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270" r:id="rId3"/>
    <p:sldId id="295" r:id="rId4"/>
    <p:sldId id="287" r:id="rId5"/>
    <p:sldId id="304" r:id="rId6"/>
    <p:sldId id="291" r:id="rId7"/>
    <p:sldId id="314" r:id="rId8"/>
    <p:sldId id="302" r:id="rId9"/>
    <p:sldId id="303" r:id="rId10"/>
    <p:sldId id="305" r:id="rId11"/>
    <p:sldId id="293" r:id="rId12"/>
    <p:sldId id="296" r:id="rId13"/>
    <p:sldId id="297" r:id="rId14"/>
    <p:sldId id="315" r:id="rId15"/>
    <p:sldId id="298" r:id="rId16"/>
    <p:sldId id="299" r:id="rId17"/>
    <p:sldId id="300" r:id="rId18"/>
    <p:sldId id="294" r:id="rId19"/>
    <p:sldId id="279" r:id="rId20"/>
    <p:sldId id="286" r:id="rId21"/>
    <p:sldId id="273" r:id="rId22"/>
    <p:sldId id="274" r:id="rId23"/>
    <p:sldId id="275" r:id="rId24"/>
    <p:sldId id="276" r:id="rId25"/>
    <p:sldId id="277" r:id="rId26"/>
    <p:sldId id="306" r:id="rId27"/>
    <p:sldId id="307" r:id="rId28"/>
    <p:sldId id="309" r:id="rId29"/>
    <p:sldId id="308" r:id="rId30"/>
    <p:sldId id="310" r:id="rId31"/>
    <p:sldId id="311" r:id="rId32"/>
    <p:sldId id="312" r:id="rId33"/>
    <p:sldId id="313"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2346" y="-44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802.11-13/1527r5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483-00-00ah-november-2013-tgah-minutes.doc" TargetMode="External"/><Relationship Id="rId7" Type="http://schemas.openxmlformats.org/officeDocument/2006/relationships/hyperlink" Target="https://mentor.ieee.org/802.11/dcn/14/11-14-0098-00-00ah-january-15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042-01-00ah-january-8th-tgah-teleconference-minutes.doc" TargetMode="External"/><Relationship Id="rId5" Type="http://schemas.openxmlformats.org/officeDocument/2006/relationships/hyperlink" Target="https://mentor.ieee.org/802.11/dcn/14/11-14-0007-00-00ah-december-18th-tgah-teleconference-minutes.doc" TargetMode="External"/><Relationship Id="rId4" Type="http://schemas.openxmlformats.org/officeDocument/2006/relationships/hyperlink" Target="https://mentor.ieee.org/802.11/dcn/13/11-13-1528-00-00ah-december-11th-tgah-teleconference-minutes.doc"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2014</a:t>
            </a:r>
            <a:endParaRPr lang="en-US" dirty="0" smtClean="0"/>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2014-01-21</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247"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AM1)</a:t>
            </a:r>
            <a:endParaRPr lang="en-US" dirty="0"/>
          </a:p>
        </p:txBody>
      </p:sp>
      <p:sp>
        <p:nvSpPr>
          <p:cNvPr id="3" name="Content Placeholder 2"/>
          <p:cNvSpPr>
            <a:spLocks noGrp="1"/>
          </p:cNvSpPr>
          <p:nvPr>
            <p:ph idx="1"/>
          </p:nvPr>
        </p:nvSpPr>
        <p:spPr/>
        <p:txBody>
          <a:bodyPr/>
          <a:lstStyle/>
          <a:p>
            <a:r>
              <a:rPr lang="en-US" dirty="0" smtClean="0"/>
              <a:t>MAC</a:t>
            </a:r>
            <a:endParaRPr lang="en-US" dirty="0" smtClean="0"/>
          </a:p>
          <a:p>
            <a:pPr lvl="1"/>
            <a:r>
              <a:rPr lang="en-US" altLang="ko-KR" dirty="0"/>
              <a:t>comments resolution for section </a:t>
            </a:r>
            <a:r>
              <a:rPr lang="en-US" altLang="ko-KR" dirty="0" smtClean="0"/>
              <a:t>9.20.5.6 (11-14/0122r0, Chao-Chun) </a:t>
            </a:r>
          </a:p>
          <a:p>
            <a:pPr lvl="1"/>
            <a:r>
              <a:rPr lang="en-US" altLang="ko-KR" dirty="0" smtClean="0"/>
              <a:t>TBD (xxx, Chao-Chun</a:t>
            </a:r>
            <a:r>
              <a:rPr lang="en-US" altLang="ko-KR" dirty="0" smtClean="0"/>
              <a:t>)</a:t>
            </a:r>
          </a:p>
          <a:p>
            <a:pPr lvl="1"/>
            <a:r>
              <a:rPr lang="en-US" altLang="ko-KR" dirty="0" smtClean="0"/>
              <a:t>Comment </a:t>
            </a:r>
            <a:r>
              <a:rPr lang="en-US" altLang="ko-KR" dirty="0"/>
              <a:t>Resolution for </a:t>
            </a:r>
            <a:r>
              <a:rPr lang="en-US" altLang="ko-KR" dirty="0" err="1"/>
              <a:t>Subclause</a:t>
            </a:r>
            <a:r>
              <a:rPr lang="en-US" altLang="ko-KR" dirty="0"/>
              <a:t> 8.2.4.2 </a:t>
            </a:r>
            <a:r>
              <a:rPr lang="en-US" altLang="ko-KR" dirty="0" smtClean="0"/>
              <a:t>(11-14/0128r0, </a:t>
            </a:r>
            <a:r>
              <a:rPr lang="en-US" altLang="ko-KR" dirty="0" err="1" smtClean="0"/>
              <a:t>Liwen</a:t>
            </a:r>
            <a:r>
              <a:rPr lang="en-US" altLang="ko-KR" dirty="0" smtClean="0"/>
              <a:t>) </a:t>
            </a:r>
            <a:endParaRPr lang="en-US" altLang="ko-KR" dirty="0"/>
          </a:p>
          <a:p>
            <a:pPr lvl="1"/>
            <a:r>
              <a:rPr lang="en-US" altLang="ko-KR" dirty="0" smtClean="0"/>
              <a:t>Comment </a:t>
            </a:r>
            <a:r>
              <a:rPr lang="en-US" altLang="ko-KR" dirty="0"/>
              <a:t>Resolution for </a:t>
            </a:r>
            <a:r>
              <a:rPr lang="en-US" altLang="ko-KR" dirty="0" err="1"/>
              <a:t>Subclause</a:t>
            </a:r>
            <a:r>
              <a:rPr lang="en-US" altLang="ko-KR" dirty="0"/>
              <a:t> 8.2.4.1.2, 8.2.4.1.3, 8.2.4.1.4 </a:t>
            </a:r>
            <a:r>
              <a:rPr lang="en-US" altLang="ko-KR" dirty="0" smtClean="0"/>
              <a:t>(11-14/0126r0, </a:t>
            </a:r>
            <a:r>
              <a:rPr lang="en-US" altLang="ko-KR" dirty="0" err="1" smtClean="0"/>
              <a:t>Liwen</a:t>
            </a:r>
            <a:r>
              <a:rPr lang="en-US" altLang="ko-KR" dirty="0" smtClean="0"/>
              <a:t>) </a:t>
            </a:r>
            <a:endParaRPr lang="en-US" altLang="ko-KR" dirty="0"/>
          </a:p>
          <a:p>
            <a:pPr lvl="1"/>
            <a:r>
              <a:rPr lang="en-US" altLang="ko-KR" dirty="0" smtClean="0"/>
              <a:t>LB200 </a:t>
            </a:r>
            <a:r>
              <a:rPr lang="en-US" altLang="ko-KR" dirty="0"/>
              <a:t>MAC Comment Resolution Clause 8.2.4.1.11 </a:t>
            </a:r>
            <a:r>
              <a:rPr lang="en-US" altLang="ko-KR" dirty="0" smtClean="0"/>
              <a:t>(11-14/0125r0, </a:t>
            </a:r>
            <a:r>
              <a:rPr lang="en-US" altLang="ko-KR" dirty="0" err="1" smtClean="0"/>
              <a:t>Liwen</a:t>
            </a:r>
            <a:r>
              <a:rPr lang="en-US" altLang="ko-KR" dirty="0" smtClean="0"/>
              <a:t>)</a:t>
            </a:r>
          </a:p>
          <a:p>
            <a:pPr lvl="1"/>
            <a:r>
              <a:rPr lang="en-US" altLang="ko-KR" dirty="0" smtClean="0"/>
              <a:t>LB200 </a:t>
            </a:r>
            <a:r>
              <a:rPr lang="en-US" altLang="ko-KR" dirty="0"/>
              <a:t>MAC Resolution Clause 8.2.4.1.1 </a:t>
            </a:r>
            <a:r>
              <a:rPr lang="en-US" altLang="ko-KR" dirty="0" smtClean="0"/>
              <a:t>(11-14/0123r0, </a:t>
            </a:r>
            <a:r>
              <a:rPr lang="en-US" altLang="ko-KR" dirty="0" err="1" smtClean="0"/>
              <a:t>Liwen</a:t>
            </a:r>
            <a:r>
              <a:rPr lang="en-US" altLang="ko-KR" dirty="0" smtClean="0"/>
              <a:t>) </a:t>
            </a:r>
            <a:endParaRPr lang="en-US" altLang="ko-KR" dirty="0"/>
          </a:p>
          <a:p>
            <a:pPr lvl="1"/>
            <a:endParaRPr lang="en-US" altLang="ko-KR" dirty="0" smtClean="0"/>
          </a:p>
          <a:p>
            <a:pPr lvl="1"/>
            <a:endParaRPr lang="en-US" altLang="ko-KR" dirty="0"/>
          </a:p>
          <a:p>
            <a:pPr lvl="1"/>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4503177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 (Tuesday AM1)</a:t>
            </a:r>
            <a:endParaRPr lang="en-US" dirty="0"/>
          </a:p>
        </p:txBody>
      </p:sp>
      <p:sp>
        <p:nvSpPr>
          <p:cNvPr id="3" name="Content Placeholder 2"/>
          <p:cNvSpPr>
            <a:spLocks noGrp="1"/>
          </p:cNvSpPr>
          <p:nvPr>
            <p:ph idx="1"/>
          </p:nvPr>
        </p:nvSpPr>
        <p:spPr/>
        <p:txBody>
          <a:bodyPr/>
          <a:lstStyle/>
          <a:p>
            <a:r>
              <a:rPr lang="en-US" altLang="ko-KR" dirty="0" smtClean="0"/>
              <a:t>MAC </a:t>
            </a:r>
          </a:p>
          <a:p>
            <a:pPr lvl="1"/>
            <a:r>
              <a:rPr lang="en-US" altLang="ko-KR" dirty="0" smtClean="0"/>
              <a:t>There is no PHY </a:t>
            </a:r>
            <a:r>
              <a:rPr lang="en-US" altLang="ko-KR" dirty="0" smtClean="0"/>
              <a:t>sub-group </a:t>
            </a:r>
            <a:r>
              <a:rPr lang="en-US" altLang="ko-KR" dirty="0" smtClean="0"/>
              <a:t>session because there </a:t>
            </a:r>
            <a:r>
              <a:rPr lang="en-US" altLang="ko-KR" dirty="0" smtClean="0"/>
              <a:t>is no remaining PHY submission </a:t>
            </a:r>
          </a:p>
          <a:p>
            <a:pPr lvl="1"/>
            <a:r>
              <a:rPr lang="en-US" altLang="ko-KR" dirty="0" smtClean="0"/>
              <a:t>TBD</a:t>
            </a:r>
            <a:endParaRPr lang="en-US" altLang="ko-KR"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064384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(Tuesday </a:t>
            </a:r>
            <a:r>
              <a:rPr lang="en-US" altLang="ko-KR" dirty="0" smtClean="0"/>
              <a:t>PM1)</a:t>
            </a:r>
            <a:endParaRPr lang="en-US" dirty="0"/>
          </a:p>
        </p:txBody>
      </p:sp>
      <p:sp>
        <p:nvSpPr>
          <p:cNvPr id="3" name="Content Placeholder 2"/>
          <p:cNvSpPr>
            <a:spLocks noGrp="1"/>
          </p:cNvSpPr>
          <p:nvPr>
            <p:ph idx="1"/>
          </p:nvPr>
        </p:nvSpPr>
        <p:spPr/>
        <p:txBody>
          <a:bodyPr/>
          <a:lstStyle/>
          <a:p>
            <a:r>
              <a:rPr lang="en-US" altLang="ko-KR" dirty="0" smtClean="0"/>
              <a:t>MAC</a:t>
            </a:r>
            <a:endParaRPr lang="en-US" altLang="ko-KR" dirty="0"/>
          </a:p>
          <a:p>
            <a:pPr lvl="1"/>
            <a:r>
              <a:rPr lang="en-US" altLang="ko-KR" dirty="0"/>
              <a:t>There is no PHY sub-group session because there is no remaining PHY submission </a:t>
            </a:r>
            <a:endParaRPr lang="en-US" altLang="ko-KR" dirty="0" smtClean="0"/>
          </a:p>
          <a:p>
            <a:pPr lvl="1"/>
            <a:r>
              <a:rPr lang="en-US" altLang="ko-KR" dirty="0" smtClean="0"/>
              <a:t>TBD</a:t>
            </a:r>
            <a:endParaRPr lang="en-US" altLang="ko-KR"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00576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a:t>
            </a:r>
          </a:p>
          <a:p>
            <a:pPr lvl="1"/>
            <a:r>
              <a:rPr lang="pt-BR" altLang="ko-KR" dirty="0" smtClean="0"/>
              <a:t>11-13/1515r2</a:t>
            </a:r>
            <a:r>
              <a:rPr lang="pt-BR" altLang="ko-KR" dirty="0"/>
              <a:t>, 11-13/1511r3, 11-13/1512r1, 11-13/1513r0, 11-13/1518r0, 11-13/1519r1, 11-13/1521r0, 11-13/1522r0, 11-13/1523r0, 11-13/1530r0, 11-13/1531r0, 11-14/0019r0, 11-14/0020r1, 11-14/0031r0, </a:t>
            </a:r>
            <a:r>
              <a:rPr lang="pt-BR" altLang="ko-KR" dirty="0" smtClean="0"/>
              <a:t>11-14-0021r1</a:t>
            </a:r>
            <a:endParaRPr lang="pt-BR" altLang="ko-KR" dirty="0"/>
          </a:p>
          <a:p>
            <a:endParaRPr lang="ko-KR" alt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005769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t>Comment </a:t>
            </a:r>
            <a:r>
              <a:rPr lang="en-US" altLang="ko-KR" dirty="0"/>
              <a:t>Resolutions for Clauses 24.1&amp;24.3 – Part I (11-14/0121r0, </a:t>
            </a:r>
            <a:r>
              <a:rPr lang="en-US" altLang="ko-KR" dirty="0" err="1"/>
              <a:t>Hongyuan</a:t>
            </a:r>
            <a:r>
              <a:rPr lang="en-US" altLang="ko-KR" dirty="0"/>
              <a:t>)</a:t>
            </a:r>
          </a:p>
          <a:p>
            <a:pPr lvl="2"/>
            <a:r>
              <a:rPr lang="en-US" altLang="ko-KR" sz="1800" dirty="0"/>
              <a:t>The next PHY presentation is scheduled on Wednesday AM1 session</a:t>
            </a:r>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7617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PM1</a:t>
            </a:r>
            <a:r>
              <a:rPr lang="en-US" altLang="ko-KR" dirty="0"/>
              <a:t>)</a:t>
            </a:r>
            <a:endParaRPr lang="en-US" dirty="0"/>
          </a:p>
        </p:txBody>
      </p:sp>
      <p:sp>
        <p:nvSpPr>
          <p:cNvPr id="3" name="Content Placeholder 2"/>
          <p:cNvSpPr>
            <a:spLocks noGrp="1"/>
          </p:cNvSpPr>
          <p:nvPr>
            <p:ph idx="1"/>
          </p:nvPr>
        </p:nvSpPr>
        <p:spPr/>
        <p:txBody>
          <a:bodyPr/>
          <a:lstStyle/>
          <a:p>
            <a:r>
              <a:rPr lang="en-US" altLang="ko-KR" dirty="0" smtClean="0"/>
              <a:t>MAC</a:t>
            </a:r>
            <a:endParaRPr lang="en-US" altLang="ko-KR" dirty="0"/>
          </a:p>
          <a:p>
            <a:pPr lvl="1"/>
            <a:r>
              <a:rPr lang="en-US" altLang="ko-KR" dirty="0"/>
              <a:t>There is no PHY sub-group session because there is no remaining PHY submission </a:t>
            </a:r>
            <a:endParaRPr lang="en-US" altLang="ko-KR" dirty="0" smtClean="0"/>
          </a:p>
          <a:p>
            <a:pPr lvl="1"/>
            <a:r>
              <a:rPr lang="en-US" altLang="ko-KR" dirty="0" smtClean="0"/>
              <a:t>TBD</a:t>
            </a:r>
            <a:endParaRPr lang="en-US" altLang="ko-KR"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altLang="ko-KR" dirty="0" smtClean="0"/>
              <a:t>MAC</a:t>
            </a:r>
            <a:endParaRPr lang="en-US" altLang="ko-KR" dirty="0"/>
          </a:p>
          <a:p>
            <a:pPr lvl="1"/>
            <a:r>
              <a:rPr lang="en-US" dirty="0" smtClean="0"/>
              <a:t>TBD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endParaRPr lang="en-US" altLang="ko-KR" dirty="0"/>
          </a:p>
          <a:p>
            <a:pPr lvl="1"/>
            <a:r>
              <a:rPr lang="en-US" dirty="0" smtClean="0"/>
              <a:t>TBD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a:t>
            </a:r>
            <a:r>
              <a:rPr lang="en-US" dirty="0" smtClean="0"/>
              <a:t>time of </a:t>
            </a:r>
            <a:r>
              <a:rPr lang="en-US" dirty="0"/>
              <a:t>7 </a:t>
            </a:r>
            <a:r>
              <a:rPr lang="en-US" dirty="0" smtClean="0"/>
              <a:t>PM</a:t>
            </a:r>
          </a:p>
          <a:p>
            <a:pPr marL="1009650" lvl="1" indent="-609600"/>
            <a:endParaRPr lang="en-US" dirty="0" smtClean="0"/>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a:t>
            </a:r>
          </a:p>
          <a:p>
            <a:pPr marL="1352550" lvl="2" indent="-609600"/>
            <a:r>
              <a:rPr lang="en-US" sz="1800" dirty="0">
                <a:hlinkClick r:id="rId3"/>
              </a:rPr>
              <a:t>https://</a:t>
            </a:r>
            <a:r>
              <a:rPr lang="en-US" sz="1800" dirty="0" smtClean="0">
                <a:hlinkClick r:id="rId3"/>
              </a:rPr>
              <a:t>mentor.ieee.org/802.11/dcn/13/11-13-1483-00-00ah-november-2013-tgah-minutes.doc</a:t>
            </a:r>
            <a:endParaRPr lang="en-US" sz="1800" dirty="0" smtClean="0"/>
          </a:p>
          <a:p>
            <a:pPr marL="1009650" lvl="1" indent="-609600"/>
            <a:r>
              <a:rPr lang="en-US" dirty="0"/>
              <a:t>C</a:t>
            </a:r>
            <a:r>
              <a:rPr lang="en-US" dirty="0" smtClean="0"/>
              <a:t>onference call minutes</a:t>
            </a:r>
          </a:p>
          <a:p>
            <a:pPr marL="1352550" lvl="2" indent="-609600"/>
            <a:r>
              <a:rPr lang="en-US" sz="1800" dirty="0">
                <a:hlinkClick r:id="rId4"/>
              </a:rPr>
              <a:t>https://</a:t>
            </a:r>
            <a:r>
              <a:rPr lang="en-US" sz="1800" dirty="0" smtClean="0">
                <a:hlinkClick r:id="rId4"/>
              </a:rPr>
              <a:t>mentor.ieee.org/802.11/dcn/13/11-13-1528-01-00ah-december-11th-tgah-teleconference-minutes.doc</a:t>
            </a:r>
            <a:endParaRPr lang="en-US" sz="1800" dirty="0" smtClean="0"/>
          </a:p>
          <a:p>
            <a:pPr marL="1352550" lvl="2" indent="-609600"/>
            <a:r>
              <a:rPr lang="en-US" sz="1800" dirty="0">
                <a:hlinkClick r:id="rId5"/>
              </a:rPr>
              <a:t>https://</a:t>
            </a:r>
            <a:r>
              <a:rPr lang="en-US" sz="1800" dirty="0" smtClean="0">
                <a:hlinkClick r:id="rId5"/>
              </a:rPr>
              <a:t>mentor.ieee.org/802.11/dcn/14/11-14-0007-00-00ah-december-18th-tgah-teleconference-minutes.doc</a:t>
            </a:r>
            <a:endParaRPr lang="en-US" sz="1800" dirty="0" smtClean="0"/>
          </a:p>
          <a:p>
            <a:pPr marL="1352550" lvl="2" indent="-609600"/>
            <a:r>
              <a:rPr lang="en-US" sz="1800" dirty="0">
                <a:hlinkClick r:id="rId6"/>
              </a:rPr>
              <a:t>https://</a:t>
            </a:r>
            <a:r>
              <a:rPr lang="en-US" sz="1800" dirty="0" smtClean="0">
                <a:hlinkClick r:id="rId6"/>
              </a:rPr>
              <a:t>mentor.ieee.org/802.11/dcn/14/11-14-0042-01-00ah-january-8th-tgah-teleconference-minutes.doc</a:t>
            </a:r>
            <a:endParaRPr lang="en-US" sz="1800" dirty="0" smtClean="0"/>
          </a:p>
          <a:p>
            <a:pPr marL="1352550" lvl="2" indent="-609600"/>
            <a:r>
              <a:rPr lang="en-US" sz="1800" dirty="0">
                <a:hlinkClick r:id="rId7"/>
              </a:rPr>
              <a:t>https://</a:t>
            </a:r>
            <a:r>
              <a:rPr lang="en-US" sz="1800" dirty="0" smtClean="0">
                <a:hlinkClick r:id="rId7"/>
              </a:rPr>
              <a:t>mentor.ieee.org/802.11/dcn/14/11-14-0098-00-00ah-january-15th-tgah-teleconference-minutes.doc</a:t>
            </a:r>
            <a:r>
              <a:rPr lang="en-US" sz="1800" dirty="0" smtClean="0"/>
              <a:t> </a:t>
            </a:r>
            <a:endParaRPr lang="en-US" dirty="0" smtClean="0"/>
          </a:p>
        </p:txBody>
      </p:sp>
      <p:sp>
        <p:nvSpPr>
          <p:cNvPr id="15364" name="Date Placeholder 3"/>
          <p:cNvSpPr>
            <a:spLocks noGrp="1"/>
          </p:cNvSpPr>
          <p:nvPr>
            <p:ph type="dt" sz="quarter" idx="10"/>
          </p:nvPr>
        </p:nvSpPr>
        <p:spPr>
          <a:noFill/>
        </p:spPr>
        <p:txBody>
          <a:bodyPr/>
          <a:lstStyle/>
          <a:p>
            <a:r>
              <a:rPr lang="en-US" smtClean="0"/>
              <a:t>January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1081, 1082, 1083, 1084, 1085, 1380, 2123, 2400, 2402, 2404, 2728, </a:t>
            </a:r>
            <a:r>
              <a:rPr lang="en-GB" altLang="ko-KR" dirty="0" smtClean="0"/>
              <a:t>2777 as shown in 11-14/0033r1?</a:t>
            </a:r>
          </a:p>
          <a:p>
            <a:pPr lvl="1"/>
            <a:r>
              <a:rPr lang="en-GB" altLang="ko-KR" dirty="0" smtClean="0"/>
              <a:t>Unanimously passed </a:t>
            </a:r>
          </a:p>
          <a:p>
            <a:endParaRPr lang="en-GB"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2678675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1315, 1601, 1602, 1603 as shown in 11-14/0060r1?</a:t>
            </a:r>
          </a:p>
          <a:p>
            <a:pPr lvl="1"/>
            <a:r>
              <a:rPr lang="en-GB" altLang="ko-KR" dirty="0"/>
              <a:t>Unanimously </a:t>
            </a:r>
            <a:r>
              <a:rPr lang="en-GB" altLang="ko-KR" dirty="0" smtClean="0"/>
              <a:t>passed</a:t>
            </a:r>
            <a:r>
              <a:rPr lang="en-US" altLang="ko-KR" dirty="0" smtClean="0"/>
              <a:t> </a:t>
            </a: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30176393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a:t>
            </a:r>
            <a:r>
              <a:rPr lang="en-GB" altLang="ko-KR" dirty="0" smtClean="0"/>
              <a:t>CID </a:t>
            </a:r>
            <a:r>
              <a:rPr lang="en-US" altLang="ko-KR" dirty="0" smtClean="0"/>
              <a:t>1318, 1319, 1320, 1321, 1322, 1323, 1324, 1567, 1568, 1572, 1610, 1611, 1612, 1613, 1614, 1761, 1762, 1765, 1766, 1767, 1768, 1769, 1770, 1782, 1783, </a:t>
            </a:r>
            <a:r>
              <a:rPr lang="en-US" altLang="ko-KR" strike="sngStrike" dirty="0" smtClean="0">
                <a:solidFill>
                  <a:schemeClr val="bg2"/>
                </a:solidFill>
              </a:rPr>
              <a:t>2005,</a:t>
            </a:r>
            <a:r>
              <a:rPr lang="en-US" altLang="ko-KR" dirty="0" smtClean="0"/>
              <a:t> 2073, 2074, 2092, 2171, 2281, 2694, 2695 </a:t>
            </a:r>
            <a:r>
              <a:rPr lang="en-GB" altLang="ko-KR" dirty="0"/>
              <a:t>as shown in </a:t>
            </a:r>
            <a:r>
              <a:rPr lang="en-GB" altLang="ko-KR" dirty="0" smtClean="0"/>
              <a:t>11-14/0108r1?</a:t>
            </a:r>
          </a:p>
          <a:p>
            <a:pPr lvl="1"/>
            <a:r>
              <a:rPr lang="en-GB" altLang="ko-KR" dirty="0"/>
              <a:t>Unanimously passed</a:t>
            </a:r>
            <a:r>
              <a:rPr lang="en-US" altLang="ko-KR" dirty="0"/>
              <a:t> </a:t>
            </a:r>
          </a:p>
          <a:p>
            <a:pPr lvl="0"/>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4253019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US" altLang="ko-KR" dirty="0"/>
              <a:t>1569, 1570, 1571, 1583, 1623, 1775, 1776, 1777, 1792, 1793, 1794, 2172, 2460, 2461, 2692, 2693, </a:t>
            </a:r>
            <a:r>
              <a:rPr lang="en-US" altLang="ko-KR" dirty="0" smtClean="0"/>
              <a:t>2817 </a:t>
            </a:r>
            <a:r>
              <a:rPr lang="en-GB" altLang="ko-KR" dirty="0" smtClean="0"/>
              <a:t>as shown in 11-14/0109r1?</a:t>
            </a:r>
            <a:r>
              <a:rPr lang="en-US" altLang="ko-KR" dirty="0" smtClean="0"/>
              <a:t> </a:t>
            </a:r>
          </a:p>
          <a:p>
            <a:pPr lvl="1"/>
            <a:r>
              <a:rPr lang="en-GB" altLang="ko-KR" dirty="0"/>
              <a:t>Unanimously passed</a:t>
            </a:r>
            <a:r>
              <a:rPr lang="en-US" altLang="ko-KR" dirty="0"/>
              <a:t> </a:t>
            </a:r>
          </a:p>
          <a:p>
            <a:pPr lvl="1"/>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2656858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IEEE 802.11ah </a:t>
            </a:r>
            <a:r>
              <a:rPr lang="en-US" altLang="ko-KR" dirty="0" smtClean="0"/>
              <a:t>Agenda cont.</a:t>
            </a:r>
            <a:endParaRPr lang="ko-KR" altLang="en-US" dirty="0"/>
          </a:p>
        </p:txBody>
      </p:sp>
      <p:sp>
        <p:nvSpPr>
          <p:cNvPr id="3" name="내용 개체 틀 2"/>
          <p:cNvSpPr>
            <a:spLocks noGrp="1"/>
          </p:cNvSpPr>
          <p:nvPr>
            <p:ph idx="1"/>
          </p:nvPr>
        </p:nvSpPr>
        <p:spPr/>
        <p:txBody>
          <a:bodyPr/>
          <a:lstStyle/>
          <a:p>
            <a:pPr marL="609600" indent="-609600"/>
            <a:r>
              <a:rPr lang="en-US" altLang="ko-KR" dirty="0" smtClean="0"/>
              <a:t>Call </a:t>
            </a:r>
            <a:r>
              <a:rPr lang="en-US" altLang="ko-KR" dirty="0"/>
              <a:t>for </a:t>
            </a:r>
            <a:r>
              <a:rPr lang="en-US" altLang="ko-KR" dirty="0" err="1"/>
              <a:t>TGah</a:t>
            </a:r>
            <a:r>
              <a:rPr lang="en-US" altLang="ko-KR" dirty="0"/>
              <a:t> chair </a:t>
            </a:r>
            <a:r>
              <a:rPr lang="en-US" altLang="ko-KR" dirty="0" smtClean="0"/>
              <a:t>nomination </a:t>
            </a:r>
          </a:p>
          <a:p>
            <a:pPr marL="609600" indent="-609600"/>
            <a:r>
              <a:rPr lang="en-US" altLang="ko-KR" dirty="0" smtClean="0"/>
              <a:t>Address </a:t>
            </a:r>
            <a:r>
              <a:rPr lang="en-US" altLang="ko-KR" dirty="0"/>
              <a:t>Letter Ballot comments</a:t>
            </a:r>
          </a:p>
          <a:p>
            <a:pPr marL="1009650" lvl="1" indent="-609600"/>
            <a:r>
              <a:rPr lang="en-US" altLang="ko-KR" dirty="0"/>
              <a:t>Call for submissions to address Letter Ballot for </a:t>
            </a:r>
            <a:r>
              <a:rPr lang="en-US" altLang="ko-KR" dirty="0" smtClean="0"/>
              <a:t>comments</a:t>
            </a:r>
          </a:p>
          <a:p>
            <a:pPr marL="609600" indent="-609600"/>
            <a:r>
              <a:rPr lang="en-US" altLang="ko-KR" dirty="0" smtClean="0"/>
              <a:t>Motion </a:t>
            </a:r>
            <a:r>
              <a:rPr lang="en-US" altLang="ko-KR" dirty="0"/>
              <a:t>for draft </a:t>
            </a:r>
            <a:r>
              <a:rPr lang="en-US" altLang="ko-KR" dirty="0" smtClean="0"/>
              <a:t>text</a:t>
            </a:r>
          </a:p>
          <a:p>
            <a:pPr marL="1009650" lvl="1" indent="-609600"/>
            <a:r>
              <a:rPr lang="en-US" altLang="ko-KR" dirty="0" smtClean="0"/>
              <a:t>Motion for submissions discussed on the conference calls (</a:t>
            </a:r>
            <a:r>
              <a:rPr lang="en-US" altLang="ko-KR" u="sng" dirty="0" smtClean="0"/>
              <a:t>scheduled on Wednesday AM1</a:t>
            </a:r>
            <a:r>
              <a:rPr lang="en-US" altLang="ko-KR" dirty="0" smtClean="0"/>
              <a:t>)</a:t>
            </a:r>
          </a:p>
          <a:p>
            <a:pPr marL="1009650" lvl="1" indent="-609600"/>
            <a:r>
              <a:rPr lang="en-US" altLang="ko-KR" dirty="0"/>
              <a:t>Motion for submissions discussed on </a:t>
            </a:r>
            <a:r>
              <a:rPr lang="en-US" altLang="ko-KR" dirty="0" smtClean="0"/>
              <a:t>January F2F meeting </a:t>
            </a:r>
            <a:r>
              <a:rPr lang="en-US" altLang="ko-KR" dirty="0"/>
              <a:t>(</a:t>
            </a:r>
            <a:r>
              <a:rPr lang="en-US" altLang="ko-KR" u="sng" dirty="0"/>
              <a:t>scheduled on </a:t>
            </a:r>
            <a:r>
              <a:rPr lang="en-US" altLang="ko-KR" u="sng" dirty="0" smtClean="0"/>
              <a:t>Thursday PM2</a:t>
            </a:r>
            <a:r>
              <a:rPr lang="en-US" altLang="ko-KR" dirty="0" smtClean="0"/>
              <a:t>)</a:t>
            </a:r>
          </a:p>
          <a:p>
            <a:pPr marL="609600" indent="-609600"/>
            <a:r>
              <a:rPr lang="en-US" altLang="ko-KR" dirty="0" smtClean="0"/>
              <a:t>Conference </a:t>
            </a:r>
            <a:r>
              <a:rPr lang="en-US" altLang="ko-KR" dirty="0"/>
              <a:t>call plan</a:t>
            </a:r>
          </a:p>
          <a:p>
            <a:pPr marL="609600" indent="-609600"/>
            <a:r>
              <a:rPr lang="en-US" altLang="ko-KR" dirty="0"/>
              <a:t>Timeline review</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24146807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5</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GB" altLang="ko-KR" dirty="0"/>
              <a:t>1247, 1523 as shown in </a:t>
            </a:r>
            <a:r>
              <a:rPr lang="en-GB" altLang="ko-KR" dirty="0" smtClean="0"/>
              <a:t>11-14/0034r0?</a:t>
            </a:r>
          </a:p>
          <a:p>
            <a:pPr lvl="1"/>
            <a:r>
              <a:rPr lang="en-GB" altLang="ko-KR" dirty="0"/>
              <a:t>Unanimously passed</a:t>
            </a:r>
            <a:r>
              <a:rPr lang="en-US" altLang="ko-KR" dirty="0"/>
              <a:t> </a:t>
            </a:r>
          </a:p>
          <a:p>
            <a:pPr lvl="1"/>
            <a:endParaRPr lang="en-GB"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42452231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US" altLang="ko-KR" dirty="0" smtClean="0"/>
              <a:t>1113</a:t>
            </a:r>
            <a:r>
              <a:rPr lang="en-US" altLang="ko-KR" dirty="0"/>
              <a:t>, 1114, 1115, 1116,  1118, 1119, 1120, 1121,  1123, 1124, 1125, 1126, 1127, 1128, 1386, 1387, 1625, 1702, 1968, 1969, 1970, 2235, 2236, 2237, 2238, </a:t>
            </a:r>
            <a:r>
              <a:rPr lang="en-US" altLang="ko-KR" dirty="0" smtClean="0"/>
              <a:t>2239, 2241</a:t>
            </a:r>
            <a:r>
              <a:rPr lang="en-US" altLang="ko-KR" dirty="0"/>
              <a:t>, 2584</a:t>
            </a:r>
            <a:r>
              <a:rPr lang="en-US" altLang="ko-KR" dirty="0" smtClean="0"/>
              <a:t>, 2585, </a:t>
            </a:r>
            <a:r>
              <a:rPr lang="en-US" altLang="ko-KR" dirty="0"/>
              <a:t>2730, 2731, 2732, 2808, 2888, 2889, 2890, 2891, 2892, 2893, </a:t>
            </a:r>
            <a:r>
              <a:rPr lang="en-US" altLang="ko-KR" dirty="0" smtClean="0"/>
              <a:t>2955 </a:t>
            </a:r>
            <a:r>
              <a:rPr lang="en-GB" altLang="ko-KR" dirty="0" smtClean="0"/>
              <a:t>as </a:t>
            </a:r>
            <a:r>
              <a:rPr lang="en-GB" altLang="ko-KR" dirty="0"/>
              <a:t>shown </a:t>
            </a:r>
            <a:r>
              <a:rPr lang="en-GB" altLang="ko-KR"/>
              <a:t>in </a:t>
            </a:r>
            <a:r>
              <a:rPr lang="en-GB" altLang="ko-KR" smtClean="0"/>
              <a:t>11-14/0035r1?</a:t>
            </a:r>
            <a:endParaRPr lang="en-GB"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28342415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a:t>
            </a:r>
            <a:r>
              <a:rPr lang="en-GB" altLang="ko-KR" dirty="0" smtClean="0"/>
              <a:t>for CID 1242</a:t>
            </a:r>
            <a:r>
              <a:rPr lang="en-GB" altLang="ko-KR" dirty="0"/>
              <a:t>, 1243, 1244, 1519, 2655, 2755, 2756, 1520, 1521, 1522, 2654, 2656, 2757, 2758, </a:t>
            </a:r>
            <a:r>
              <a:rPr lang="en-GB" altLang="ko-KR" dirty="0" smtClean="0"/>
              <a:t>2912 </a:t>
            </a:r>
            <a:r>
              <a:rPr lang="en-GB" altLang="ko-KR" dirty="0"/>
              <a:t>as shown in </a:t>
            </a:r>
            <a:r>
              <a:rPr lang="en-GB" altLang="ko-KR" dirty="0" smtClean="0"/>
              <a:t>11-14/0054r0</a:t>
            </a:r>
            <a:r>
              <a:rPr lang="en-GB" altLang="ko-KR" dirty="0"/>
              <a:t>?</a:t>
            </a:r>
            <a:r>
              <a:rPr lang="en-GB" altLang="ko-KR" dirty="0" smtClean="0"/>
              <a:t>  </a:t>
            </a:r>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40836993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8</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1282, 1283, 1284, 1285, 1286, 1287, 1288, 1429, 1406, 2520, 2828, 2735, </a:t>
            </a:r>
            <a:r>
              <a:rPr lang="en-GB" altLang="ko-KR" dirty="0" smtClean="0"/>
              <a:t>2771</a:t>
            </a:r>
            <a:r>
              <a:rPr lang="en-GB" altLang="ko-KR" dirty="0"/>
              <a:t> as shown in </a:t>
            </a:r>
            <a:r>
              <a:rPr lang="en-GB" altLang="ko-KR" dirty="0" smtClean="0"/>
              <a:t>11-14/0071r0</a:t>
            </a:r>
            <a:r>
              <a:rPr lang="en-GB" altLang="ko-KR" dirty="0"/>
              <a:t>? </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75324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IEEE 802.11ah Agenda cont.</a:t>
            </a:r>
            <a:endParaRPr lang="en-US" dirty="0"/>
          </a:p>
        </p:txBody>
      </p:sp>
      <p:sp>
        <p:nvSpPr>
          <p:cNvPr id="3" name="Content Placeholder 2"/>
          <p:cNvSpPr>
            <a:spLocks noGrp="1"/>
          </p:cNvSpPr>
          <p:nvPr>
            <p:ph idx="1"/>
          </p:nvPr>
        </p:nvSpPr>
        <p:spPr/>
        <p:txBody>
          <a:bodyPr/>
          <a:lstStyle/>
          <a:p>
            <a:r>
              <a:rPr lang="en-US" dirty="0" smtClean="0"/>
              <a:t>MAC/PHY sub groups </a:t>
            </a:r>
            <a:br>
              <a:rPr lang="en-US" dirty="0" smtClean="0"/>
            </a:br>
            <a:r>
              <a:rPr lang="en-US" dirty="0" smtClean="0"/>
              <a:t>(</a:t>
            </a:r>
            <a:r>
              <a:rPr lang="en-US" altLang="ko-KR" dirty="0"/>
              <a:t>Tuesday </a:t>
            </a:r>
            <a:r>
              <a:rPr lang="en-US" altLang="ko-KR" dirty="0" smtClean="0"/>
              <a:t>AM1 and PM1, Wednesday PM1) </a:t>
            </a:r>
            <a:endParaRPr lang="en-US" dirty="0" smtClean="0"/>
          </a:p>
          <a:p>
            <a:pPr lvl="1"/>
            <a:r>
              <a:rPr lang="en-US" dirty="0" smtClean="0"/>
              <a:t>Ron Porat – PHY Sub group chair</a:t>
            </a:r>
          </a:p>
          <a:p>
            <a:pPr lvl="1"/>
            <a:r>
              <a:rPr lang="en-US" dirty="0" smtClean="0"/>
              <a:t>Yong Liu – MAC Sub group chair </a:t>
            </a:r>
            <a:endParaRPr lang="en-US" dirty="0" smtClean="0"/>
          </a:p>
          <a:p>
            <a:pPr lvl="1"/>
            <a:endParaRPr lang="en-US" dirty="0"/>
          </a:p>
          <a:p>
            <a:pPr marL="342900" lvl="1" indent="-342900">
              <a:buFontTx/>
              <a:buChar char="•"/>
            </a:pPr>
            <a:r>
              <a:rPr lang="en-US" altLang="ko-KR" sz="2400" b="1" dirty="0"/>
              <a:t>PHY sub-group is cancelled because there is no enough PHY </a:t>
            </a:r>
            <a:r>
              <a:rPr lang="en-US" altLang="ko-KR" sz="2400" b="1" dirty="0" smtClean="0"/>
              <a:t>submissions</a:t>
            </a:r>
          </a:p>
          <a:p>
            <a:pPr marL="685800" lvl="2" indent="-342900"/>
            <a:r>
              <a:rPr lang="en-US" altLang="ko-KR" sz="2000" u="sng" dirty="0"/>
              <a:t>Tuesday AM1 and PM1, Wednesday </a:t>
            </a:r>
            <a:r>
              <a:rPr lang="en-US" altLang="ko-KR" sz="2000" u="sng" dirty="0" smtClean="0"/>
              <a:t>PM1</a:t>
            </a:r>
            <a:r>
              <a:rPr lang="en-US" altLang="ko-KR" sz="2000" u="sng" dirty="0"/>
              <a:t> </a:t>
            </a:r>
            <a:r>
              <a:rPr lang="en-US" altLang="ko-KR" sz="2000" u="sng" dirty="0" smtClean="0"/>
              <a:t>will be changed to full task group sessions</a:t>
            </a:r>
            <a:endParaRPr lang="en-US" altLang="ko-KR" sz="2000" u="sng" dirty="0"/>
          </a:p>
          <a:p>
            <a:pPr marL="342900" lvl="1" indent="-342900">
              <a:buFontTx/>
              <a:buChar char="•"/>
            </a:pPr>
            <a:endParaRPr lang="en-US" altLang="ko-KR" sz="2400" b="1" dirty="0"/>
          </a:p>
          <a:p>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Call for </a:t>
            </a:r>
            <a:r>
              <a:rPr lang="en-US" altLang="ko-KR" dirty="0" err="1"/>
              <a:t>TGah</a:t>
            </a:r>
            <a:r>
              <a:rPr lang="en-US" altLang="ko-KR" dirty="0"/>
              <a:t> chair </a:t>
            </a:r>
            <a:r>
              <a:rPr lang="en-US" altLang="ko-KR" dirty="0" smtClean="0"/>
              <a:t>nomination</a:t>
            </a:r>
            <a:endParaRPr lang="ko-KR" altLang="en-US" dirty="0"/>
          </a:p>
        </p:txBody>
      </p:sp>
      <p:sp>
        <p:nvSpPr>
          <p:cNvPr id="3" name="내용 개체 틀 2"/>
          <p:cNvSpPr>
            <a:spLocks noGrp="1"/>
          </p:cNvSpPr>
          <p:nvPr>
            <p:ph idx="1"/>
          </p:nvPr>
        </p:nvSpPr>
        <p:spPr/>
        <p:txBody>
          <a:bodyPr/>
          <a:lstStyle/>
          <a:p>
            <a:r>
              <a:rPr lang="en-US" altLang="ko-KR" dirty="0" smtClean="0"/>
              <a:t>WG chair have issued a call for </a:t>
            </a:r>
            <a:r>
              <a:rPr lang="en-US" altLang="ko-KR" dirty="0" err="1" smtClean="0"/>
              <a:t>TGah</a:t>
            </a:r>
            <a:r>
              <a:rPr lang="en-US" altLang="ko-KR" dirty="0" smtClean="0"/>
              <a:t> chair </a:t>
            </a:r>
          </a:p>
          <a:p>
            <a:pPr lvl="1"/>
            <a:r>
              <a:rPr lang="en-US" altLang="ko-KR" dirty="0" smtClean="0"/>
              <a:t>Current nominees : </a:t>
            </a:r>
            <a:r>
              <a:rPr lang="en-US" altLang="ko-KR" dirty="0" err="1" smtClean="0"/>
              <a:t>Yongho</a:t>
            </a:r>
            <a:r>
              <a:rPr lang="en-US" altLang="ko-KR" dirty="0" smtClean="0"/>
              <a:t> </a:t>
            </a:r>
            <a:r>
              <a:rPr lang="en-US" altLang="ko-KR" dirty="0" err="1" smtClean="0"/>
              <a:t>Seok</a:t>
            </a:r>
            <a:r>
              <a:rPr lang="en-US" altLang="ko-KR" dirty="0" smtClean="0"/>
              <a:t> (LG Electronics) </a:t>
            </a:r>
          </a:p>
          <a:p>
            <a:pPr lvl="1"/>
            <a:endParaRPr lang="en-US" altLang="ko-KR" dirty="0"/>
          </a:p>
          <a:p>
            <a:r>
              <a:rPr lang="en-US" altLang="ko-KR" dirty="0" smtClean="0"/>
              <a:t>The election process will start on Wednesday AM1</a:t>
            </a:r>
          </a:p>
          <a:p>
            <a:pPr lvl="1"/>
            <a:r>
              <a:rPr lang="en-US" altLang="ko-KR" dirty="0"/>
              <a:t>Nomination will be </a:t>
            </a:r>
            <a:r>
              <a:rPr lang="en-US" altLang="ko-KR" dirty="0" smtClean="0"/>
              <a:t>closed at that session. </a:t>
            </a:r>
          </a:p>
          <a:p>
            <a:pPr lvl="1"/>
            <a:r>
              <a:rPr lang="en-US" altLang="ko-KR" dirty="0" smtClean="0"/>
              <a:t>That session will be run by the WG officer. </a:t>
            </a:r>
          </a:p>
          <a:p>
            <a:pPr lvl="1"/>
            <a:r>
              <a:rPr lang="en-US" altLang="ko-KR" dirty="0" smtClean="0"/>
              <a:t>If two or more candidates are nominated, one candidate of them is appointed by the election.</a:t>
            </a:r>
          </a:p>
          <a:p>
            <a:pPr lvl="1"/>
            <a:r>
              <a:rPr lang="en-US" altLang="ko-KR" dirty="0" smtClean="0"/>
              <a:t>If one candidate is nominated, that candidate is appointed by unanimously consents.</a:t>
            </a:r>
          </a:p>
          <a:p>
            <a:pPr marL="457200" lvl="1" indent="0">
              <a:buNone/>
            </a:pPr>
            <a:r>
              <a:rPr lang="en-US" altLang="ko-KR" sz="1800" dirty="0" smtClean="0"/>
              <a:t>Note) It is still necessary to re-elect TG leadership in May meeting.</a:t>
            </a:r>
            <a:endParaRPr lang="en-US" altLang="ko-KR" dirty="0" smtClean="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74034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solidFill>
                  <a:schemeClr val="bg2"/>
                </a:solidFill>
              </a:rPr>
              <a:t>LB200-PHY-Resolution-Clause-24_3_6 (11-14/0060r0, Ken)</a:t>
            </a:r>
          </a:p>
          <a:p>
            <a:pPr lvl="1"/>
            <a:r>
              <a:rPr lang="en-US" altLang="ko-KR" dirty="0" smtClean="0">
                <a:solidFill>
                  <a:schemeClr val="bg2"/>
                </a:solidFill>
              </a:rPr>
              <a:t>LB200 </a:t>
            </a:r>
            <a:r>
              <a:rPr lang="en-US" altLang="ko-KR" dirty="0">
                <a:solidFill>
                  <a:schemeClr val="bg2"/>
                </a:solidFill>
              </a:rPr>
              <a:t>PHY CID Resolutions for 24.3.8 </a:t>
            </a:r>
            <a:r>
              <a:rPr lang="en-US" altLang="ko-KR" dirty="0" smtClean="0">
                <a:solidFill>
                  <a:schemeClr val="bg2"/>
                </a:solidFill>
              </a:rPr>
              <a:t>(11-14/0108r0, Eugene)</a:t>
            </a:r>
          </a:p>
          <a:p>
            <a:pPr lvl="1"/>
            <a:r>
              <a:rPr lang="en-US" altLang="ko-KR" dirty="0">
                <a:solidFill>
                  <a:schemeClr val="bg2"/>
                </a:solidFill>
              </a:rPr>
              <a:t>LB200 PHY CID Resolutions for 24.3.18.5 (11-14/0109r0, Eugene)</a:t>
            </a:r>
            <a:endParaRPr lang="en-US" altLang="ko-KR" dirty="0" smtClean="0"/>
          </a:p>
          <a:p>
            <a:pPr lvl="1"/>
            <a:r>
              <a:rPr lang="en-US" altLang="ko-KR" dirty="0" err="1" smtClean="0">
                <a:solidFill>
                  <a:schemeClr val="bg2"/>
                </a:solidFill>
              </a:rPr>
              <a:t>Tx</a:t>
            </a:r>
            <a:r>
              <a:rPr lang="en-US" altLang="ko-KR" dirty="0" smtClean="0">
                <a:solidFill>
                  <a:schemeClr val="bg2"/>
                </a:solidFill>
              </a:rPr>
              <a:t> </a:t>
            </a:r>
            <a:r>
              <a:rPr lang="en-US" altLang="ko-KR" dirty="0">
                <a:solidFill>
                  <a:schemeClr val="bg2"/>
                </a:solidFill>
              </a:rPr>
              <a:t>Reference </a:t>
            </a:r>
            <a:r>
              <a:rPr lang="en-US" altLang="ko-KR" dirty="0" smtClean="0">
                <a:solidFill>
                  <a:schemeClr val="bg2"/>
                </a:solidFill>
              </a:rPr>
              <a:t>Code (11-14/0115r0, </a:t>
            </a:r>
            <a:r>
              <a:rPr lang="en-US" altLang="ko-KR" dirty="0">
                <a:solidFill>
                  <a:schemeClr val="bg2"/>
                </a:solidFill>
              </a:rPr>
              <a:t>Eugene</a:t>
            </a:r>
            <a:r>
              <a:rPr lang="en-US" altLang="ko-KR" dirty="0" smtClean="0">
                <a:solidFill>
                  <a:schemeClr val="bg2"/>
                </a:solidFill>
              </a:rPr>
              <a:t>)</a:t>
            </a:r>
          </a:p>
          <a:p>
            <a:pPr lvl="1"/>
            <a:r>
              <a:rPr lang="en-US" altLang="ko-KR" dirty="0">
                <a:solidFill>
                  <a:schemeClr val="bg2"/>
                </a:solidFill>
              </a:rPr>
              <a:t>Comment </a:t>
            </a:r>
            <a:r>
              <a:rPr lang="en-US" altLang="ko-KR" dirty="0" err="1">
                <a:solidFill>
                  <a:schemeClr val="bg2"/>
                </a:solidFill>
              </a:rPr>
              <a:t>TGah</a:t>
            </a:r>
            <a:r>
              <a:rPr lang="en-US" altLang="ko-KR" dirty="0">
                <a:solidFill>
                  <a:schemeClr val="bg2"/>
                </a:solidFill>
              </a:rPr>
              <a:t> D1.0 Comment Resolutions for </a:t>
            </a:r>
            <a:r>
              <a:rPr lang="en-US" altLang="ko-KR" dirty="0" err="1">
                <a:solidFill>
                  <a:schemeClr val="bg2"/>
                </a:solidFill>
              </a:rPr>
              <a:t>Subclause</a:t>
            </a:r>
            <a:r>
              <a:rPr lang="en-US" altLang="ko-KR" dirty="0">
                <a:solidFill>
                  <a:schemeClr val="bg2"/>
                </a:solidFill>
              </a:rPr>
              <a:t> 8.4.1.6 (11-14/0033r1, Yuan)</a:t>
            </a:r>
          </a:p>
          <a:p>
            <a:pPr lvl="1"/>
            <a:r>
              <a:rPr lang="en-US" altLang="ko-KR" dirty="0">
                <a:solidFill>
                  <a:schemeClr val="bg2"/>
                </a:solidFill>
              </a:rPr>
              <a:t>LB 200 Comment Resolutions for </a:t>
            </a:r>
            <a:r>
              <a:rPr lang="en-US" altLang="ko-KR" dirty="0" err="1">
                <a:solidFill>
                  <a:schemeClr val="bg2"/>
                </a:solidFill>
              </a:rPr>
              <a:t>Subclause</a:t>
            </a:r>
            <a:r>
              <a:rPr lang="en-US" altLang="ko-KR" dirty="0">
                <a:solidFill>
                  <a:schemeClr val="bg2"/>
                </a:solidFill>
              </a:rPr>
              <a:t> 9.42.5 (11-14/0034r0, Yuan)</a:t>
            </a:r>
            <a:endParaRPr lang="en-US" altLang="ko-KR"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altLang="ko-KR" dirty="0" smtClean="0"/>
              <a:t>Tuesday </a:t>
            </a:r>
            <a:r>
              <a:rPr lang="en-US" altLang="ko-KR" dirty="0"/>
              <a:t>AM1</a:t>
            </a:r>
            <a:r>
              <a:rPr lang="en-US" dirty="0" smtClean="0"/>
              <a:t>)</a:t>
            </a:r>
            <a:endParaRPr lang="en-US" dirty="0"/>
          </a:p>
        </p:txBody>
      </p:sp>
      <p:sp>
        <p:nvSpPr>
          <p:cNvPr id="3" name="Content Placeholder 2"/>
          <p:cNvSpPr>
            <a:spLocks noGrp="1"/>
          </p:cNvSpPr>
          <p:nvPr>
            <p:ph idx="1"/>
          </p:nvPr>
        </p:nvSpPr>
        <p:spPr/>
        <p:txBody>
          <a:bodyPr/>
          <a:lstStyle/>
          <a:p>
            <a:r>
              <a:rPr lang="en-US" dirty="0" smtClean="0"/>
              <a:t>MAC</a:t>
            </a:r>
            <a:endParaRPr lang="en-US" dirty="0" smtClean="0"/>
          </a:p>
          <a:p>
            <a:pPr lvl="1"/>
            <a:r>
              <a:rPr lang="en-US" altLang="ko-KR" dirty="0" smtClean="0"/>
              <a:t>LB </a:t>
            </a:r>
            <a:r>
              <a:rPr lang="en-US" altLang="ko-KR" dirty="0"/>
              <a:t>200 comment resolution for </a:t>
            </a:r>
            <a:r>
              <a:rPr lang="en-US" altLang="ko-KR" dirty="0" smtClean="0"/>
              <a:t>8.4.2.170b (</a:t>
            </a:r>
            <a:r>
              <a:rPr lang="en-US" dirty="0" smtClean="0"/>
              <a:t>11-14/0035r0, Yuan</a:t>
            </a:r>
            <a:r>
              <a:rPr lang="en-US" dirty="0" smtClean="0"/>
              <a:t>) </a:t>
            </a:r>
          </a:p>
          <a:p>
            <a:pPr lvl="2"/>
            <a:r>
              <a:rPr lang="en-US" sz="1800" dirty="0" smtClean="0"/>
              <a:t>Continue to discuss the proposed resolution and run the pre-motion</a:t>
            </a:r>
            <a:endParaRPr lang="en-US" dirty="0" smtClean="0"/>
          </a:p>
          <a:p>
            <a:pPr lvl="1"/>
            <a:r>
              <a:rPr lang="en-US" dirty="0" err="1" smtClean="0"/>
              <a:t>TGah</a:t>
            </a:r>
            <a:r>
              <a:rPr lang="en-US" dirty="0" smtClean="0"/>
              <a:t> </a:t>
            </a:r>
            <a:r>
              <a:rPr lang="en-US" dirty="0"/>
              <a:t>Comment Resolutions for </a:t>
            </a:r>
            <a:r>
              <a:rPr lang="en-US" dirty="0" err="1"/>
              <a:t>Subclause</a:t>
            </a:r>
            <a:r>
              <a:rPr lang="en-US" dirty="0"/>
              <a:t> 9.42.3 and </a:t>
            </a:r>
            <a:r>
              <a:rPr lang="en-US" dirty="0" smtClean="0"/>
              <a:t>9.42.4 (11-14/0054r0, </a:t>
            </a:r>
            <a:r>
              <a:rPr lang="en-US" dirty="0" err="1" smtClean="0"/>
              <a:t>Shoukang</a:t>
            </a:r>
            <a:r>
              <a:rPr lang="en-US" dirty="0" smtClean="0"/>
              <a:t>) </a:t>
            </a:r>
          </a:p>
          <a:p>
            <a:pPr lvl="1"/>
            <a:r>
              <a:rPr lang="en-US" dirty="0" smtClean="0"/>
              <a:t>LB </a:t>
            </a:r>
            <a:r>
              <a:rPr lang="en-US" dirty="0"/>
              <a:t>200 Comment Resolutions for 10.3.8 and </a:t>
            </a:r>
            <a:r>
              <a:rPr lang="en-US" dirty="0" smtClean="0"/>
              <a:t>8.4.2.170m (11-14/0071r0, </a:t>
            </a:r>
            <a:r>
              <a:rPr lang="en-US" dirty="0" err="1" smtClean="0"/>
              <a:t>Shoukang</a:t>
            </a:r>
            <a:r>
              <a:rPr lang="en-US" dirty="0" smtClean="0"/>
              <a:t>)</a:t>
            </a:r>
          </a:p>
          <a:p>
            <a:pPr lvl="1"/>
            <a:r>
              <a:rPr lang="en-US" dirty="0" smtClean="0"/>
              <a:t>LB </a:t>
            </a:r>
            <a:r>
              <a:rPr lang="en-US" dirty="0"/>
              <a:t>200 Comment Resolution for Clauses 8.4.2.170c and </a:t>
            </a:r>
            <a:r>
              <a:rPr lang="en-US" dirty="0" smtClean="0"/>
              <a:t>9.45 (11-14/0090r1, </a:t>
            </a:r>
            <a:r>
              <a:rPr lang="en-US" dirty="0" err="1" smtClean="0"/>
              <a:t>Chittabrata</a:t>
            </a:r>
            <a:r>
              <a:rPr lang="en-US"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850982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AM1)</a:t>
            </a:r>
            <a:endParaRPr lang="en-US" dirty="0"/>
          </a:p>
        </p:txBody>
      </p:sp>
      <p:sp>
        <p:nvSpPr>
          <p:cNvPr id="3" name="Content Placeholder 2"/>
          <p:cNvSpPr>
            <a:spLocks noGrp="1"/>
          </p:cNvSpPr>
          <p:nvPr>
            <p:ph idx="1"/>
          </p:nvPr>
        </p:nvSpPr>
        <p:spPr/>
        <p:txBody>
          <a:bodyPr/>
          <a:lstStyle/>
          <a:p>
            <a:r>
              <a:rPr lang="en-US" dirty="0" smtClean="0"/>
              <a:t>MAC</a:t>
            </a:r>
            <a:endParaRPr lang="en-US" dirty="0" smtClean="0"/>
          </a:p>
          <a:p>
            <a:pPr lvl="1"/>
            <a:r>
              <a:rPr lang="en-US" altLang="ko-KR" dirty="0" smtClean="0"/>
              <a:t>lb200-cid-2165-comment-resolution </a:t>
            </a:r>
            <a:r>
              <a:rPr lang="en-US" altLang="ko-KR" dirty="0"/>
              <a:t>(</a:t>
            </a:r>
            <a:r>
              <a:rPr lang="en-US" altLang="ko-KR" dirty="0" smtClean="0"/>
              <a:t>11-14/0069r0</a:t>
            </a:r>
            <a:r>
              <a:rPr lang="en-US" altLang="ko-KR" dirty="0"/>
              <a:t>, </a:t>
            </a:r>
            <a:r>
              <a:rPr lang="en-US" altLang="ko-KR" dirty="0" err="1" smtClean="0"/>
              <a:t>Yongho</a:t>
            </a:r>
            <a:r>
              <a:rPr lang="en-US" altLang="ko-KR" dirty="0" smtClean="0"/>
              <a:t>)</a:t>
            </a:r>
          </a:p>
          <a:p>
            <a:pPr lvl="1"/>
            <a:r>
              <a:rPr lang="en-US" altLang="ko-KR" dirty="0" smtClean="0"/>
              <a:t>lb200-clause-9-47-4-comment-resolution (11-14/0076r0, </a:t>
            </a:r>
            <a:r>
              <a:rPr lang="en-US" altLang="ko-KR" dirty="0" err="1" smtClean="0"/>
              <a:t>Yongho</a:t>
            </a:r>
            <a:r>
              <a:rPr lang="en-US" altLang="ko-KR" dirty="0" smtClean="0"/>
              <a:t>)</a:t>
            </a:r>
          </a:p>
          <a:p>
            <a:pPr lvl="1"/>
            <a:r>
              <a:rPr lang="en-US" altLang="ko-KR" dirty="0" smtClean="0"/>
              <a:t>LB200-MAC-Resolution-Clause-8_7_4 (11-14/0040r0, Alfred) </a:t>
            </a:r>
            <a:endParaRPr lang="en-US" altLang="ko-KR" dirty="0"/>
          </a:p>
          <a:p>
            <a:pPr lvl="1"/>
            <a:r>
              <a:rPr lang="en-US" altLang="ko-KR" dirty="0" smtClean="0"/>
              <a:t>LB200-MAC-Resolution-Clause-8_3_4_2 (11-14/0039r0, Alfred) </a:t>
            </a:r>
            <a:endParaRPr lang="en-US" altLang="ko-KR" dirty="0"/>
          </a:p>
          <a:p>
            <a:pPr lvl="1"/>
            <a:r>
              <a:rPr lang="en-US" altLang="ko-KR" dirty="0" smtClean="0"/>
              <a:t>MAC-Resolution-Clause-8_2_5 (11-14/0038r0, Alfred)</a:t>
            </a:r>
            <a:endParaRPr lang="en-US" altLang="ko-KR" dirty="0"/>
          </a:p>
          <a:p>
            <a:pPr lvl="1"/>
            <a:r>
              <a:rPr lang="en-US" altLang="ko-KR" dirty="0" smtClean="0"/>
              <a:t>LB200-MAC-Resolution-10_47_2a (11-14/0037r0, </a:t>
            </a:r>
            <a:r>
              <a:rPr lang="en-US" altLang="ko-KR" dirty="0"/>
              <a:t>Alfred</a:t>
            </a:r>
            <a:r>
              <a:rPr lang="en-US" altLang="ko-KR" dirty="0" smtClean="0"/>
              <a:t>) </a:t>
            </a:r>
          </a:p>
          <a:p>
            <a:pPr lvl="1"/>
            <a:r>
              <a:rPr lang="en-US" altLang="ko-KR" dirty="0" smtClean="0"/>
              <a:t>LB200-MAC-Resolution-Clause-9_3_2_5a_and_9_3_2_6 (11-14/0081r0, Alfred) </a:t>
            </a:r>
            <a:endParaRPr lang="en-US" altLang="ko-KR" dirty="0"/>
          </a:p>
          <a:p>
            <a:pPr lvl="1"/>
            <a:r>
              <a:rPr lang="en-US" altLang="ko-KR" dirty="0" smtClean="0"/>
              <a:t>LB200-MAC-Resolution-Clause-11 (11-14/0080r0, Alfred) </a:t>
            </a:r>
            <a:endParaRPr lang="en-US" altLang="ko-KR" dirty="0"/>
          </a:p>
          <a:p>
            <a:pPr lvl="1"/>
            <a:r>
              <a:rPr lang="en-US" altLang="ko-KR" dirty="0" smtClean="0"/>
              <a:t>LB200-MAC-Resolution-Clause-9_40a </a:t>
            </a:r>
            <a:r>
              <a:rPr lang="en-US" altLang="ko-KR" dirty="0"/>
              <a:t>(11-14/0079r0, Alfred)</a:t>
            </a:r>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92728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AM1)</a:t>
            </a:r>
            <a:endParaRPr lang="en-US" dirty="0"/>
          </a:p>
        </p:txBody>
      </p:sp>
      <p:sp>
        <p:nvSpPr>
          <p:cNvPr id="3" name="Content Placeholder 2"/>
          <p:cNvSpPr>
            <a:spLocks noGrp="1"/>
          </p:cNvSpPr>
          <p:nvPr>
            <p:ph idx="1"/>
          </p:nvPr>
        </p:nvSpPr>
        <p:spPr/>
        <p:txBody>
          <a:bodyPr/>
          <a:lstStyle/>
          <a:p>
            <a:r>
              <a:rPr lang="en-US" dirty="0" smtClean="0"/>
              <a:t>MAC</a:t>
            </a:r>
            <a:endParaRPr lang="en-US" dirty="0" smtClean="0"/>
          </a:p>
          <a:p>
            <a:pPr lvl="1"/>
            <a:r>
              <a:rPr lang="en-US" altLang="ko-KR" dirty="0" smtClean="0"/>
              <a:t>LB200-MAC-Resolution-Clause-9_20_2_4</a:t>
            </a:r>
            <a:r>
              <a:rPr lang="en-US" altLang="ko-KR" dirty="0"/>
              <a:t>+ </a:t>
            </a:r>
            <a:r>
              <a:rPr lang="en-US" altLang="ko-KR" dirty="0" smtClean="0"/>
              <a:t>(11-14/0075r0, Alfred) </a:t>
            </a:r>
            <a:endParaRPr lang="en-US" altLang="ko-KR" dirty="0"/>
          </a:p>
          <a:p>
            <a:pPr lvl="1"/>
            <a:r>
              <a:rPr lang="en-US" altLang="ko-KR" dirty="0" smtClean="0"/>
              <a:t>LB200-MAC-Resolution-Clause-9_3_2_9a (11-14/0074r0, Alfred) </a:t>
            </a:r>
            <a:endParaRPr lang="en-US" altLang="ko-KR" dirty="0"/>
          </a:p>
          <a:p>
            <a:pPr lvl="1"/>
            <a:r>
              <a:rPr lang="en-US" altLang="ko-KR" dirty="0" smtClean="0"/>
              <a:t>LB200-MAC-Resolution-10_2_2_2 (11-14/0073r0, Alfred) </a:t>
            </a:r>
            <a:endParaRPr lang="en-US" altLang="ko-KR" dirty="0"/>
          </a:p>
          <a:p>
            <a:pPr lvl="1"/>
            <a:r>
              <a:rPr lang="en-US" altLang="ko-KR" dirty="0" smtClean="0"/>
              <a:t>LB200-MAC-Resolution-10_46 (11-14/0072r0, Alfred)</a:t>
            </a:r>
          </a:p>
          <a:p>
            <a:pPr lvl="1"/>
            <a:r>
              <a:rPr lang="en-US" altLang="ko-KR" dirty="0" smtClean="0"/>
              <a:t>lb200-clause-4-16-comment-resolution (11-14/0105r0, James) </a:t>
            </a:r>
            <a:endParaRPr lang="en-US" altLang="ko-KR" dirty="0"/>
          </a:p>
          <a:p>
            <a:pPr lvl="1"/>
            <a:r>
              <a:rPr lang="en-US" altLang="ko-KR" dirty="0" smtClean="0"/>
              <a:t>lb200-clause-4-47-4-comment-resolution (11-14/0104r0, James)</a:t>
            </a:r>
            <a:endParaRPr lang="en-US" altLang="ko-KR" dirty="0"/>
          </a:p>
          <a:p>
            <a:pPr lvl="1"/>
            <a:r>
              <a:rPr lang="en-US" altLang="ko-KR" dirty="0" smtClean="0"/>
              <a:t>lb200-clause-9-47-and-9-47-1-comment-resolution (11-14/0103r0, James) </a:t>
            </a:r>
            <a:endParaRPr lang="en-US" altLang="ko-KR" dirty="0"/>
          </a:p>
          <a:p>
            <a:pPr lvl="1"/>
            <a:r>
              <a:rPr lang="en-US" altLang="ko-KR" dirty="0" smtClean="0"/>
              <a:t>LB200-MAC-Resolution-Clause-9-42-1 (11-14/0102r0, Young-</a:t>
            </a:r>
            <a:r>
              <a:rPr lang="en-US" altLang="ko-KR" dirty="0" err="1" smtClean="0"/>
              <a:t>Hoon</a:t>
            </a:r>
            <a:r>
              <a:rPr lang="en-US" altLang="ko-KR"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549650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3497</TotalTime>
  <Words>1747</Words>
  <Application>Microsoft Office PowerPoint</Application>
  <PresentationFormat>화면 슬라이드 쇼(4:3)</PresentationFormat>
  <Paragraphs>314</Paragraphs>
  <Slides>33</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33</vt:i4>
      </vt:variant>
    </vt:vector>
  </HeadingPairs>
  <TitlesOfParts>
    <vt:vector size="35" baseType="lpstr">
      <vt:lpstr>802-11-PathProtection</vt:lpstr>
      <vt:lpstr>Document</vt:lpstr>
      <vt:lpstr>IEEE 802.11ah Sub 1 GHz license-exempt operation Agenda for January 2014</vt:lpstr>
      <vt:lpstr>IEEE 802.11ah Agenda</vt:lpstr>
      <vt:lpstr>IEEE 802.11ah Agenda cont.</vt:lpstr>
      <vt:lpstr>IEEE 802.11ah Agenda cont.</vt:lpstr>
      <vt:lpstr>Call for TGah chair nomination</vt:lpstr>
      <vt:lpstr>Submissions (Monday PM1)</vt:lpstr>
      <vt:lpstr>Submissions (Tuesday AM1)</vt:lpstr>
      <vt:lpstr>Submissions (Tuesday AM1)</vt:lpstr>
      <vt:lpstr>Submissions (Tuesday AM1)</vt:lpstr>
      <vt:lpstr>Submissions (Tuesday AM1)</vt:lpstr>
      <vt:lpstr>Submissions cont. (Tuesday AM1)</vt:lpstr>
      <vt:lpstr>Submissions cont. (Tuesday PM1)</vt:lpstr>
      <vt:lpstr>Submissions cont. (Wednesday AM1)</vt:lpstr>
      <vt:lpstr>Submissions cont. (Wednesday AM1)</vt:lpstr>
      <vt:lpstr>Submissions cont. (Wednesday PM1)</vt:lpstr>
      <vt:lpstr>Submissions cont. (Thursday AM2)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Pre-motion 1</vt:lpstr>
      <vt:lpstr>Pre-motion 2</vt:lpstr>
      <vt:lpstr>Pre-motion 3</vt:lpstr>
      <vt:lpstr>Pre-motion 4</vt:lpstr>
      <vt:lpstr>Pre-motion 5</vt:lpstr>
      <vt:lpstr>Pre-motion 6</vt:lpstr>
      <vt:lpstr>Pre-motion 7</vt:lpstr>
      <vt:lpstr>Pre-motion 8</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399</cp:revision>
  <cp:lastPrinted>1998-02-10T13:28:06Z</cp:lastPrinted>
  <dcterms:created xsi:type="dcterms:W3CDTF">2009-11-09T00:32:22Z</dcterms:created>
  <dcterms:modified xsi:type="dcterms:W3CDTF">2014-01-21T14:29:53Z</dcterms:modified>
</cp:coreProperties>
</file>