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4" r:id="rId17"/>
    <p:sldId id="422" r:id="rId18"/>
    <p:sldId id="425" r:id="rId19"/>
    <p:sldId id="407"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0" d="100"/>
          <a:sy n="100" d="100"/>
        </p:scale>
        <p:origin x="-48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x-none"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x-none"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P802.11-13/1504r6</a:t>
            </a:r>
            <a:endParaRPr lang="en-US"/>
          </a:p>
        </p:txBody>
      </p:sp>
      <p:sp>
        <p:nvSpPr>
          <p:cNvPr id="5" name="Date Placeholder 4"/>
          <p:cNvSpPr>
            <a:spLocks noGrp="1"/>
          </p:cNvSpPr>
          <p:nvPr>
            <p:ph type="dt" idx="11"/>
          </p:nvPr>
        </p:nvSpPr>
        <p:spPr/>
        <p:txBody>
          <a:bodyPr/>
          <a:lstStyle/>
          <a:p>
            <a:r>
              <a:rPr lang="x-none" smtClean="0"/>
              <a:t>January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P802.11-13/1504r6</a:t>
            </a:r>
            <a:endParaRPr lang="en-US"/>
          </a:p>
        </p:txBody>
      </p:sp>
      <p:sp>
        <p:nvSpPr>
          <p:cNvPr id="5" name="Rectangle 3"/>
          <p:cNvSpPr>
            <a:spLocks noGrp="1" noChangeArrowheads="1"/>
          </p:cNvSpPr>
          <p:nvPr>
            <p:ph type="dt" idx="1"/>
          </p:nvPr>
        </p:nvSpPr>
        <p:spPr>
          <a:ln/>
        </p:spPr>
        <p:txBody>
          <a:bodyPr/>
          <a:lstStyle/>
          <a:p>
            <a:r>
              <a:rPr lang="x-none"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x-none"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x-none"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x-none"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x-none"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x-none"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x-none"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x-none"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x-none"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x-none"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x-none"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-13/1504r6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ieee802.org/1/files/private/bz-drafts/d1/802-1Qbz-d1-3.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x-none"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2014-01-23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br>
              <a:rPr lang="en-US" sz="3600" dirty="0" smtClean="0">
                <a:latin typeface="Arial" charset="0"/>
                <a:cs typeface="Arial" charset="0"/>
              </a:rPr>
            </a:br>
            <a:r>
              <a:rPr lang="en-US" dirty="0" smtClean="0">
                <a:latin typeface="Arial" charset="0"/>
                <a:cs typeface="Arial" charset="0"/>
              </a:rPr>
              <a:t>10:30 – 12:30,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b="0" dirty="0" smtClean="0"/>
              <a:t>Secretary for this session: Mark Hamilton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11-14/0130r0, “</a:t>
            </a:r>
            <a:r>
              <a:rPr lang="en-US" b="0" dirty="0" err="1" smtClean="0"/>
              <a:t>Som</a:t>
            </a:r>
            <a:r>
              <a:rPr lang="en-GB" dirty="0" smtClean="0"/>
              <a:t>e </a:t>
            </a:r>
            <a:r>
              <a:rPr lang="en-GB" dirty="0" err="1"/>
              <a:t>Subsetting</a:t>
            </a:r>
            <a:r>
              <a:rPr lang="en-GB" dirty="0"/>
              <a:t> and </a:t>
            </a:r>
            <a:r>
              <a:rPr lang="en-GB" dirty="0" smtClean="0"/>
              <a:t>Addressing Text</a:t>
            </a:r>
            <a:r>
              <a:rPr lang="en-US" dirty="0" smtClean="0"/>
              <a:t>”, Donald Eastlake (Huawei)</a:t>
            </a:r>
            <a:endParaRPr lang="en-US" b="0" dirty="0"/>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Secretary for this session: Donald Eastlake</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14 November.</a:t>
            </a:r>
          </a:p>
          <a:p>
            <a:pPr lvl="1">
              <a:lnSpc>
                <a:spcPct val="80000"/>
              </a:lnSpc>
            </a:pPr>
            <a:r>
              <a:rPr lang="en-US" dirty="0"/>
              <a:t>802.11ak Teleconferences, joint with 802.1Qbz if mutually convenient:</a:t>
            </a:r>
          </a:p>
          <a:p>
            <a:pPr lvl="1">
              <a:lnSpc>
                <a:spcPct val="80000"/>
              </a:lnSpc>
            </a:pPr>
            <a:r>
              <a:rPr lang="en-US" dirty="0"/>
              <a:t>1-hour teleconferences through the March 2014 802.11 meeting on Monday, 10 February, 24 February, and 10 March at 5pm Eastern US time</a:t>
            </a:r>
            <a:r>
              <a:rPr lang="en-US" dirty="0" smtClean="0"/>
              <a:t>.</a:t>
            </a:r>
          </a:p>
          <a:p>
            <a:pPr lvl="1">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11-14/0004r4, </a:t>
            </a:r>
            <a:r>
              <a:rPr lang="en-US" dirty="0"/>
              <a:t>“</a:t>
            </a:r>
            <a:r>
              <a:rPr lang="en-GB" dirty="0"/>
              <a:t>Some 11ak </a:t>
            </a:r>
            <a:r>
              <a:rPr lang="en-GB" dirty="0" err="1"/>
              <a:t>EtherType</a:t>
            </a:r>
            <a:r>
              <a:rPr lang="en-GB" dirty="0"/>
              <a:t> Frame Encoding Text</a:t>
            </a:r>
            <a:r>
              <a:rPr lang="en-US" dirty="0"/>
              <a:t> ”, Donald Eastlake (Huawei</a:t>
            </a:r>
            <a:r>
              <a:rPr lang="en-US" dirty="0" smtClean="0"/>
              <a:t>)</a:t>
            </a:r>
          </a:p>
          <a:p>
            <a:pPr lvl="1">
              <a:lnSpc>
                <a:spcPct val="80000"/>
              </a:lnSpc>
            </a:pPr>
            <a:r>
              <a:rPr lang="en-US" b="0" dirty="0" smtClean="0"/>
              <a:t>11-14</a:t>
            </a:r>
            <a:r>
              <a:rPr lang="en-US" dirty="0"/>
              <a:t>/0130r0, “</a:t>
            </a:r>
            <a:r>
              <a:rPr lang="en-US" dirty="0" err="1"/>
              <a:t>Som</a:t>
            </a:r>
            <a:r>
              <a:rPr lang="en-GB" dirty="0"/>
              <a:t>e </a:t>
            </a:r>
            <a:r>
              <a:rPr lang="en-GB" dirty="0" err="1"/>
              <a:t>Subsetting</a:t>
            </a:r>
            <a:r>
              <a:rPr lang="en-GB" dirty="0"/>
              <a:t> and Addressing Text</a:t>
            </a:r>
            <a:r>
              <a:rPr lang="en-US" dirty="0"/>
              <a:t>”, Donald Eastlake (Huawei</a:t>
            </a:r>
            <a:r>
              <a:rPr lang="en-US" dirty="0" smtClean="0"/>
              <a:t>)</a:t>
            </a:r>
          </a:p>
          <a:p>
            <a:pPr lvl="1">
              <a:lnSpc>
                <a:spcPct val="80000"/>
              </a:lnSpc>
            </a:pPr>
            <a:r>
              <a:rPr lang="en-US" b="0" dirty="0" smtClean="0"/>
              <a:t>Donald Eastlake will update 14/130 as discussed and then produce a merged document from 14/4 and 14/130</a:t>
            </a:r>
            <a:endParaRPr lang="en-US" b="0" dirty="0"/>
          </a:p>
          <a:p>
            <a:pPr>
              <a:lnSpc>
                <a:spcPct val="80000"/>
              </a:lnSpc>
            </a:pPr>
            <a:r>
              <a:rPr lang="en-US" b="0" dirty="0" smtClean="0"/>
              <a:t>Recess until 08:00 Thursday</a:t>
            </a:r>
          </a:p>
        </p:txBody>
      </p:sp>
    </p:spTree>
    <p:extLst>
      <p:ext uri="{BB962C8B-B14F-4D97-AF65-F5344CB8AC3E}">
        <p14:creationId xmlns:p14="http://schemas.microsoft.com/office/powerpoint/2010/main" val="24205920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IEEE 1905.1a </a:t>
            </a:r>
            <a:r>
              <a:rPr lang="en-GB" b="0" dirty="0" smtClean="0"/>
              <a:t>update</a:t>
            </a:r>
          </a:p>
          <a:p>
            <a:pPr>
              <a:lnSpc>
                <a:spcPct val="80000"/>
              </a:lnSpc>
            </a:pPr>
            <a:endParaRPr lang="en-GB" b="0" dirty="0" smtClean="0"/>
          </a:p>
          <a:p>
            <a:pPr>
              <a:lnSpc>
                <a:spcPct val="80000"/>
              </a:lnSpc>
            </a:pPr>
            <a:r>
              <a:rPr lang="en-GB" b="0" dirty="0" smtClean="0"/>
              <a:t>802.1Qbz status</a:t>
            </a:r>
            <a:endParaRPr lang="en-GB" dirty="0"/>
          </a:p>
          <a:p>
            <a:pPr>
              <a:lnSpc>
                <a:spcPct val="80000"/>
              </a:lnSpc>
            </a:pP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a:t>802.11ak status</a:t>
            </a:r>
          </a:p>
          <a:p>
            <a:pPr lvl="1">
              <a:lnSpc>
                <a:spcPct val="80000"/>
              </a:lnSpc>
            </a:pPr>
            <a:r>
              <a:rPr lang="en-GB" dirty="0"/>
              <a:t>11-14/0004r4, “Some 11ak </a:t>
            </a:r>
            <a:r>
              <a:rPr lang="en-GB" dirty="0" err="1"/>
              <a:t>EtherType</a:t>
            </a:r>
            <a:r>
              <a:rPr lang="en-GB" dirty="0"/>
              <a:t> Frame Encoding Text</a:t>
            </a:r>
            <a:r>
              <a:rPr lang="en-US" dirty="0"/>
              <a:t>”</a:t>
            </a:r>
          </a:p>
          <a:p>
            <a:pPr lvl="1">
              <a:lnSpc>
                <a:spcPct val="80000"/>
              </a:lnSpc>
            </a:pPr>
            <a:r>
              <a:rPr lang="en-US" dirty="0"/>
              <a:t>11-14/0130r1, “</a:t>
            </a:r>
            <a:r>
              <a:rPr lang="en-GB" dirty="0"/>
              <a:t>Some </a:t>
            </a:r>
            <a:r>
              <a:rPr lang="en-GB" dirty="0" err="1"/>
              <a:t>Subsetting</a:t>
            </a:r>
            <a:r>
              <a:rPr lang="en-GB" dirty="0"/>
              <a:t> and Addressing Text</a:t>
            </a:r>
            <a:r>
              <a:rPr lang="en-US" dirty="0"/>
              <a:t>”</a:t>
            </a:r>
          </a:p>
          <a:p>
            <a:pPr lvl="1">
              <a:lnSpc>
                <a:spcPct val="80000"/>
              </a:lnSpc>
            </a:pPr>
            <a:r>
              <a:rPr lang="en-US" dirty="0" smtClean="0"/>
              <a:t>Tentative </a:t>
            </a:r>
            <a:r>
              <a:rPr lang="en-US" dirty="0"/>
              <a:t>short term schedule</a:t>
            </a:r>
          </a:p>
          <a:p>
            <a:pPr lvl="2">
              <a:lnSpc>
                <a:spcPct val="80000"/>
              </a:lnSpc>
            </a:pPr>
            <a:r>
              <a:rPr lang="en-US" dirty="0"/>
              <a:t>January – produce a </a:t>
            </a:r>
            <a:r>
              <a:rPr lang="en-US" dirty="0" smtClean="0"/>
              <a:t>candidate D0.01</a:t>
            </a:r>
            <a:endParaRPr lang="en-US" dirty="0"/>
          </a:p>
          <a:p>
            <a:pPr lvl="2">
              <a:lnSpc>
                <a:spcPct val="80000"/>
              </a:lnSpc>
            </a:pPr>
            <a:r>
              <a:rPr lang="en-US" dirty="0"/>
              <a:t>March – produce a D0.02 and issue a WG call for comments</a:t>
            </a:r>
          </a:p>
          <a:p>
            <a:pPr lvl="3">
              <a:lnSpc>
                <a:spcPct val="80000"/>
              </a:lnSpc>
            </a:pPr>
            <a:r>
              <a:rPr lang="en-US" dirty="0"/>
              <a:t>Ad hoc meeting before the May meeting</a:t>
            </a:r>
          </a:p>
          <a:p>
            <a:pPr lvl="2">
              <a:lnSpc>
                <a:spcPct val="80000"/>
              </a:lnSpc>
            </a:pPr>
            <a:r>
              <a:rPr lang="en-US" dirty="0"/>
              <a:t>May – resolve comments and produce a D0.03</a:t>
            </a:r>
          </a:p>
          <a:p>
            <a:pPr lvl="2">
              <a:lnSpc>
                <a:spcPct val="80000"/>
              </a:lnSpc>
            </a:pPr>
            <a:r>
              <a:rPr lang="en-US" dirty="0"/>
              <a:t>July – produce a D1.0 and go to WG </a:t>
            </a:r>
            <a:r>
              <a:rPr lang="en-US" dirty="0" smtClean="0"/>
              <a:t>Ballot</a:t>
            </a:r>
          </a:p>
          <a:p>
            <a:pPr lvl="2">
              <a:lnSpc>
                <a:spcPct val="80000"/>
              </a:lnSpc>
            </a:pPr>
            <a:endParaRPr lang="en-GB" dirty="0"/>
          </a:p>
          <a:p>
            <a:pPr>
              <a:lnSpc>
                <a:spcPct val="80000"/>
              </a:lnSpc>
            </a:pPr>
            <a:r>
              <a:rPr lang="en-GB" b="0" dirty="0" smtClean="0"/>
              <a:t>802.1AS </a:t>
            </a:r>
            <a:r>
              <a:rPr lang="en-GB" b="0" dirty="0"/>
              <a:t>and 802.11ak</a:t>
            </a:r>
          </a:p>
          <a:p>
            <a:pPr lvl="1">
              <a:lnSpc>
                <a:spcPct val="80000"/>
              </a:lnSpc>
            </a:pPr>
            <a:endParaRPr lang="en-GB" dirty="0"/>
          </a:p>
          <a:p>
            <a:pPr>
              <a:lnSpc>
                <a:spcPct val="80000"/>
              </a:lnSpc>
            </a:pPr>
            <a:endParaRPr lang="en-GB" b="0" dirty="0"/>
          </a:p>
        </p:txBody>
      </p:sp>
    </p:spTree>
    <p:extLst>
      <p:ext uri="{BB962C8B-B14F-4D97-AF65-F5344CB8AC3E}">
        <p14:creationId xmlns:p14="http://schemas.microsoft.com/office/powerpoint/2010/main" val="120805085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 and Discussion of </a:t>
            </a:r>
            <a:r>
              <a:rPr lang="en-US" b="0" dirty="0" smtClean="0"/>
              <a:t>Submissions</a:t>
            </a:r>
          </a:p>
          <a:p>
            <a:pPr>
              <a:lnSpc>
                <a:spcPct val="80000"/>
              </a:lnSpc>
            </a:pPr>
            <a:endParaRPr lang="en-US" b="0" dirty="0"/>
          </a:p>
          <a:p>
            <a:pPr>
              <a:lnSpc>
                <a:spcPct val="80000"/>
              </a:lnSpc>
            </a:pPr>
            <a:r>
              <a:rPr lang="en-US" b="0" dirty="0" smtClean="0"/>
              <a:t>Scheduling</a:t>
            </a:r>
            <a:endParaRPr lang="en-US" b="0" dirty="0"/>
          </a:p>
          <a:p>
            <a:pPr lvl="1">
              <a:lnSpc>
                <a:spcPct val="80000"/>
              </a:lnSpc>
            </a:pPr>
            <a:r>
              <a:rPr lang="en-US" dirty="0"/>
              <a:t>Joint 802.11ak – 802.1Qbz teleconferences to be 1-hour teleconferences through the March 2014 802.11 meeting on Monday, 10 February, 24 February, and 10 March at 5pm Eastern US time</a:t>
            </a:r>
            <a:r>
              <a:rPr lang="en-US" dirty="0" smtClean="0"/>
              <a:t>.</a:t>
            </a:r>
          </a:p>
          <a:p>
            <a:pPr lvl="2">
              <a:lnSpc>
                <a:spcPct val="80000"/>
              </a:lnSpc>
            </a:pPr>
            <a:r>
              <a:rPr lang="en-US" dirty="0" smtClean="0"/>
              <a:t>No objections.</a:t>
            </a:r>
            <a:endParaRPr lang="en-US" dirty="0"/>
          </a:p>
          <a:p>
            <a:pPr lvl="1">
              <a:lnSpc>
                <a:spcPct val="80000"/>
              </a:lnSpc>
            </a:pPr>
            <a:r>
              <a:rPr lang="en-US" dirty="0"/>
              <a:t>Joint </a:t>
            </a:r>
            <a:r>
              <a:rPr lang="en-US" u="sng" dirty="0"/>
              <a:t>802.11ak – </a:t>
            </a:r>
            <a:r>
              <a:rPr lang="en-US" u="sng" dirty="0" smtClean="0"/>
              <a:t>802.11ARC – 802.1AC – 802.1Qbz </a:t>
            </a:r>
            <a:r>
              <a:rPr lang="en-US" dirty="0"/>
              <a:t>meeting in March to be 08:00 – 10:00 Thursday morning</a:t>
            </a:r>
            <a:r>
              <a:rPr lang="en-US" dirty="0" smtClean="0"/>
              <a:t>.</a:t>
            </a:r>
          </a:p>
          <a:p>
            <a:pPr lvl="2">
              <a:lnSpc>
                <a:spcPct val="80000"/>
              </a:lnSpc>
            </a:pPr>
            <a:r>
              <a:rPr lang="en-US" smtClean="0"/>
              <a:t>No objections.</a:t>
            </a:r>
            <a:endParaRPr lang="en-US" dirty="0"/>
          </a:p>
          <a:p>
            <a:pPr lvl="1">
              <a:lnSpc>
                <a:spcPct val="80000"/>
              </a:lnSpc>
            </a:pPr>
            <a:endParaRPr lang="en-US" dirty="0"/>
          </a:p>
          <a:p>
            <a:pPr>
              <a:lnSpc>
                <a:spcPct val="80000"/>
              </a:lnSpc>
            </a:pPr>
            <a:r>
              <a:rPr lang="en-US" b="0" dirty="0" smtClean="0"/>
              <a:t>Adjourn </a:t>
            </a:r>
            <a:r>
              <a:rPr lang="en-US" b="0" dirty="0"/>
              <a:t>802.11ak </a:t>
            </a:r>
            <a:r>
              <a:rPr lang="en-US" b="0" i="1" dirty="0"/>
              <a:t>sine die</a:t>
            </a:r>
          </a:p>
          <a:p>
            <a:pPr>
              <a:lnSpc>
                <a:spcPct val="80000"/>
              </a:lnSpc>
            </a:pPr>
            <a:r>
              <a:rPr lang="en-US" b="0" dirty="0"/>
              <a:t>Recess 802.1-</a:t>
            </a:r>
            <a:r>
              <a:rPr lang="en-US" b="0" dirty="0" smtClean="0"/>
              <a:t>IWK</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x-none"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x-none"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Park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Secretary for this session: Mark Hamilton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marL="685800" lvl="2" indent="-342900">
              <a:lnSpc>
                <a:spcPct val="80000"/>
              </a:lnSpc>
            </a:pPr>
            <a:r>
              <a:rPr lang="en-US" sz="2000" dirty="0" smtClean="0"/>
              <a:t>Approved by unanimous consent.</a:t>
            </a:r>
            <a:endParaRPr lang="en-US" sz="2000"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Dallas, Texas:</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November 2013 Minutes</a:t>
            </a:r>
            <a:r>
              <a:rPr lang="en-US" b="0" dirty="0" smtClean="0"/>
              <a:t>”</a:t>
            </a:r>
          </a:p>
          <a:p>
            <a:pPr lvl="1">
              <a:lnSpc>
                <a:spcPct val="80000"/>
              </a:lnSpc>
            </a:pPr>
            <a:r>
              <a:rPr lang="en-US" dirty="0" smtClean="0"/>
              <a:t>Approved by unanimous consent.</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Dallas</a:t>
            </a:r>
            <a:endParaRPr lang="en-US" dirty="0"/>
          </a:p>
          <a:p>
            <a:pPr lvl="1">
              <a:lnSpc>
                <a:spcPct val="80000"/>
              </a:lnSpc>
            </a:pPr>
            <a:r>
              <a:rPr lang="en-US" dirty="0"/>
              <a:t>“11ak </a:t>
            </a:r>
            <a:r>
              <a:rPr lang="en-US" dirty="0" err="1"/>
              <a:t>Telecon</a:t>
            </a:r>
            <a:r>
              <a:rPr lang="en-US" dirty="0"/>
              <a:t> Minutes 20131130”, </a:t>
            </a:r>
            <a:r>
              <a:rPr lang="en-GB" dirty="0"/>
              <a:t>11-13/1492r0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20131209”, </a:t>
            </a:r>
            <a:r>
              <a:rPr lang="en-GB" dirty="0"/>
              <a:t>11-13/1508r0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20140106”, 11-14</a:t>
            </a:r>
            <a:r>
              <a:rPr lang="en-US" dirty="0" smtClean="0"/>
              <a:t>/0077r0</a:t>
            </a:r>
            <a:endParaRPr lang="en-US" dirty="0"/>
          </a:p>
          <a:p>
            <a:pPr lvl="2">
              <a:lnSpc>
                <a:spcPct val="80000"/>
              </a:lnSpc>
            </a:pPr>
            <a:r>
              <a:rPr lang="en-US" dirty="0" smtClean="0"/>
              <a:t>All approved by unanimous consent.</a:t>
            </a:r>
            <a:endParaRPr lang="en-US" dirty="0"/>
          </a:p>
          <a:p>
            <a:pPr>
              <a:lnSpc>
                <a:spcPct val="80000"/>
              </a:lnSpc>
            </a:pPr>
            <a:r>
              <a:rPr lang="en-US" b="0" dirty="0" smtClean="0"/>
              <a:t>Should </a:t>
            </a:r>
            <a:r>
              <a:rPr lang="en-US" b="0" dirty="0" err="1" smtClean="0"/>
              <a:t>TGak</a:t>
            </a:r>
            <a:r>
              <a:rPr lang="en-US" b="0" dirty="0" smtClean="0"/>
              <a:t> have a Vice Chair?</a:t>
            </a:r>
          </a:p>
          <a:p>
            <a:pPr lvl="1">
              <a:lnSpc>
                <a:spcPct val="80000"/>
              </a:lnSpc>
            </a:pPr>
            <a:r>
              <a:rPr lang="en-US" b="0" dirty="0" smtClean="0"/>
              <a:t>Yes, by unanimous consent.</a:t>
            </a:r>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January – produce a D0.01</a:t>
            </a:r>
          </a:p>
          <a:p>
            <a:pPr lvl="1">
              <a:lnSpc>
                <a:spcPct val="80000"/>
              </a:lnSpc>
            </a:pPr>
            <a:r>
              <a:rPr lang="en-US" b="0" dirty="0" smtClean="0"/>
              <a:t>March – produce a D0.02 and issue a call for comments</a:t>
            </a:r>
          </a:p>
          <a:p>
            <a:pPr lvl="2">
              <a:lnSpc>
                <a:spcPct val="80000"/>
              </a:lnSpc>
            </a:pPr>
            <a:r>
              <a:rPr lang="en-US" dirty="0" smtClean="0"/>
              <a:t>Possible ad hoc before the May meeting</a:t>
            </a:r>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11-14/0050r0, “May 2014 Ad Hoc Meeting Proposal”</a:t>
            </a:r>
          </a:p>
          <a:p>
            <a:pPr lvl="1">
              <a:lnSpc>
                <a:spcPct val="80000"/>
              </a:lnSpc>
            </a:pPr>
            <a:r>
              <a:rPr lang="en-US" dirty="0" smtClean="0"/>
              <a:t>Motion: Authorize </a:t>
            </a:r>
            <a:r>
              <a:rPr lang="en-US" dirty="0" err="1" smtClean="0"/>
              <a:t>TGak</a:t>
            </a:r>
            <a:r>
              <a:rPr lang="en-US" dirty="0" smtClean="0"/>
              <a:t> to hold an ad hoc meeting in Hawaii at the end of the week before the Waikoloa meeting in May for the purpose of developing comment resolutions and draft improvements.</a:t>
            </a:r>
          </a:p>
          <a:p>
            <a:pPr lvl="2">
              <a:lnSpc>
                <a:spcPct val="80000"/>
              </a:lnSpc>
            </a:pPr>
            <a:r>
              <a:rPr lang="en-US" dirty="0" smtClean="0"/>
              <a:t>Moved: Dick Roy</a:t>
            </a:r>
          </a:p>
          <a:p>
            <a:pPr lvl="2">
              <a:lnSpc>
                <a:spcPct val="80000"/>
              </a:lnSpc>
            </a:pPr>
            <a:r>
              <a:rPr lang="en-US" dirty="0" smtClean="0"/>
              <a:t>Seconded: Mark Hamilton</a:t>
            </a:r>
          </a:p>
          <a:p>
            <a:pPr lvl="2">
              <a:lnSpc>
                <a:spcPct val="80000"/>
              </a:lnSpc>
            </a:pPr>
            <a:r>
              <a:rPr lang="en-US" dirty="0" smtClean="0"/>
              <a:t>Yes: 7   No: 0    Abstain: 2</a:t>
            </a:r>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11-14/0004r2, “</a:t>
            </a:r>
            <a:r>
              <a:rPr lang="en-GB" dirty="0"/>
              <a:t>Some 11ak </a:t>
            </a:r>
            <a:r>
              <a:rPr lang="en-GB" dirty="0" err="1"/>
              <a:t>EtherType</a:t>
            </a:r>
            <a:r>
              <a:rPr lang="en-GB" dirty="0"/>
              <a:t> Frame Encoding Text</a:t>
            </a:r>
            <a:r>
              <a:rPr lang="en-US" dirty="0"/>
              <a:t> </a:t>
            </a:r>
            <a:r>
              <a:rPr lang="en-US" dirty="0" smtClean="0"/>
              <a:t>”, Donald Eastlake (Huawei)</a:t>
            </a:r>
            <a:endParaRPr lang="en-US" b="0" dirty="0" smtClean="0"/>
          </a:p>
          <a:p>
            <a:pPr>
              <a:lnSpc>
                <a:spcPct val="80000"/>
              </a:lnSpc>
            </a:pPr>
            <a:r>
              <a:rPr lang="en-US" b="0" dirty="0"/>
              <a:t>Recess until 10:30 </a:t>
            </a:r>
            <a:r>
              <a:rPr lang="en-US" b="0" dirty="0" smtClean="0"/>
              <a:t>Tuesday</a:t>
            </a:r>
            <a:endParaRPr lang="en-US" b="0" dirty="0"/>
          </a:p>
        </p:txBody>
      </p:sp>
    </p:spTree>
    <p:extLst>
      <p:ext uri="{BB962C8B-B14F-4D97-AF65-F5344CB8AC3E}">
        <p14:creationId xmlns:p14="http://schemas.microsoft.com/office/powerpoint/2010/main" val="19874126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27066</TotalTime>
  <Words>1808</Words>
  <Application>Microsoft Macintosh PowerPoint</Application>
  <PresentationFormat>On-screen Show (4:3)</PresentationFormat>
  <Paragraphs>310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January 2014 802.11ak Agenda</vt:lpstr>
      <vt:lpstr>IEEE 802.11ak/GLK: Enhancements For Transit Links Within Bridged Networks</vt:lpstr>
      <vt:lpstr>Venue</vt:lpstr>
      <vt:lpstr>TGak Timeline</vt:lpstr>
      <vt:lpstr>Monday, 20 January 2014  16:00-18:00, Park Room</vt:lpstr>
      <vt:lpstr>Monday, 20 January 2014   16:00-18:00, Park Room (cont.)</vt:lpstr>
      <vt:lpstr>Monday, 20 January 2014   16:00-18:00, Park Room (cont.)</vt:lpstr>
      <vt:lpstr>Monday, 20 January 2014   16:00-18:00, Park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 Park Room</vt:lpstr>
      <vt:lpstr>Wednesday, 22 January 2014 08:00 – 10:00, Park Room</vt:lpstr>
      <vt:lpstr>Wednesday, 22 January 2014 08:00 – 10:00, Park Room</vt:lpstr>
      <vt:lpstr>Thursday, 23 January 2014 08:00 – 10:00, Constellation 2 Room</vt:lpstr>
      <vt:lpstr>Thursday, 23 January 2014 08:00 – 10:00, Constellation 2 Room</vt:lpstr>
      <vt:lpstr>Thursday, 23 January 2014 08:00 – 10:00, Constellation 2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462</cp:revision>
  <cp:lastPrinted>1998-02-10T13:28:06Z</cp:lastPrinted>
  <dcterms:created xsi:type="dcterms:W3CDTF">2006-12-04T03:46:13Z</dcterms:created>
  <dcterms:modified xsi:type="dcterms:W3CDTF">2014-01-23T18:23:39Z</dcterms:modified>
  <cp:category/>
</cp:coreProperties>
</file>