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9" r:id="rId2"/>
    <p:sldId id="271" r:id="rId3"/>
    <p:sldId id="358" r:id="rId4"/>
    <p:sldId id="420" r:id="rId5"/>
    <p:sldId id="414" r:id="rId6"/>
    <p:sldId id="405" r:id="rId7"/>
    <p:sldId id="421" r:id="rId8"/>
    <p:sldId id="423" r:id="rId9"/>
    <p:sldId id="393" r:id="rId10"/>
    <p:sldId id="394" r:id="rId11"/>
    <p:sldId id="395" r:id="rId12"/>
    <p:sldId id="396" r:id="rId13"/>
    <p:sldId id="397" r:id="rId14"/>
    <p:sldId id="398" r:id="rId15"/>
    <p:sldId id="419" r:id="rId16"/>
    <p:sldId id="424" r:id="rId17"/>
    <p:sldId id="422" r:id="rId18"/>
    <p:sldId id="407" r:id="rId19"/>
    <p:sldId id="39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88" d="100"/>
          <a:sy n="88" d="100"/>
        </p:scale>
        <p:origin x="-624"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P802.11-13/1504r5</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P802.11-13/1504r5</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P802.11-13/1504r5</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P802.11-13/1504r5</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P802.11-13/1504r5</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P802.11-13/1504r5</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P802.11-13/1504r5</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P802.11-13/1504r5</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P802.11-13/1504r5</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P802.11-13/1504r5</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P802.11-13/1504r5</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P802.11-13/1504r5</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19</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P802.11-13/1504r5</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P802.11-13/1504r5</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P802.11-13/1504r5</a:t>
            </a:r>
            <a:endParaRPr lang="en-US"/>
          </a:p>
        </p:txBody>
      </p:sp>
      <p:sp>
        <p:nvSpPr>
          <p:cNvPr id="5" name="Date Placeholder 4"/>
          <p:cNvSpPr>
            <a:spLocks noGrp="1"/>
          </p:cNvSpPr>
          <p:nvPr>
            <p:ph type="dt" idx="11"/>
          </p:nvPr>
        </p:nvSpPr>
        <p:spPr/>
        <p:txBody>
          <a:bodyPr/>
          <a:lstStyle/>
          <a:p>
            <a:r>
              <a:rPr lang="en-US" smtClean="0"/>
              <a:t>January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P802.11-13/1504r5</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P802.11-13/1504r5</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P802.11-13/1504r5</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P802.11-13/1504r5</a:t>
            </a:r>
            <a:endParaRPr lang="en-US"/>
          </a:p>
        </p:txBody>
      </p:sp>
      <p:sp>
        <p:nvSpPr>
          <p:cNvPr id="5" name="Rectangle 3"/>
          <p:cNvSpPr>
            <a:spLocks noGrp="1" noChangeArrowheads="1"/>
          </p:cNvSpPr>
          <p:nvPr>
            <p:ph type="dt" idx="1"/>
          </p:nvPr>
        </p:nvSpPr>
        <p:spPr>
          <a:ln/>
        </p:spPr>
        <p:txBody>
          <a:bodyPr/>
          <a:lstStyle/>
          <a:p>
            <a:r>
              <a:rPr lang="en-US" smtClean="0"/>
              <a:t>January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1504r5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http://www.ieee802.org/1/files/private/bz-drafts/d1/802-1Qbz-d1-3.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2014-01-19</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21 January 2014</a:t>
            </a:r>
            <a:br>
              <a:rPr lang="en-US" sz="3600" dirty="0" smtClean="0">
                <a:latin typeface="Arial" charset="0"/>
                <a:cs typeface="Arial" charset="0"/>
              </a:rPr>
            </a:br>
            <a:r>
              <a:rPr lang="en-US" dirty="0" smtClean="0">
                <a:latin typeface="Arial" charset="0"/>
                <a:cs typeface="Arial" charset="0"/>
              </a:rPr>
              <a:t>10:30 – 12:30, Park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b="0" dirty="0" smtClean="0"/>
              <a:t>Secretary for this session: Mark Hamilton</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b="0" dirty="0" smtClean="0"/>
              <a:t>11-14/0130r0, “</a:t>
            </a:r>
            <a:r>
              <a:rPr lang="en-US" b="0" dirty="0" err="1" smtClean="0"/>
              <a:t>Som</a:t>
            </a:r>
            <a:r>
              <a:rPr lang="en-GB" dirty="0" smtClean="0"/>
              <a:t>e </a:t>
            </a:r>
            <a:r>
              <a:rPr lang="en-GB" dirty="0" err="1"/>
              <a:t>Subsetting</a:t>
            </a:r>
            <a:r>
              <a:rPr lang="en-GB" dirty="0"/>
              <a:t> and </a:t>
            </a:r>
            <a:r>
              <a:rPr lang="en-GB" dirty="0" smtClean="0"/>
              <a:t>Addressing Text</a:t>
            </a:r>
            <a:r>
              <a:rPr lang="en-US" dirty="0" smtClean="0"/>
              <a:t>”, Donald Eastlake (Huawei)</a:t>
            </a:r>
            <a:endParaRPr lang="en-US" b="0" dirty="0"/>
          </a:p>
          <a:p>
            <a:pPr>
              <a:lnSpc>
                <a:spcPct val="80000"/>
              </a:lnSpc>
            </a:pPr>
            <a:r>
              <a:rPr lang="en-US" b="0" dirty="0" smtClean="0"/>
              <a:t>Recess until 08:00 Wednesday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a:latin typeface="Arial" charset="0"/>
                <a:cs typeface="Arial" charset="0"/>
              </a:rPr>
              <a:t>2</a:t>
            </a:r>
            <a:r>
              <a:rPr lang="en-US" sz="3600" dirty="0" smtClean="0">
                <a:latin typeface="Arial" charset="0"/>
                <a:cs typeface="Arial" charset="0"/>
              </a:rPr>
              <a:t>2 January 2014</a:t>
            </a:r>
            <a:br>
              <a:rPr lang="en-US" sz="3600" dirty="0" smtClean="0">
                <a:latin typeface="Arial" charset="0"/>
                <a:cs typeface="Arial" charset="0"/>
              </a:rPr>
            </a:br>
            <a:r>
              <a:rPr lang="en-US" dirty="0" smtClean="0">
                <a:latin typeface="Arial" charset="0"/>
                <a:cs typeface="Arial" charset="0"/>
              </a:rPr>
              <a:t>08:00 – 10:00, Park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smtClean="0">
                <a:cs typeface="ＭＳ Ｐゴシック" charset="0"/>
              </a:rPr>
              <a:t>Secretary for this </a:t>
            </a:r>
            <a:r>
              <a:rPr lang="en-US" altLang="ja-JP" b="0" dirty="0" smtClean="0">
                <a:cs typeface="ＭＳ Ｐゴシック" charset="0"/>
              </a:rPr>
              <a:t>session: Donald Eastlake</a:t>
            </a:r>
            <a:endParaRPr lang="en-US" altLang="ja-JP" b="0" dirty="0" smtClean="0">
              <a:cs typeface="ＭＳ Ｐゴシック" charset="0"/>
            </a:endParaRPr>
          </a:p>
          <a:p>
            <a:pPr>
              <a:lnSpc>
                <a:spcPct val="90000"/>
              </a:lnSpc>
            </a:pPr>
            <a:r>
              <a:rPr lang="en-US" altLang="ja-JP" b="0" dirty="0" smtClean="0">
                <a:cs typeface="ＭＳ Ｐゴシック" charset="0"/>
              </a:rPr>
              <a:t>IPR </a:t>
            </a:r>
            <a:r>
              <a:rPr lang="en-US" altLang="ja-JP" b="0" dirty="0">
                <a:cs typeface="ＭＳ Ｐゴシック" charset="0"/>
              </a:rPr>
              <a:t>and Attendance Recording Reminder</a:t>
            </a:r>
          </a:p>
          <a:p>
            <a:pPr>
              <a:lnSpc>
                <a:spcPct val="80000"/>
              </a:lnSpc>
            </a:pPr>
            <a:r>
              <a:rPr lang="en-US" b="0" dirty="0"/>
              <a:t>Planning for Joint 802.11ak / 802.1Qbz meeting Thursday 14 November.</a:t>
            </a:r>
          </a:p>
          <a:p>
            <a:pPr lvl="1">
              <a:lnSpc>
                <a:spcPct val="80000"/>
              </a:lnSpc>
            </a:pPr>
            <a:r>
              <a:rPr lang="en-US" dirty="0"/>
              <a:t>802.11ak Teleconferences, joint with 802.1Qbz if mutually convenient:</a:t>
            </a:r>
          </a:p>
          <a:p>
            <a:pPr lvl="1">
              <a:lnSpc>
                <a:spcPct val="80000"/>
              </a:lnSpc>
            </a:pPr>
            <a:r>
              <a:rPr lang="en-US" dirty="0"/>
              <a:t>1-hour teleconferences through the March 2014 802.11 meeting on Monday, 10 February, 24 February, and 10 March at 5pm Eastern US time</a:t>
            </a:r>
            <a:r>
              <a:rPr lang="en-US" dirty="0" smtClean="0"/>
              <a:t>.</a:t>
            </a:r>
          </a:p>
          <a:p>
            <a:pPr lvl="1">
              <a:lnSpc>
                <a:spcPct val="80000"/>
              </a:lnSpc>
            </a:pPr>
            <a:r>
              <a:rPr lang="en-US" dirty="0" smtClean="0"/>
              <a:t>Approved by unanimous consent.</a:t>
            </a:r>
            <a:endParaRPr lang="en-US" dirty="0"/>
          </a:p>
        </p:txBody>
      </p:sp>
    </p:spTree>
    <p:extLst>
      <p:ext uri="{BB962C8B-B14F-4D97-AF65-F5344CB8AC3E}">
        <p14:creationId xmlns:p14="http://schemas.microsoft.com/office/powerpoint/2010/main" val="851105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a:latin typeface="Arial" charset="0"/>
                <a:cs typeface="Arial" charset="0"/>
              </a:rPr>
              <a:t>2</a:t>
            </a:r>
            <a:r>
              <a:rPr lang="en-US" sz="3600" dirty="0" smtClean="0">
                <a:latin typeface="Arial" charset="0"/>
                <a:cs typeface="Arial" charset="0"/>
              </a:rPr>
              <a:t>2 January 2014</a:t>
            </a:r>
            <a:br>
              <a:rPr lang="en-US" sz="3600" dirty="0" smtClean="0">
                <a:latin typeface="Arial" charset="0"/>
                <a:cs typeface="Arial" charset="0"/>
              </a:rPr>
            </a:br>
            <a:r>
              <a:rPr lang="en-US" dirty="0" smtClean="0">
                <a:latin typeface="Arial" charset="0"/>
                <a:cs typeface="Arial" charset="0"/>
              </a:rPr>
              <a:t>08:00 – 10:00, Park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11-14/0004r4, </a:t>
            </a:r>
            <a:r>
              <a:rPr lang="en-US" dirty="0"/>
              <a:t>“</a:t>
            </a:r>
            <a:r>
              <a:rPr lang="en-GB" dirty="0"/>
              <a:t>Some 11ak </a:t>
            </a:r>
            <a:r>
              <a:rPr lang="en-GB" dirty="0" err="1"/>
              <a:t>EtherType</a:t>
            </a:r>
            <a:r>
              <a:rPr lang="en-GB" dirty="0"/>
              <a:t> Frame Encoding Text</a:t>
            </a:r>
            <a:r>
              <a:rPr lang="en-US" dirty="0"/>
              <a:t> ”, Donald Eastlake (Huawei</a:t>
            </a:r>
            <a:r>
              <a:rPr lang="en-US" dirty="0" smtClean="0"/>
              <a:t>)</a:t>
            </a:r>
          </a:p>
          <a:p>
            <a:pPr lvl="1">
              <a:lnSpc>
                <a:spcPct val="80000"/>
              </a:lnSpc>
            </a:pPr>
            <a:r>
              <a:rPr lang="en-US" b="0" dirty="0" smtClean="0"/>
              <a:t>11-14</a:t>
            </a:r>
            <a:r>
              <a:rPr lang="en-US" dirty="0"/>
              <a:t>/0130r0, “</a:t>
            </a:r>
            <a:r>
              <a:rPr lang="en-US" dirty="0" err="1"/>
              <a:t>Som</a:t>
            </a:r>
            <a:r>
              <a:rPr lang="en-GB" dirty="0"/>
              <a:t>e </a:t>
            </a:r>
            <a:r>
              <a:rPr lang="en-GB" dirty="0" err="1"/>
              <a:t>Subsetting</a:t>
            </a:r>
            <a:r>
              <a:rPr lang="en-GB" dirty="0"/>
              <a:t> and Addressing Text</a:t>
            </a:r>
            <a:r>
              <a:rPr lang="en-US" dirty="0"/>
              <a:t>”, Donald Eastlake (Huawei</a:t>
            </a:r>
            <a:r>
              <a:rPr lang="en-US" dirty="0" smtClean="0"/>
              <a:t>)</a:t>
            </a:r>
          </a:p>
          <a:p>
            <a:pPr lvl="1">
              <a:lnSpc>
                <a:spcPct val="80000"/>
              </a:lnSpc>
            </a:pPr>
            <a:r>
              <a:rPr lang="en-US" b="0" dirty="0" smtClean="0"/>
              <a:t>Donald Eastlake will update 14/130 as discussed and then produce a merged document from 14/4 and 14/130</a:t>
            </a:r>
            <a:endParaRPr lang="en-US" b="0" dirty="0"/>
          </a:p>
          <a:p>
            <a:pPr>
              <a:lnSpc>
                <a:spcPct val="80000"/>
              </a:lnSpc>
            </a:pPr>
            <a:r>
              <a:rPr lang="en-US" b="0" dirty="0" smtClean="0"/>
              <a:t>Recess </a:t>
            </a:r>
            <a:r>
              <a:rPr lang="en-US" b="0" dirty="0" smtClean="0"/>
              <a:t>until 08:00 Thursday</a:t>
            </a:r>
          </a:p>
        </p:txBody>
      </p:sp>
    </p:spTree>
    <p:extLst>
      <p:ext uri="{BB962C8B-B14F-4D97-AF65-F5344CB8AC3E}">
        <p14:creationId xmlns:p14="http://schemas.microsoft.com/office/powerpoint/2010/main" val="242059203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23 January 2014</a:t>
            </a:r>
            <a:br>
              <a:rPr lang="en-US" sz="3600" dirty="0" smtClean="0">
                <a:latin typeface="Arial" charset="0"/>
                <a:cs typeface="Arial" charset="0"/>
              </a:rPr>
            </a:br>
            <a:r>
              <a:rPr lang="en-US" dirty="0" smtClean="0">
                <a:latin typeface="Arial" charset="0"/>
                <a:cs typeface="Arial" charset="0"/>
              </a:rPr>
              <a:t>08:00 – 10:00, Constellation 2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802.11ak Joint Meeting with 802.1Qbz to Order</a:t>
            </a:r>
          </a:p>
          <a:p>
            <a:pPr>
              <a:lnSpc>
                <a:spcPct val="90000"/>
              </a:lnSpc>
            </a:pPr>
            <a:r>
              <a:rPr lang="en-US" altLang="ja-JP" b="0" dirty="0" smtClean="0">
                <a:cs typeface="ＭＳ Ｐゴシック" charset="0"/>
              </a:rPr>
              <a:t>Secretary for this session</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GB" b="0" dirty="0"/>
              <a:t>IEEE 1905.1a </a:t>
            </a:r>
            <a:r>
              <a:rPr lang="en-GB" b="0" dirty="0" smtClean="0"/>
              <a:t>update</a:t>
            </a:r>
          </a:p>
          <a:p>
            <a:pPr>
              <a:lnSpc>
                <a:spcPct val="80000"/>
              </a:lnSpc>
            </a:pPr>
            <a:r>
              <a:rPr lang="en-GB" b="0" dirty="0" smtClean="0"/>
              <a:t>802.1Qbz status</a:t>
            </a:r>
          </a:p>
          <a:p>
            <a:pPr>
              <a:lnSpc>
                <a:spcPct val="80000"/>
              </a:lnSpc>
            </a:pPr>
            <a:r>
              <a:rPr lang="en-GB" b="0" dirty="0" smtClean="0"/>
              <a:t>802.11ak status</a:t>
            </a:r>
          </a:p>
          <a:p>
            <a:pPr>
              <a:lnSpc>
                <a:spcPct val="80000"/>
              </a:lnSpc>
            </a:pPr>
            <a:r>
              <a:rPr lang="en-GB" b="0" dirty="0" smtClean="0"/>
              <a:t>802.1AS and 802.11ak</a:t>
            </a:r>
            <a:endParaRPr lang="en-GB" b="0" dirty="0"/>
          </a:p>
          <a:p>
            <a:pPr>
              <a:lnSpc>
                <a:spcPct val="80000"/>
              </a:lnSpc>
            </a:pPr>
            <a:r>
              <a:rPr lang="en-US" b="0" dirty="0" smtClean="0"/>
              <a:t>Presentation </a:t>
            </a:r>
            <a:r>
              <a:rPr lang="en-US" b="0" dirty="0"/>
              <a:t>and Discussion of </a:t>
            </a:r>
            <a:r>
              <a:rPr lang="en-US" b="0" dirty="0" smtClean="0"/>
              <a:t>Submissions</a:t>
            </a:r>
            <a:endParaRPr lang="en-US" b="0" dirty="0"/>
          </a:p>
        </p:txBody>
      </p:sp>
    </p:spTree>
    <p:extLst>
      <p:ext uri="{BB962C8B-B14F-4D97-AF65-F5344CB8AC3E}">
        <p14:creationId xmlns:p14="http://schemas.microsoft.com/office/powerpoint/2010/main" val="18232373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23 January 2014</a:t>
            </a:r>
            <a:br>
              <a:rPr lang="en-US" sz="3600" dirty="0" smtClean="0">
                <a:latin typeface="Arial" charset="0"/>
                <a:cs typeface="Arial" charset="0"/>
              </a:rPr>
            </a:br>
            <a:r>
              <a:rPr lang="en-US" dirty="0" smtClean="0">
                <a:latin typeface="Arial" charset="0"/>
                <a:cs typeface="Arial" charset="0"/>
              </a:rPr>
              <a:t>08:00 – 10:00, Constellation 2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Scheduling</a:t>
            </a:r>
          </a:p>
          <a:p>
            <a:pPr lvl="1">
              <a:lnSpc>
                <a:spcPct val="80000"/>
              </a:lnSpc>
            </a:pPr>
            <a:r>
              <a:rPr lang="en-US" dirty="0"/>
              <a:t>Joint 802.11ak – 802.1Qbz teleconferences to be 1-hour teleconferences through the March 2014 802.11 meeting on Monday, 10 February, 24 February, and 10 March at 5pm Eastern US time.</a:t>
            </a:r>
          </a:p>
          <a:p>
            <a:pPr lvl="1">
              <a:lnSpc>
                <a:spcPct val="80000"/>
              </a:lnSpc>
            </a:pPr>
            <a:r>
              <a:rPr lang="en-US" dirty="0"/>
              <a:t>Joint 802.11ak – 802.1Qbz meeting in March to be 08:00 – 10:00 Thursday morning.</a:t>
            </a:r>
          </a:p>
          <a:p>
            <a:pPr lvl="1">
              <a:lnSpc>
                <a:spcPct val="80000"/>
              </a:lnSpc>
            </a:pPr>
            <a:endParaRPr lang="en-US" dirty="0"/>
          </a:p>
          <a:p>
            <a:pPr>
              <a:lnSpc>
                <a:spcPct val="80000"/>
              </a:lnSpc>
            </a:pPr>
            <a:r>
              <a:rPr lang="en-US" b="0" dirty="0" smtClean="0"/>
              <a:t>Adjourn </a:t>
            </a:r>
            <a:r>
              <a:rPr lang="en-US" b="0" dirty="0"/>
              <a:t>802.11ak </a:t>
            </a:r>
            <a:r>
              <a:rPr lang="en-US" b="0" i="1" dirty="0"/>
              <a:t>sine die</a:t>
            </a:r>
          </a:p>
          <a:p>
            <a:pPr>
              <a:lnSpc>
                <a:spcPct val="80000"/>
              </a:lnSpc>
            </a:pPr>
            <a:r>
              <a:rPr lang="en-US" b="0" dirty="0"/>
              <a:t>Recess 802.1-</a:t>
            </a:r>
            <a:r>
              <a:rPr lang="en-US" b="0" dirty="0" smtClean="0"/>
              <a:t>IWK</a:t>
            </a:r>
          </a:p>
          <a:p>
            <a:pPr lvl="1">
              <a:lnSpc>
                <a:spcPct val="80000"/>
              </a:lnSpc>
            </a:pPr>
            <a:endParaRPr lang="en-US" dirty="0"/>
          </a:p>
        </p:txBody>
      </p:sp>
    </p:spTree>
    <p:extLst>
      <p:ext uri="{BB962C8B-B14F-4D97-AF65-F5344CB8AC3E}">
        <p14:creationId xmlns:p14="http://schemas.microsoft.com/office/powerpoint/2010/main" val="112935762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19</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smtClean="0"/>
              <a:t>Draft 1.3 </a:t>
            </a:r>
            <a:r>
              <a:rPr lang="en-GB" dirty="0" smtClean="0"/>
              <a:t>of 802.1Qbz is at</a:t>
            </a:r>
          </a:p>
          <a:p>
            <a:pPr lvl="1">
              <a:lnSpc>
                <a:spcPct val="80000"/>
              </a:lnSpc>
            </a:pPr>
            <a:r>
              <a:rPr lang="en-GB" dirty="0">
                <a:hlinkClick r:id="rId3"/>
              </a:rPr>
              <a:t>http://www.ieee802.org/1/files/private/bz-drafts/d1/802-1Qbz-d1-3.</a:t>
            </a:r>
            <a:r>
              <a:rPr lang="en-GB" dirty="0" smtClean="0">
                <a:hlinkClick r:id="rId3"/>
              </a:rPr>
              <a:t>pdf</a:t>
            </a:r>
            <a:r>
              <a:rPr lang="en-GB"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Los Angeles, California</a:t>
            </a:r>
            <a:endParaRPr lang="en-US" sz="2800" dirty="0">
              <a:latin typeface="Arial" charset="0"/>
            </a:endParaRPr>
          </a:p>
          <a:p>
            <a:pPr algn="ctr">
              <a:lnSpc>
                <a:spcPct val="90000"/>
              </a:lnSpc>
              <a:buFontTx/>
              <a:buNone/>
            </a:pPr>
            <a:r>
              <a:rPr lang="en-US" sz="2800" dirty="0" smtClean="0">
                <a:latin typeface="Arial" charset="0"/>
              </a:rPr>
              <a:t>20-23 January,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Hyatt Century Plaza, Los Angeles, California</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447800" y="1264850"/>
            <a:ext cx="6246370" cy="467874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3014163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20 January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a:t>
            </a:r>
            <a:r>
              <a:rPr lang="en-US" dirty="0">
                <a:latin typeface="Arial" charset="0"/>
                <a:cs typeface="Arial" charset="0"/>
              </a:rPr>
              <a:t>0</a:t>
            </a:r>
            <a:r>
              <a:rPr lang="en-US" dirty="0" smtClean="0">
                <a:latin typeface="Arial" charset="0"/>
                <a:cs typeface="Arial" charset="0"/>
              </a:rPr>
              <a:t>0-18:00, Park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Secretary for this session: Mark Hamilton</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marL="685800" lvl="2" indent="-342900">
              <a:lnSpc>
                <a:spcPct val="80000"/>
              </a:lnSpc>
            </a:pPr>
            <a:r>
              <a:rPr lang="en-US" sz="2000" dirty="0" smtClean="0"/>
              <a:t>Approved by unanimous consent.</a:t>
            </a:r>
            <a:endParaRPr lang="en-US" sz="2000" b="0" dirty="0" smtClean="0"/>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Dallas, Texas:</a:t>
            </a:r>
          </a:p>
          <a:p>
            <a:pPr lvl="1">
              <a:lnSpc>
                <a:spcPct val="80000"/>
              </a:lnSpc>
            </a:pPr>
            <a:r>
              <a:rPr lang="en-US" b="0" dirty="0" smtClean="0"/>
              <a:t>Moved, to approve 13/</a:t>
            </a:r>
            <a:r>
              <a:rPr lang="en-US" dirty="0" smtClean="0"/>
              <a:t>1235r0</a:t>
            </a:r>
            <a:r>
              <a:rPr lang="en-US" b="0" dirty="0" smtClean="0"/>
              <a:t>, “</a:t>
            </a:r>
            <a:r>
              <a:rPr lang="en-GB" b="0" dirty="0"/>
              <a:t>802.11ak </a:t>
            </a:r>
            <a:r>
              <a:rPr lang="en-GB" b="0" dirty="0" smtClean="0"/>
              <a:t>November 2013 Minutes</a:t>
            </a:r>
            <a:r>
              <a:rPr lang="en-US" b="0" dirty="0" smtClean="0"/>
              <a:t>”</a:t>
            </a:r>
          </a:p>
          <a:p>
            <a:pPr lvl="1">
              <a:lnSpc>
                <a:spcPct val="80000"/>
              </a:lnSpc>
            </a:pPr>
            <a:r>
              <a:rPr lang="en-US" dirty="0" smtClean="0"/>
              <a:t>Approved by unanimous consent.</a:t>
            </a: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20 January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a:t>
            </a:r>
            <a:r>
              <a:rPr lang="en-US" dirty="0" smtClean="0">
                <a:latin typeface="Arial" charset="0"/>
                <a:cs typeface="Arial" charset="0"/>
              </a:rPr>
              <a:t>00, Park Room </a:t>
            </a:r>
            <a:r>
              <a:rPr lang="en-US" dirty="0">
                <a:latin typeface="Arial" charset="0"/>
                <a:cs typeface="Arial" charset="0"/>
              </a:rPr>
              <a:t>(</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Dallas</a:t>
            </a:r>
            <a:endParaRPr lang="en-US" dirty="0"/>
          </a:p>
          <a:p>
            <a:pPr lvl="1">
              <a:lnSpc>
                <a:spcPct val="80000"/>
              </a:lnSpc>
            </a:pPr>
            <a:r>
              <a:rPr lang="en-US" dirty="0"/>
              <a:t>“11ak </a:t>
            </a:r>
            <a:r>
              <a:rPr lang="en-US" dirty="0" err="1"/>
              <a:t>Telecon</a:t>
            </a:r>
            <a:r>
              <a:rPr lang="en-US" dirty="0"/>
              <a:t> Minutes 20131130”, </a:t>
            </a:r>
            <a:r>
              <a:rPr lang="en-GB" dirty="0"/>
              <a:t>11-13/1492r0</a:t>
            </a:r>
            <a:r>
              <a:rPr lang="en-US" dirty="0"/>
              <a:t> </a:t>
            </a:r>
            <a:endParaRPr lang="en-US" dirty="0" smtClean="0"/>
          </a:p>
          <a:p>
            <a:pPr lvl="1">
              <a:lnSpc>
                <a:spcPct val="80000"/>
              </a:lnSpc>
            </a:pPr>
            <a:r>
              <a:rPr lang="en-US" dirty="0" smtClean="0"/>
              <a:t>“</a:t>
            </a:r>
            <a:r>
              <a:rPr lang="en-US" dirty="0"/>
              <a:t>11ak </a:t>
            </a:r>
            <a:r>
              <a:rPr lang="en-US" dirty="0" err="1"/>
              <a:t>Telecon</a:t>
            </a:r>
            <a:r>
              <a:rPr lang="en-US" dirty="0"/>
              <a:t> Minutes 20131209”, </a:t>
            </a:r>
            <a:r>
              <a:rPr lang="en-GB" dirty="0"/>
              <a:t>11-13/1508r0</a:t>
            </a:r>
            <a:r>
              <a:rPr lang="en-US" dirty="0"/>
              <a:t> </a:t>
            </a:r>
            <a:endParaRPr lang="en-US" dirty="0" smtClean="0"/>
          </a:p>
          <a:p>
            <a:pPr lvl="1">
              <a:lnSpc>
                <a:spcPct val="80000"/>
              </a:lnSpc>
            </a:pPr>
            <a:r>
              <a:rPr lang="en-US" dirty="0" smtClean="0"/>
              <a:t>“</a:t>
            </a:r>
            <a:r>
              <a:rPr lang="en-US" dirty="0"/>
              <a:t>11ak </a:t>
            </a:r>
            <a:r>
              <a:rPr lang="en-US" dirty="0" err="1"/>
              <a:t>Telecon</a:t>
            </a:r>
            <a:r>
              <a:rPr lang="en-US" dirty="0"/>
              <a:t> Minutes 20140106”, 11-14</a:t>
            </a:r>
            <a:r>
              <a:rPr lang="en-US" dirty="0" smtClean="0"/>
              <a:t>/0077r0</a:t>
            </a:r>
            <a:endParaRPr lang="en-US" dirty="0"/>
          </a:p>
          <a:p>
            <a:pPr lvl="2">
              <a:lnSpc>
                <a:spcPct val="80000"/>
              </a:lnSpc>
            </a:pPr>
            <a:r>
              <a:rPr lang="en-US" dirty="0" smtClean="0"/>
              <a:t>All approved by unanimous consent.</a:t>
            </a:r>
            <a:endParaRPr lang="en-US" dirty="0"/>
          </a:p>
          <a:p>
            <a:pPr>
              <a:lnSpc>
                <a:spcPct val="80000"/>
              </a:lnSpc>
            </a:pPr>
            <a:r>
              <a:rPr lang="en-US" b="0" dirty="0" smtClean="0"/>
              <a:t>Should </a:t>
            </a:r>
            <a:r>
              <a:rPr lang="en-US" b="0" dirty="0" err="1" smtClean="0"/>
              <a:t>TGak</a:t>
            </a:r>
            <a:r>
              <a:rPr lang="en-US" b="0" dirty="0" smtClean="0"/>
              <a:t> have a Vice Chair?</a:t>
            </a:r>
          </a:p>
          <a:p>
            <a:pPr lvl="1">
              <a:lnSpc>
                <a:spcPct val="80000"/>
              </a:lnSpc>
            </a:pPr>
            <a:r>
              <a:rPr lang="en-US" b="0" dirty="0" smtClean="0"/>
              <a:t>Yes, by unanimous consent.</a:t>
            </a:r>
          </a:p>
          <a:p>
            <a:pPr>
              <a:lnSpc>
                <a:spcPct val="80000"/>
              </a:lnSpc>
            </a:pPr>
            <a:r>
              <a:rPr lang="en-US" b="0" dirty="0" smtClean="0"/>
              <a:t>What will it take to meet our schedule to go to WG Ballot from the July 2014 meeting?</a:t>
            </a:r>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20 January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a:t>
            </a:r>
            <a:r>
              <a:rPr lang="en-US" dirty="0" smtClean="0">
                <a:latin typeface="Arial" charset="0"/>
                <a:cs typeface="Arial" charset="0"/>
              </a:rPr>
              <a:t>00, Park Room </a:t>
            </a:r>
            <a:r>
              <a:rPr lang="en-US" dirty="0">
                <a:latin typeface="Arial" charset="0"/>
                <a:cs typeface="Arial" charset="0"/>
              </a:rPr>
              <a:t>(</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Suggested schedule:</a:t>
            </a:r>
          </a:p>
          <a:p>
            <a:pPr lvl="1">
              <a:lnSpc>
                <a:spcPct val="80000"/>
              </a:lnSpc>
            </a:pPr>
            <a:r>
              <a:rPr lang="en-US" dirty="0" smtClean="0"/>
              <a:t>January – produce a D0.01</a:t>
            </a:r>
          </a:p>
          <a:p>
            <a:pPr lvl="1">
              <a:lnSpc>
                <a:spcPct val="80000"/>
              </a:lnSpc>
            </a:pPr>
            <a:r>
              <a:rPr lang="en-US" b="0" dirty="0" smtClean="0"/>
              <a:t>March – produce a D0.02 and issue a call for comments</a:t>
            </a:r>
          </a:p>
          <a:p>
            <a:pPr lvl="2">
              <a:lnSpc>
                <a:spcPct val="80000"/>
              </a:lnSpc>
            </a:pPr>
            <a:r>
              <a:rPr lang="en-US" dirty="0" smtClean="0"/>
              <a:t>Possible ad hoc before the May meeting</a:t>
            </a:r>
          </a:p>
          <a:p>
            <a:pPr lvl="1">
              <a:lnSpc>
                <a:spcPct val="80000"/>
              </a:lnSpc>
            </a:pPr>
            <a:r>
              <a:rPr lang="en-US" dirty="0" smtClean="0"/>
              <a:t>May – resolve comments and produce a D0.03</a:t>
            </a:r>
          </a:p>
          <a:p>
            <a:pPr lvl="1">
              <a:lnSpc>
                <a:spcPct val="80000"/>
              </a:lnSpc>
            </a:pPr>
            <a:r>
              <a:rPr lang="en-US" b="0" dirty="0" smtClean="0"/>
              <a:t>July – produce a D1.0 and go to WG Ballot</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11-14/0050r0, “May 2014 Ad Hoc Meeting Proposal”</a:t>
            </a:r>
          </a:p>
          <a:p>
            <a:pPr lvl="1">
              <a:lnSpc>
                <a:spcPct val="80000"/>
              </a:lnSpc>
            </a:pPr>
            <a:r>
              <a:rPr lang="en-US" dirty="0" smtClean="0"/>
              <a:t>Motion: </a:t>
            </a:r>
            <a:r>
              <a:rPr lang="en-US" dirty="0" smtClean="0"/>
              <a:t>Authorize </a:t>
            </a:r>
            <a:r>
              <a:rPr lang="en-US" dirty="0" err="1" smtClean="0"/>
              <a:t>TGak</a:t>
            </a:r>
            <a:r>
              <a:rPr lang="en-US" dirty="0" smtClean="0"/>
              <a:t> to hold an ad </a:t>
            </a:r>
            <a:r>
              <a:rPr lang="en-US" dirty="0" smtClean="0"/>
              <a:t>hoc meeting in Hawaii at the end of the week before the Waikoloa meeting in </a:t>
            </a:r>
            <a:r>
              <a:rPr lang="en-US" dirty="0" smtClean="0"/>
              <a:t>May for the purpose of developing comment resolutions and draft improvements.</a:t>
            </a:r>
            <a:endParaRPr lang="en-US" dirty="0" smtClean="0"/>
          </a:p>
          <a:p>
            <a:pPr lvl="2">
              <a:lnSpc>
                <a:spcPct val="80000"/>
              </a:lnSpc>
            </a:pPr>
            <a:r>
              <a:rPr lang="en-US" dirty="0" smtClean="0"/>
              <a:t>Moved: Dick Roy</a:t>
            </a:r>
          </a:p>
          <a:p>
            <a:pPr lvl="2">
              <a:lnSpc>
                <a:spcPct val="80000"/>
              </a:lnSpc>
            </a:pPr>
            <a:r>
              <a:rPr lang="en-US" dirty="0" smtClean="0"/>
              <a:t>Seconded: Mark Hamilton</a:t>
            </a:r>
          </a:p>
          <a:p>
            <a:pPr lvl="2">
              <a:lnSpc>
                <a:spcPct val="80000"/>
              </a:lnSpc>
            </a:pPr>
            <a:r>
              <a:rPr lang="en-US" dirty="0" smtClean="0"/>
              <a:t>Yes: 7   No: 0    Abstain: 2</a:t>
            </a:r>
          </a:p>
        </p:txBody>
      </p:sp>
    </p:spTree>
    <p:extLst>
      <p:ext uri="{BB962C8B-B14F-4D97-AF65-F5344CB8AC3E}">
        <p14:creationId xmlns:p14="http://schemas.microsoft.com/office/powerpoint/2010/main" val="252292055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20 January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a:t>
            </a:r>
            <a:r>
              <a:rPr lang="en-US" dirty="0" smtClean="0">
                <a:latin typeface="Arial" charset="0"/>
                <a:cs typeface="Arial" charset="0"/>
              </a:rPr>
              <a:t>00, Park Room </a:t>
            </a:r>
            <a:r>
              <a:rPr lang="en-US" dirty="0">
                <a:latin typeface="Arial" charset="0"/>
                <a:cs typeface="Arial" charset="0"/>
              </a:rPr>
              <a:t>(</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11-14/0004r2, “</a:t>
            </a:r>
            <a:r>
              <a:rPr lang="en-GB" dirty="0"/>
              <a:t>Some 11ak </a:t>
            </a:r>
            <a:r>
              <a:rPr lang="en-GB" dirty="0" err="1"/>
              <a:t>EtherType</a:t>
            </a:r>
            <a:r>
              <a:rPr lang="en-GB" dirty="0"/>
              <a:t> Frame Encoding Text</a:t>
            </a:r>
            <a:r>
              <a:rPr lang="en-US" dirty="0"/>
              <a:t> </a:t>
            </a:r>
            <a:r>
              <a:rPr lang="en-US" dirty="0" smtClean="0"/>
              <a:t>”, Donald Eastlake (Huawei)</a:t>
            </a:r>
            <a:endParaRPr lang="en-US" b="0" dirty="0" smtClean="0"/>
          </a:p>
          <a:p>
            <a:pPr>
              <a:lnSpc>
                <a:spcPct val="80000"/>
              </a:lnSpc>
            </a:pPr>
            <a:r>
              <a:rPr lang="en-US" b="0" dirty="0"/>
              <a:t>Recess until 10:30 </a:t>
            </a:r>
            <a:r>
              <a:rPr lang="en-US" b="0" dirty="0" smtClean="0"/>
              <a:t>Tuesday</a:t>
            </a:r>
            <a:endParaRPr lang="en-US" b="0" dirty="0"/>
          </a:p>
        </p:txBody>
      </p:sp>
    </p:spTree>
    <p:extLst>
      <p:ext uri="{BB962C8B-B14F-4D97-AF65-F5344CB8AC3E}">
        <p14:creationId xmlns:p14="http://schemas.microsoft.com/office/powerpoint/2010/main" val="198741269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27024</TotalTime>
  <Words>1687</Words>
  <Application>Microsoft Macintosh PowerPoint</Application>
  <PresentationFormat>On-screen Show (4:3)</PresentationFormat>
  <Paragraphs>287</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802-11-Submission</vt:lpstr>
      <vt:lpstr>January 2014 802.11ak Agenda</vt:lpstr>
      <vt:lpstr>IEEE 802.11ak/GLK: Enhancements For Transit Links Within Bridged Networks</vt:lpstr>
      <vt:lpstr>Venue</vt:lpstr>
      <vt:lpstr>TGak Timeline</vt:lpstr>
      <vt:lpstr>Monday, 20 January 2014  16:00-18:00, Park Room</vt:lpstr>
      <vt:lpstr>Monday, 20 January 2014   16:00-18:00, Park Room (cont.)</vt:lpstr>
      <vt:lpstr>Monday, 20 January 2014   16:00-18:00, Park Room (cont.)</vt:lpstr>
      <vt:lpstr>Monday, 20 January 2014   16:00-18:00, Park Room (cont.)</vt:lpstr>
      <vt:lpstr>Participants, Patents, and Duty to Inform</vt:lpstr>
      <vt:lpstr>Patent Related Links</vt:lpstr>
      <vt:lpstr>Call for Potentially Essential Patents</vt:lpstr>
      <vt:lpstr>Other Documents and WebPages to Review</vt:lpstr>
      <vt:lpstr>Other Guidelines for IEEE WG Meetings</vt:lpstr>
      <vt:lpstr>Tuesday, 21 January 2014 10:30 – 12:30, Park Room</vt:lpstr>
      <vt:lpstr>Wednesday, 22 January 2014 08:00 – 10:00, Park Room</vt:lpstr>
      <vt:lpstr>Wednesday, 22 January 2014 08:00 – 10:00, Park Room</vt:lpstr>
      <vt:lpstr>Thursday, 23 January 2014 08:00 – 10:00, Constellation 2 Room</vt:lpstr>
      <vt:lpstr>Thursday, 23 January 2014 08:00 – 10:00, Constellation 2 Room</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January 2014 802.11ak Agenda</dc:title>
  <dc:subject/>
  <dc:creator>Donald Eastlake 3rd</dc:creator>
  <cp:keywords/>
  <dc:description>Donald Eastlake, Huawei Technologies</dc:description>
  <cp:lastModifiedBy>Donald Eastlake</cp:lastModifiedBy>
  <cp:revision>458</cp:revision>
  <cp:lastPrinted>1998-02-10T13:28:06Z</cp:lastPrinted>
  <dcterms:created xsi:type="dcterms:W3CDTF">2006-12-04T03:46:13Z</dcterms:created>
  <dcterms:modified xsi:type="dcterms:W3CDTF">2014-01-22T16:58:12Z</dcterms:modified>
  <cp:category/>
</cp:coreProperties>
</file>