
<file path=[Content_Types].xml><?xml version="1.0" encoding="utf-8"?>
<Types xmlns="http://schemas.openxmlformats.org/package/2006/content-types">
  <Default Extension="png" ContentType="image/png"/>
  <Default Extension="emf" ContentType="image/x-emf"/>
  <Default Extension="wmf" ContentType="image/x-wmf"/>
  <Default Extension="dotm" ContentType="application/vnd.ms-word.template.macroEnabled.12"/>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m" ContentType="application/vnd.ms-word.document.macroEnabled.12"/>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70" r:id="rId3"/>
    <p:sldId id="471" r:id="rId4"/>
    <p:sldId id="456" r:id="rId5"/>
    <p:sldId id="457" r:id="rId6"/>
    <p:sldId id="458" r:id="rId7"/>
    <p:sldId id="459" r:id="rId8"/>
    <p:sldId id="460" r:id="rId9"/>
    <p:sldId id="461" r:id="rId10"/>
    <p:sldId id="462" r:id="rId11"/>
    <p:sldId id="463" r:id="rId12"/>
    <p:sldId id="464" r:id="rId13"/>
    <p:sldId id="465" r:id="rId14"/>
    <p:sldId id="468" r:id="rId15"/>
    <p:sldId id="469" r:id="rId16"/>
    <p:sldId id="467" r:id="rId17"/>
    <p:sldId id="46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A2E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674" y="-2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076" name="Rectangle 4"/>
          <p:cNvSpPr>
            <a:spLocks noGrp="1" noChangeArrowheads="1"/>
          </p:cNvSpPr>
          <p:nvPr>
            <p:ph type="ftr" sz="quarter" idx="2"/>
          </p:nvPr>
        </p:nvSpPr>
        <p:spPr bwMode="auto">
          <a:xfrm>
            <a:off x="4192668" y="8982075"/>
            <a:ext cx="21255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Matthew Fischer et al (Broadcom)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ＭＳ Ｐゴシック" pitchFamily="34" charset="-128"/>
              </a:defRPr>
            </a:lvl1pPr>
          </a:lstStyle>
          <a:p>
            <a:pPr>
              <a:defRPr/>
            </a:pPr>
            <a:r>
              <a:rPr lang="en-US"/>
              <a:t>Page </a:t>
            </a:r>
            <a:fld id="{1B0126D1-7E46-4764-8B11-D669664B18B1}"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012379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May 2013</a:t>
            </a:r>
          </a:p>
        </p:txBody>
      </p:sp>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4491" y="8985250"/>
            <a:ext cx="2587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Matthew Fischer et al (Broadcom)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ＭＳ Ｐゴシック" pitchFamily="34" charset="-128"/>
              </a:defRPr>
            </a:lvl1pPr>
          </a:lstStyle>
          <a:p>
            <a:pPr>
              <a:defRPr/>
            </a:pPr>
            <a:r>
              <a:rPr lang="en-US"/>
              <a:t>Page </a:t>
            </a:r>
            <a:fld id="{8D8982D9-01AD-4808-9F15-1B88654C3081}"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083873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doc.: IEEE 802.11-12/xxxxr0</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May 2013</a:t>
            </a:r>
          </a:p>
        </p:txBody>
      </p:sp>
      <p:sp>
        <p:nvSpPr>
          <p:cNvPr id="38916" name="Rectangle 6"/>
          <p:cNvSpPr>
            <a:spLocks noGrp="1" noChangeArrowheads="1"/>
          </p:cNvSpPr>
          <p:nvPr>
            <p:ph type="ftr" sz="quarter" idx="4"/>
          </p:nvPr>
        </p:nvSpPr>
        <p:spPr>
          <a:xfrm>
            <a:off x="3694491" y="8985250"/>
            <a:ext cx="258724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dirty="0" smtClean="0"/>
              <a:t>Matthew Fischer et al (Broadcom)</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068D1108-1654-461F-944E-B5D90ACB0574}" type="slidenum">
              <a:rPr lang="en-US" smtClean="0"/>
              <a:pPr/>
              <a:t>1</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B109E2A-01F1-432E-9CA9-C3B28F913EF7}" type="slidenum">
              <a:rPr lang="en-US"/>
              <a:pPr>
                <a:defRPr/>
              </a:pPr>
              <a:t>‹#›</a:t>
            </a:fld>
            <a:endParaRPr lang="en-US"/>
          </a:p>
        </p:txBody>
      </p:sp>
      <p:sp>
        <p:nvSpPr>
          <p:cNvPr id="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9"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1436128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5FC435-D99D-4FA1-957B-9FD246B6952B}"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8"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3842056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0D4C06F-B885-47E4-B940-48F9824A701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8"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2879332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6FB53E-2784-42D0-A693-5281C52E664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8"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1130781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0D7B9BD-787A-4BBF-A214-BDDBC698C1C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8"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511725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4EF28E7-9E6B-4415-888B-058DC668F405}"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9"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3570735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8BB29EB3-50A1-4D4F-BDE6-A5F60C6AC456}"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11" name="Rectangle 5"/>
          <p:cNvSpPr>
            <a:spLocks noGrp="1" noChangeArrowheads="1"/>
          </p:cNvSpPr>
          <p:nvPr>
            <p:ph type="ftr" sz="quarter" idx="14"/>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205833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F0FDEBA-58DA-4225-8506-B0C1550E14E7}" type="slidenum">
              <a:rPr lang="en-US"/>
              <a:pPr>
                <a:defRPr/>
              </a:pPr>
              <a:t>‹#›</a:t>
            </a:fld>
            <a:endParaRPr lang="en-US"/>
          </a:p>
        </p:txBody>
      </p:sp>
      <p:sp>
        <p:nvSpPr>
          <p:cNvPr id="6"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7"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32688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86D450D5-6404-4D1B-A206-51DA05EEB958}"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6" name="Footer Placeholder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3333243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DBFDCB6-1C97-4796-8776-7294F785A781}"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9"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1805901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DFDC235-5955-459F-8D5C-2B07057FD7EC}"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9"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Tree>
    <p:extLst>
      <p:ext uri="{BB962C8B-B14F-4D97-AF65-F5344CB8AC3E}">
        <p14:creationId xmlns:p14="http://schemas.microsoft.com/office/powerpoint/2010/main" val="550056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November 2013</a:t>
            </a:r>
            <a:endParaRPr lang="en-US" dirty="0"/>
          </a:p>
        </p:txBody>
      </p:sp>
      <p:sp>
        <p:nvSpPr>
          <p:cNvPr id="1029"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34" charset="-128"/>
              </a:defRPr>
            </a:lvl1pPr>
          </a:lstStyle>
          <a:p>
            <a:pPr>
              <a:defRPr/>
            </a:pPr>
            <a:r>
              <a:rPr lang="en-US"/>
              <a:t>Slide </a:t>
            </a:r>
            <a:fld id="{4CE53CDA-ED87-4DF5-8F62-E65C288C87A2}" type="slidenum">
              <a:rPr lang="en-US"/>
              <a:pPr>
                <a:defRPr/>
              </a:pPr>
              <a:t>‹#›</a:t>
            </a:fld>
            <a:endParaRPr lang="en-US"/>
          </a:p>
        </p:txBody>
      </p:sp>
      <p:sp>
        <p:nvSpPr>
          <p:cNvPr id="1031" name="Rectangle 7"/>
          <p:cNvSpPr>
            <a:spLocks noChangeArrowheads="1"/>
          </p:cNvSpPr>
          <p:nvPr/>
        </p:nvSpPr>
        <p:spPr bwMode="auto">
          <a:xfrm>
            <a:off x="46481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802.11-13/1434r0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Macro-Enabled_Document1.docm"/></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Word_Macro-Enabled_Template2.dotm"/><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Macro-Enabled_Document3.docm"/><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54112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dirty="0" smtClean="0"/>
              <a:t>November 2013</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5A2BDE28-7FC2-496B-A172-3607FAA3603C}"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r>
              <a:rPr lang="en-US" dirty="0" smtClean="0"/>
              <a:t>CID 1376: NDP BlockAck Bitmap Protection</a:t>
            </a:r>
          </a:p>
        </p:txBody>
      </p:sp>
      <p:sp>
        <p:nvSpPr>
          <p:cNvPr id="1031" name="Rectangle 6"/>
          <p:cNvSpPr>
            <a:spLocks noGrp="1" noChangeArrowheads="1"/>
          </p:cNvSpPr>
          <p:nvPr>
            <p:ph type="body" idx="1"/>
          </p:nvPr>
        </p:nvSpPr>
        <p:spPr>
          <a:xfrm>
            <a:off x="685800" y="1600200"/>
            <a:ext cx="7772400" cy="381000"/>
          </a:xfrm>
          <a:noFill/>
        </p:spPr>
        <p:txBody>
          <a:bodyPr/>
          <a:lstStyle/>
          <a:p>
            <a:pPr algn="ctr">
              <a:buFontTx/>
              <a:buNone/>
            </a:pPr>
            <a:r>
              <a:rPr lang="en-US" sz="2000" dirty="0" smtClean="0"/>
              <a:t>Date:</a:t>
            </a:r>
            <a:r>
              <a:rPr lang="en-US" sz="2000" b="0" dirty="0" smtClean="0"/>
              <a:t> 2013-11-11</a:t>
            </a:r>
          </a:p>
        </p:txBody>
      </p:sp>
      <p:sp>
        <p:nvSpPr>
          <p:cNvPr id="1032" name="Rectangle 12"/>
          <p:cNvSpPr>
            <a:spLocks noChangeArrowheads="1"/>
          </p:cNvSpPr>
          <p:nvPr/>
        </p:nvSpPr>
        <p:spPr bwMode="auto">
          <a:xfrm>
            <a:off x="304800" y="1752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t>Authors:</a:t>
            </a:r>
            <a:endParaRPr lang="en-US" sz="2000" dirty="0"/>
          </a:p>
        </p:txBody>
      </p:sp>
      <p:sp>
        <p:nvSpPr>
          <p:cNvPr id="9" name="Rectangle 5"/>
          <p:cNvSpPr>
            <a:spLocks noGrp="1" noChangeArrowheads="1"/>
          </p:cNvSpPr>
          <p:nvPr>
            <p:ph type="ftr" sz="quarter" idx="3"/>
          </p:nvPr>
        </p:nvSpPr>
        <p:spPr bwMode="auto">
          <a:xfrm>
            <a:off x="5950715" y="6475413"/>
            <a:ext cx="2593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Alfred Asterjadhi, et. al. (Qualcomm Inc.)</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300333209"/>
              </p:ext>
            </p:extLst>
          </p:nvPr>
        </p:nvGraphicFramePr>
        <p:xfrm>
          <a:off x="1269175" y="1981200"/>
          <a:ext cx="6464300" cy="4572000"/>
        </p:xfrm>
        <a:graphic>
          <a:graphicData uri="http://schemas.openxmlformats.org/presentationml/2006/ole">
            <mc:AlternateContent xmlns:mc="http://schemas.openxmlformats.org/markup-compatibility/2006">
              <mc:Choice xmlns:v="urn:schemas-microsoft-com:vml" Requires="v">
                <p:oleObj spid="_x0000_s1175" name="Macro-Enabled Template" r:id="rId4" imgW="8513727" imgH="5996538" progId="Word.DocumentMacroEnabled.12">
                  <p:embed/>
                </p:oleObj>
              </mc:Choice>
              <mc:Fallback>
                <p:oleObj name="Macro-Enabled Template" r:id="rId4" imgW="8513727" imgH="5996538" progId="Word.DocumentMacroEnabled.12">
                  <p:embed/>
                  <p:pic>
                    <p:nvPicPr>
                      <p:cNvPr id="0" name="Object 11"/>
                      <p:cNvPicPr>
                        <a:picLocks noChangeAspect="1" noChangeArrowheads="1"/>
                      </p:cNvPicPr>
                      <p:nvPr/>
                    </p:nvPicPr>
                    <p:blipFill>
                      <a:blip r:embed="rId5"/>
                      <a:srcRect/>
                      <a:stretch>
                        <a:fillRect/>
                      </a:stretch>
                    </p:blipFill>
                    <p:spPr bwMode="auto">
                      <a:xfrm>
                        <a:off x="1269175" y="1981200"/>
                        <a:ext cx="64643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Comparison</a:t>
            </a:r>
          </a:p>
        </p:txBody>
      </p:sp>
      <p:sp>
        <p:nvSpPr>
          <p:cNvPr id="3" name="Content Placeholder 2"/>
          <p:cNvSpPr>
            <a:spLocks noGrp="1"/>
          </p:cNvSpPr>
          <p:nvPr>
            <p:ph idx="1"/>
          </p:nvPr>
        </p:nvSpPr>
        <p:spPr>
          <a:xfrm>
            <a:off x="685800" y="1600200"/>
            <a:ext cx="7772400" cy="4495800"/>
          </a:xfrm>
        </p:spPr>
        <p:txBody>
          <a:bodyPr/>
          <a:lstStyle/>
          <a:p>
            <a:r>
              <a:rPr lang="en-US" sz="1600" dirty="0"/>
              <a:t>Simulation Setup: </a:t>
            </a:r>
          </a:p>
          <a:p>
            <a:pPr lvl="1"/>
            <a:r>
              <a:rPr lang="en-US" sz="1400" dirty="0"/>
              <a:t>Assume perfect synchronization and detection of NDP BA (STF and LTF fields received intact)</a:t>
            </a:r>
          </a:p>
          <a:p>
            <a:pPr lvl="1"/>
            <a:r>
              <a:rPr lang="en-US" sz="1400" dirty="0"/>
              <a:t>AWGN channel for SIG field, 10^7 NDP BlockAck packets</a:t>
            </a:r>
          </a:p>
          <a:p>
            <a:pPr lvl="1"/>
            <a:r>
              <a:rPr lang="en-US" sz="1400" dirty="0"/>
              <a:t>NDP BlockAck frame:</a:t>
            </a:r>
          </a:p>
          <a:p>
            <a:pPr lvl="2"/>
            <a:r>
              <a:rPr lang="en-US" sz="1200" dirty="0"/>
              <a:t>Predefined value for NDP Type</a:t>
            </a:r>
          </a:p>
          <a:p>
            <a:pPr lvl="2"/>
            <a:r>
              <a:rPr lang="en-US" sz="1200" dirty="0"/>
              <a:t>Randomly generated sequences</a:t>
            </a:r>
          </a:p>
          <a:p>
            <a:pPr lvl="3"/>
            <a:r>
              <a:rPr lang="en-US" sz="1100" dirty="0"/>
              <a:t>BlockAck ID, Starting Sequence Control and BA Bitmap</a:t>
            </a:r>
          </a:p>
          <a:p>
            <a:pPr lvl="2"/>
            <a:endParaRPr lang="en-US" sz="1000" dirty="0"/>
          </a:p>
          <a:p>
            <a:r>
              <a:rPr lang="en-US" sz="1600" dirty="0"/>
              <a:t>Two Protection mechanisms:</a:t>
            </a:r>
          </a:p>
          <a:p>
            <a:pPr lvl="1"/>
            <a:r>
              <a:rPr lang="en-US" sz="1400" dirty="0"/>
              <a:t>1-XOR protection –  Transmit XOR of BA Identifier with BA Bitmap</a:t>
            </a:r>
          </a:p>
          <a:p>
            <a:pPr lvl="1"/>
            <a:r>
              <a:rPr lang="en-US" sz="1400" dirty="0"/>
              <a:t>3-XOR  protection – Transmit 3-bit shifted XOR of BA Identifier with BA Bitmap</a:t>
            </a:r>
          </a:p>
          <a:p>
            <a:pPr lvl="2"/>
            <a:endParaRPr lang="en-US" sz="1000" dirty="0"/>
          </a:p>
          <a:p>
            <a:r>
              <a:rPr lang="en-US" sz="1600" dirty="0"/>
              <a:t>Evaluation metrics:</a:t>
            </a:r>
          </a:p>
          <a:p>
            <a:pPr lvl="1"/>
            <a:r>
              <a:rPr lang="en-US" sz="1400" dirty="0"/>
              <a:t>False Positive Rate – False Acknowledgement Rate due to an error in the BA bitmap</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10</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823798093"/>
              </p:ext>
            </p:extLst>
          </p:nvPr>
        </p:nvGraphicFramePr>
        <p:xfrm>
          <a:off x="2133600" y="5410200"/>
          <a:ext cx="4518469" cy="751381"/>
        </p:xfrm>
        <a:graphic>
          <a:graphicData uri="http://schemas.openxmlformats.org/drawingml/2006/table">
            <a:tbl>
              <a:tblPr/>
              <a:tblGrid>
                <a:gridCol w="545592"/>
                <a:gridCol w="1231265"/>
                <a:gridCol w="675005"/>
                <a:gridCol w="1062863"/>
                <a:gridCol w="547052"/>
                <a:gridCol w="456692"/>
              </a:tblGrid>
              <a:tr h="299276">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4</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2(6)</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12</a:t>
                      </a:r>
                      <a:endPar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8(16)</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4</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6</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16101">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Type</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BlockAck ID</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SSC</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Bitmap</a:t>
                      </a:r>
                      <a:endPar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CRC</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Tail</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66853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NDP </a:t>
            </a:r>
            <a:r>
              <a:rPr lang="en-US" dirty="0" smtClean="0"/>
              <a:t>BlockAck </a:t>
            </a:r>
            <a:r>
              <a:rPr lang="en-US" dirty="0"/>
              <a:t>(1MHz)</a:t>
            </a:r>
          </a:p>
        </p:txBody>
      </p:sp>
      <p:sp>
        <p:nvSpPr>
          <p:cNvPr id="3" name="Content Placeholder 2"/>
          <p:cNvSpPr>
            <a:spLocks noGrp="1"/>
          </p:cNvSpPr>
          <p:nvPr>
            <p:ph idx="1"/>
          </p:nvPr>
        </p:nvSpPr>
        <p:spPr>
          <a:xfrm>
            <a:off x="685800" y="1981200"/>
            <a:ext cx="3733800" cy="2743200"/>
          </a:xfrm>
        </p:spPr>
        <p:txBody>
          <a:bodyPr/>
          <a:lstStyle/>
          <a:p>
            <a:r>
              <a:rPr lang="en-US" sz="2000" dirty="0"/>
              <a:t>BA Bitmap Protection</a:t>
            </a:r>
          </a:p>
          <a:p>
            <a:pPr lvl="1"/>
            <a:r>
              <a:rPr lang="en-US" sz="1400" dirty="0"/>
              <a:t>X-axis: SIG Error Rate</a:t>
            </a:r>
          </a:p>
          <a:p>
            <a:pPr lvl="1"/>
            <a:r>
              <a:rPr lang="en-US" sz="1400" dirty="0"/>
              <a:t>Y-axis: False Ack Rate</a:t>
            </a:r>
            <a:endParaRPr lang="en-US" sz="1200" dirty="0"/>
          </a:p>
          <a:p>
            <a:r>
              <a:rPr lang="en-US" sz="2000" dirty="0"/>
              <a:t>Curves:</a:t>
            </a:r>
          </a:p>
          <a:p>
            <a:pPr lvl="1"/>
            <a:r>
              <a:rPr lang="en-US" sz="1400" dirty="0"/>
              <a:t>No Extra Protection</a:t>
            </a:r>
          </a:p>
          <a:p>
            <a:pPr lvl="2"/>
            <a:r>
              <a:rPr lang="en-US" sz="1100" dirty="0"/>
              <a:t>NDP BA with no other protection</a:t>
            </a:r>
          </a:p>
          <a:p>
            <a:pPr lvl="1"/>
            <a:r>
              <a:rPr lang="en-US" sz="1400" dirty="0"/>
              <a:t>1-XOR Protection</a:t>
            </a:r>
          </a:p>
          <a:p>
            <a:pPr lvl="2"/>
            <a:r>
              <a:rPr lang="en-US" sz="1100" dirty="0" err="1"/>
              <a:t>XORing</a:t>
            </a:r>
            <a:r>
              <a:rPr lang="en-US" sz="1100" dirty="0"/>
              <a:t> of Bitmap with BA ID</a:t>
            </a:r>
          </a:p>
          <a:p>
            <a:pPr lvl="1"/>
            <a:r>
              <a:rPr lang="en-US" sz="1400" dirty="0"/>
              <a:t>3-XOR Protection</a:t>
            </a:r>
          </a:p>
          <a:p>
            <a:pPr lvl="2"/>
            <a:r>
              <a:rPr lang="en-US" sz="1100" dirty="0"/>
              <a:t>3-bit shift </a:t>
            </a:r>
            <a:r>
              <a:rPr lang="en-US" sz="1100" dirty="0" err="1"/>
              <a:t>XORing</a:t>
            </a:r>
            <a:r>
              <a:rPr lang="en-US" sz="1100" dirty="0"/>
              <a:t> of Bitmap with BA </a:t>
            </a:r>
            <a:r>
              <a:rPr lang="en-US" sz="1100" dirty="0" smtClean="0"/>
              <a:t>ID</a:t>
            </a:r>
            <a:endParaRPr lang="en-US" sz="110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11</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0528" y="1232756"/>
            <a:ext cx="5334000"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2"/>
          <p:cNvSpPr txBox="1">
            <a:spLocks/>
          </p:cNvSpPr>
          <p:nvPr/>
        </p:nvSpPr>
        <p:spPr bwMode="auto">
          <a:xfrm>
            <a:off x="521525" y="4876800"/>
            <a:ext cx="7696200" cy="161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At 10% SIG Error, False Ack Rate drops from </a:t>
            </a:r>
          </a:p>
          <a:p>
            <a:pPr lvl="1"/>
            <a:r>
              <a:rPr lang="en-US" sz="1400" dirty="0"/>
              <a:t>~8*10-5 with no protection to</a:t>
            </a:r>
          </a:p>
          <a:p>
            <a:pPr lvl="2"/>
            <a:r>
              <a:rPr lang="en-US" dirty="0"/>
              <a:t>~5*10-7 with 1-XOR protection</a:t>
            </a:r>
          </a:p>
          <a:p>
            <a:r>
              <a:rPr lang="en-US" sz="1600" dirty="0"/>
              <a:t>3-XOR Protection ensures lowest False Ack Rate</a:t>
            </a:r>
          </a:p>
          <a:p>
            <a:pPr lvl="1"/>
            <a:r>
              <a:rPr lang="en-US" sz="1400" dirty="0"/>
              <a:t>Not sufficient trials to have smooth curves </a:t>
            </a:r>
          </a:p>
          <a:p>
            <a:pPr lvl="2"/>
            <a:r>
              <a:rPr lang="en-US" dirty="0"/>
              <a:t>Overall there were only </a:t>
            </a:r>
            <a:r>
              <a:rPr lang="en-US" u="sng" dirty="0"/>
              <a:t>18</a:t>
            </a:r>
            <a:r>
              <a:rPr lang="en-US" dirty="0"/>
              <a:t> bitmaps in error throughout </a:t>
            </a:r>
            <a:r>
              <a:rPr lang="en-US" u="sng" dirty="0"/>
              <a:t>all</a:t>
            </a:r>
            <a:r>
              <a:rPr lang="en-US" dirty="0"/>
              <a:t> simulation </a:t>
            </a:r>
            <a:r>
              <a:rPr lang="en-US" dirty="0" smtClean="0"/>
              <a:t>campaign</a:t>
            </a:r>
          </a:p>
        </p:txBody>
      </p:sp>
    </p:spTree>
    <p:extLst>
      <p:ext uri="{BB962C8B-B14F-4D97-AF65-F5344CB8AC3E}">
        <p14:creationId xmlns:p14="http://schemas.microsoft.com/office/powerpoint/2010/main" val="1644826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NDP </a:t>
            </a:r>
            <a:r>
              <a:rPr lang="en-US" dirty="0" smtClean="0"/>
              <a:t>BlockAck (&gt;=2MHz</a:t>
            </a:r>
            <a:r>
              <a:rPr lang="en-US" dirty="0"/>
              <a:t>)</a:t>
            </a:r>
          </a:p>
        </p:txBody>
      </p:sp>
      <p:sp>
        <p:nvSpPr>
          <p:cNvPr id="3" name="Content Placeholder 2"/>
          <p:cNvSpPr>
            <a:spLocks noGrp="1"/>
          </p:cNvSpPr>
          <p:nvPr>
            <p:ph idx="1"/>
          </p:nvPr>
        </p:nvSpPr>
        <p:spPr>
          <a:xfrm>
            <a:off x="685800" y="1981200"/>
            <a:ext cx="3733800" cy="2743200"/>
          </a:xfrm>
        </p:spPr>
        <p:txBody>
          <a:bodyPr/>
          <a:lstStyle/>
          <a:p>
            <a:r>
              <a:rPr lang="en-US" sz="2000" dirty="0"/>
              <a:t>BA Bitmap Protection</a:t>
            </a:r>
          </a:p>
          <a:p>
            <a:pPr lvl="1"/>
            <a:r>
              <a:rPr lang="en-US" sz="1400" dirty="0"/>
              <a:t>X-axis: SIG Error Rate</a:t>
            </a:r>
          </a:p>
          <a:p>
            <a:pPr lvl="1"/>
            <a:r>
              <a:rPr lang="en-US" sz="1400" dirty="0"/>
              <a:t>Y-axis: False Ack Rate</a:t>
            </a:r>
          </a:p>
          <a:p>
            <a:r>
              <a:rPr lang="en-US" sz="2000" dirty="0"/>
              <a:t>Curves:</a:t>
            </a:r>
          </a:p>
          <a:p>
            <a:pPr lvl="1"/>
            <a:r>
              <a:rPr lang="en-US" sz="1400" dirty="0"/>
              <a:t>No Extra Protection</a:t>
            </a:r>
          </a:p>
          <a:p>
            <a:pPr lvl="2"/>
            <a:r>
              <a:rPr lang="en-US" sz="1100" dirty="0"/>
              <a:t>NDP BA with no other protection</a:t>
            </a:r>
          </a:p>
          <a:p>
            <a:pPr lvl="1"/>
            <a:r>
              <a:rPr lang="en-US" sz="1400" dirty="0"/>
              <a:t>1-XOR Protection</a:t>
            </a:r>
          </a:p>
          <a:p>
            <a:pPr lvl="2"/>
            <a:r>
              <a:rPr lang="en-US" sz="1100" dirty="0" err="1"/>
              <a:t>XORing</a:t>
            </a:r>
            <a:r>
              <a:rPr lang="en-US" sz="1100" dirty="0"/>
              <a:t> Bitmap with BA ID</a:t>
            </a:r>
          </a:p>
          <a:p>
            <a:pPr lvl="1"/>
            <a:r>
              <a:rPr lang="en-US" sz="1400" dirty="0"/>
              <a:t>3-XOR Protection</a:t>
            </a:r>
          </a:p>
          <a:p>
            <a:pPr lvl="2"/>
            <a:r>
              <a:rPr lang="en-US" sz="1100" dirty="0"/>
              <a:t>3-bit shift </a:t>
            </a:r>
            <a:r>
              <a:rPr lang="en-US" sz="1100" dirty="0" err="1"/>
              <a:t>XORing</a:t>
            </a:r>
            <a:r>
              <a:rPr lang="en-US" sz="1100" dirty="0"/>
              <a:t> of Bitmap with BA ID</a:t>
            </a:r>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12</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sp>
        <p:nvSpPr>
          <p:cNvPr id="9" name="Content Placeholder 2"/>
          <p:cNvSpPr txBox="1">
            <a:spLocks/>
          </p:cNvSpPr>
          <p:nvPr/>
        </p:nvSpPr>
        <p:spPr bwMode="auto">
          <a:xfrm>
            <a:off x="521525" y="4876800"/>
            <a:ext cx="7696200" cy="1613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At 10% SIG Error, False Ack Rate drops from</a:t>
            </a:r>
          </a:p>
          <a:p>
            <a:pPr lvl="1"/>
            <a:r>
              <a:rPr lang="en-US" sz="1400" dirty="0"/>
              <a:t>~2*10-4 with no protection to</a:t>
            </a:r>
          </a:p>
          <a:p>
            <a:pPr lvl="2"/>
            <a:r>
              <a:rPr lang="en-US" dirty="0"/>
              <a:t>~4*10-8 with 1-XOR protection</a:t>
            </a:r>
          </a:p>
          <a:p>
            <a:r>
              <a:rPr lang="en-US" sz="1600" dirty="0"/>
              <a:t>3-XOR Protection ensures lowest False Ack Rate</a:t>
            </a:r>
          </a:p>
          <a:p>
            <a:pPr lvl="1"/>
            <a:r>
              <a:rPr lang="en-US" sz="1400" dirty="0"/>
              <a:t>Not sufficient trials to have smooth curves </a:t>
            </a:r>
          </a:p>
          <a:p>
            <a:pPr lvl="2"/>
            <a:r>
              <a:rPr lang="en-US" dirty="0"/>
              <a:t>Overall there were only </a:t>
            </a:r>
            <a:r>
              <a:rPr lang="en-US" u="sng" dirty="0"/>
              <a:t>8</a:t>
            </a:r>
            <a:r>
              <a:rPr lang="en-US" dirty="0"/>
              <a:t> bitmaps in error throughout </a:t>
            </a:r>
            <a:r>
              <a:rPr lang="en-US" u="sng" dirty="0"/>
              <a:t>all</a:t>
            </a:r>
            <a:r>
              <a:rPr lang="en-US" dirty="0"/>
              <a:t> simulation campaign</a:t>
            </a:r>
          </a:p>
        </p:txBody>
      </p:sp>
      <p:pic>
        <p:nvPicPr>
          <p:cNvPr id="1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0528" y="1232756"/>
            <a:ext cx="5334000"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2761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5800" y="1981200"/>
            <a:ext cx="7772400" cy="1447800"/>
          </a:xfrm>
        </p:spPr>
        <p:txBody>
          <a:bodyPr/>
          <a:lstStyle/>
          <a:p>
            <a:r>
              <a:rPr lang="en-US" sz="1600" dirty="0"/>
              <a:t>In practical cases, </a:t>
            </a:r>
            <a:r>
              <a:rPr lang="en-US" sz="1600" u="sng" dirty="0" smtClean="0"/>
              <a:t>simple </a:t>
            </a:r>
            <a:r>
              <a:rPr lang="en-US" sz="1600" u="sng" dirty="0" err="1" smtClean="0"/>
              <a:t>XORing</a:t>
            </a:r>
            <a:r>
              <a:rPr lang="en-US" sz="1600" u="sng" dirty="0" smtClean="0"/>
              <a:t> </a:t>
            </a:r>
            <a:r>
              <a:rPr lang="en-US" sz="1600" dirty="0" smtClean="0"/>
              <a:t>provides </a:t>
            </a:r>
            <a:r>
              <a:rPr lang="en-US" sz="1600" dirty="0"/>
              <a:t>enough protection </a:t>
            </a:r>
          </a:p>
          <a:p>
            <a:pPr lvl="1"/>
            <a:r>
              <a:rPr lang="en-US" sz="1400" dirty="0"/>
              <a:t>Even at severe interference and channel conditions (@50%  SIG Error </a:t>
            </a:r>
            <a:r>
              <a:rPr lang="en-US" sz="1400" dirty="0" smtClean="0"/>
              <a:t>&amp; </a:t>
            </a:r>
            <a:r>
              <a:rPr lang="en-US" sz="1400" dirty="0"/>
              <a:t>&gt;~20Bytes payloads)</a:t>
            </a:r>
          </a:p>
          <a:p>
            <a:r>
              <a:rPr lang="en-US" sz="1600" dirty="0"/>
              <a:t>3-XOR Protection fulfills the IEEE requirement in all extreme cases</a:t>
            </a:r>
          </a:p>
          <a:p>
            <a:pPr lvl="1"/>
            <a:r>
              <a:rPr lang="en-US" sz="1400" dirty="0"/>
              <a:t>And gives a safety guard of at least one order of </a:t>
            </a:r>
            <a:r>
              <a:rPr lang="en-US" sz="1400" dirty="0" smtClean="0"/>
              <a:t>magnitude</a:t>
            </a:r>
            <a:endParaRPr lang="en-US" sz="140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13</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7724" y="3092760"/>
            <a:ext cx="4613920" cy="34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1613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Spec </a:t>
            </a:r>
            <a:r>
              <a:rPr lang="en-US" dirty="0" smtClean="0"/>
              <a:t>text</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14</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pic>
        <p:nvPicPr>
          <p:cNvPr id="645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600200"/>
            <a:ext cx="7924800" cy="489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4023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Spec text (cont.)</a:t>
            </a:r>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15</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pic>
        <p:nvPicPr>
          <p:cNvPr id="655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1" y="2057401"/>
            <a:ext cx="8077199" cy="2861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3061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Strawpoll</a:t>
            </a:r>
            <a:r>
              <a:rPr lang="en-US" dirty="0" smtClean="0"/>
              <a:t> 1</a:t>
            </a:r>
            <a:endParaRPr lang="en-US" dirty="0"/>
          </a:p>
        </p:txBody>
      </p:sp>
      <p:sp>
        <p:nvSpPr>
          <p:cNvPr id="3" name="Content Placeholder 2"/>
          <p:cNvSpPr>
            <a:spLocks noGrp="1"/>
          </p:cNvSpPr>
          <p:nvPr>
            <p:ph idx="1"/>
          </p:nvPr>
        </p:nvSpPr>
        <p:spPr/>
        <p:txBody>
          <a:bodyPr/>
          <a:lstStyle/>
          <a:p>
            <a:r>
              <a:rPr lang="en-US" dirty="0"/>
              <a:t>Do you support the proposed spec text for NDP Block Ack Protection </a:t>
            </a:r>
            <a:r>
              <a:rPr lang="en-US" dirty="0" smtClean="0"/>
              <a:t>as </a:t>
            </a:r>
            <a:r>
              <a:rPr lang="en-US" dirty="0"/>
              <a:t>described in slides </a:t>
            </a:r>
            <a:r>
              <a:rPr lang="en-US" dirty="0" smtClean="0"/>
              <a:t>14 </a:t>
            </a:r>
            <a:r>
              <a:rPr lang="en-US" dirty="0"/>
              <a:t>to </a:t>
            </a:r>
            <a:r>
              <a:rPr lang="en-US" dirty="0" smtClean="0"/>
              <a:t>15 ?</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16</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spTree>
    <p:extLst>
      <p:ext uri="{BB962C8B-B14F-4D97-AF65-F5344CB8AC3E}">
        <p14:creationId xmlns:p14="http://schemas.microsoft.com/office/powerpoint/2010/main" val="1948213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http://ieee802.org/secmail/pdfocSP2xXA6d.pdf</a:t>
            </a:r>
          </a:p>
          <a:p>
            <a:r>
              <a:rPr lang="en-US" dirty="0"/>
              <a:t>[2] </a:t>
            </a:r>
            <a:r>
              <a:rPr lang="en-US" dirty="0" smtClean="0"/>
              <a:t>11-12-0596-01-00ah-sig-field-4-bit-crc</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17</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spTree>
    <p:extLst>
      <p:ext uri="{BB962C8B-B14F-4D97-AF65-F5344CB8AC3E}">
        <p14:creationId xmlns:p14="http://schemas.microsoft.com/office/powerpoint/2010/main" val="1207850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2</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030708982"/>
              </p:ext>
            </p:extLst>
          </p:nvPr>
        </p:nvGraphicFramePr>
        <p:xfrm>
          <a:off x="1371600" y="2438400"/>
          <a:ext cx="6756400" cy="3497263"/>
        </p:xfrm>
        <a:graphic>
          <a:graphicData uri="http://schemas.openxmlformats.org/presentationml/2006/ole">
            <mc:AlternateContent xmlns:mc="http://schemas.openxmlformats.org/markup-compatibility/2006">
              <mc:Choice xmlns:v="urn:schemas-microsoft-com:vml" Requires="v">
                <p:oleObj spid="_x0000_s66571" name="Template" r:id="rId3" imgW="8953500" imgH="4635500" progId="Word.TemplateMacroEnabled.12">
                  <p:embed/>
                </p:oleObj>
              </mc:Choice>
              <mc:Fallback>
                <p:oleObj name="Template" r:id="rId3" imgW="8953500" imgH="4635500" progId="Word.TemplateMacroEnabled.12">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438400"/>
                        <a:ext cx="6756400" cy="349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54115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3</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43588125"/>
              </p:ext>
            </p:extLst>
          </p:nvPr>
        </p:nvGraphicFramePr>
        <p:xfrm>
          <a:off x="1306513" y="996950"/>
          <a:ext cx="6376987" cy="5451475"/>
        </p:xfrm>
        <a:graphic>
          <a:graphicData uri="http://schemas.openxmlformats.org/presentationml/2006/ole">
            <mc:AlternateContent xmlns:mc="http://schemas.openxmlformats.org/markup-compatibility/2006">
              <mc:Choice xmlns:v="urn:schemas-microsoft-com:vml" Requires="v">
                <p:oleObj spid="_x0000_s67595" name="Macro-Enabled Template" r:id="rId3" imgW="8513727" imgH="7289880" progId="Word.DocumentMacroEnabled.12">
                  <p:embed/>
                </p:oleObj>
              </mc:Choice>
              <mc:Fallback>
                <p:oleObj name="Macro-Enabled Template" r:id="rId3" imgW="8513727" imgH="7289880" progId="Word.DocumentMacroEnabled.12">
                  <p:embed/>
                  <p:pic>
                    <p:nvPicPr>
                      <p:cNvPr id="0" name="Object 2"/>
                      <p:cNvPicPr>
                        <a:picLocks noChangeAspect="1" noChangeArrowheads="1"/>
                      </p:cNvPicPr>
                      <p:nvPr/>
                    </p:nvPicPr>
                    <p:blipFill>
                      <a:blip r:embed="rId4"/>
                      <a:srcRect/>
                      <a:stretch>
                        <a:fillRect/>
                      </a:stretch>
                    </p:blipFill>
                    <p:spPr bwMode="auto">
                      <a:xfrm>
                        <a:off x="1306513" y="996950"/>
                        <a:ext cx="6376987"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565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BlockAck Bitmap Protection</a:t>
            </a:r>
          </a:p>
        </p:txBody>
      </p:sp>
      <p:sp>
        <p:nvSpPr>
          <p:cNvPr id="3" name="Content Placeholder 2"/>
          <p:cNvSpPr>
            <a:spLocks noGrp="1"/>
          </p:cNvSpPr>
          <p:nvPr>
            <p:ph idx="1"/>
          </p:nvPr>
        </p:nvSpPr>
        <p:spPr/>
        <p:txBody>
          <a:bodyPr/>
          <a:lstStyle/>
          <a:p>
            <a:r>
              <a:rPr lang="en-US" sz="1800" dirty="0"/>
              <a:t>In 11ah, 4-bit CRC is used to protect the SIG field</a:t>
            </a:r>
          </a:p>
          <a:p>
            <a:pPr lvl="1"/>
            <a:r>
              <a:rPr lang="en-US" sz="1600" dirty="0"/>
              <a:t>Results in [2] show that the achievable false positive probability is low enough compared to the SIG Error Rate</a:t>
            </a:r>
          </a:p>
          <a:p>
            <a:pPr lvl="2"/>
            <a:r>
              <a:rPr lang="en-US" sz="1400" dirty="0"/>
              <a:t>From a PHY point of view this proves to be enough</a:t>
            </a:r>
          </a:p>
          <a:p>
            <a:pPr lvl="1"/>
            <a:r>
              <a:rPr lang="en-US" sz="1600" dirty="0"/>
              <a:t>However, it is not enough for </a:t>
            </a:r>
            <a:r>
              <a:rPr lang="en-US" sz="1600" dirty="0" smtClean="0"/>
              <a:t>NDP BlockAck which requires </a:t>
            </a:r>
            <a:r>
              <a:rPr lang="en-US" sz="1600" dirty="0"/>
              <a:t>high reliability</a:t>
            </a:r>
          </a:p>
          <a:p>
            <a:pPr lvl="2"/>
            <a:r>
              <a:rPr lang="en-US" sz="1400" dirty="0"/>
              <a:t>Because of IEEE requirements at MAC layer (see next slide)</a:t>
            </a:r>
          </a:p>
          <a:p>
            <a:pPr lvl="3"/>
            <a:r>
              <a:rPr lang="en-US" sz="1200" dirty="0" smtClean="0"/>
              <a:t>@</a:t>
            </a:r>
            <a:r>
              <a:rPr lang="en-US" sz="1200" dirty="0"/>
              <a:t>10% SIG Error Rate the BA Bitmap error rate is </a:t>
            </a:r>
            <a:r>
              <a:rPr lang="en-US" sz="1200" dirty="0" smtClean="0"/>
              <a:t>high</a:t>
            </a:r>
            <a:endParaRPr lang="en-US" sz="120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4</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2550" y="3537514"/>
            <a:ext cx="3901958" cy="2927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6657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a:t>
            </a:r>
            <a:r>
              <a:rPr lang="en-US" dirty="0"/>
              <a:t>Error Requirements</a:t>
            </a:r>
          </a:p>
        </p:txBody>
      </p:sp>
      <p:sp>
        <p:nvSpPr>
          <p:cNvPr id="3" name="Content Placeholder 2"/>
          <p:cNvSpPr>
            <a:spLocks noGrp="1"/>
          </p:cNvSpPr>
          <p:nvPr>
            <p:ph idx="1"/>
          </p:nvPr>
        </p:nvSpPr>
        <p:spPr/>
        <p:txBody>
          <a:bodyPr/>
          <a:lstStyle/>
          <a:p>
            <a:r>
              <a:rPr lang="en-US" sz="1600" dirty="0"/>
              <a:t>Definition for medium access control (MAC) service data unit (MSDU):</a:t>
            </a:r>
          </a:p>
          <a:p>
            <a:pPr lvl="1"/>
            <a:r>
              <a:rPr lang="en-US" sz="1400" dirty="0"/>
              <a:t>Information that is delivered as a unit between MAC service access points (SAPs).</a:t>
            </a:r>
          </a:p>
          <a:p>
            <a:endParaRPr lang="en-US" sz="1600" dirty="0"/>
          </a:p>
          <a:p>
            <a:r>
              <a:rPr lang="en-US" sz="1600" dirty="0"/>
              <a:t>Error performance of IEEE 802 LANs and MANs is required to be such as follows:</a:t>
            </a:r>
          </a:p>
          <a:p>
            <a:pPr lvl="2"/>
            <a:r>
              <a:rPr lang="en-US" sz="1100" dirty="0"/>
              <a:t>a) For wired or optical fiber physical media: Within a single access domain, the probability that a </a:t>
            </a:r>
            <a:r>
              <a:rPr lang="en-US" sz="1200" dirty="0"/>
              <a:t>transmitted MAC frame (excluding any preamble) is not reported correctly at the Physical Service interface of an intended receiving peer MAC entity, due only to operation of the Physical layer, shall be less than 8 × 10</a:t>
            </a:r>
            <a:r>
              <a:rPr lang="en-US" sz="1200" baseline="30000" dirty="0"/>
              <a:t>-8</a:t>
            </a:r>
            <a:r>
              <a:rPr lang="en-US" sz="1200" dirty="0"/>
              <a:t> per octet of MAC frame length. </a:t>
            </a:r>
          </a:p>
          <a:p>
            <a:pPr lvl="2"/>
            <a:r>
              <a:rPr lang="en-US" sz="1200" dirty="0"/>
              <a:t>b) For wireless physical media: Within a single access domain, the probability that a </a:t>
            </a:r>
            <a:r>
              <a:rPr lang="en-US" sz="1200" u="sng" dirty="0"/>
              <a:t>MAC Service Data Unit (MSDU) is not delivered correctly at an MSAP of an intended receiving MAC service user, due to the operation of the Physical layer and the MAC protocol</a:t>
            </a:r>
            <a:r>
              <a:rPr lang="en-US" sz="1200" dirty="0"/>
              <a:t>, shall be less than 8 × 10</a:t>
            </a:r>
            <a:r>
              <a:rPr lang="en-US" sz="1200" baseline="30000" dirty="0"/>
              <a:t>-8</a:t>
            </a:r>
            <a:r>
              <a:rPr lang="en-US" sz="1200" dirty="0"/>
              <a:t> per octet of MSDU length.</a:t>
            </a:r>
          </a:p>
          <a:p>
            <a:pPr marL="114300" indent="0">
              <a:buNone/>
            </a:pPr>
            <a:endParaRPr lang="en-US" sz="1200" b="0" dirty="0"/>
          </a:p>
          <a:p>
            <a:pPr marL="114300" indent="0">
              <a:buNone/>
            </a:pPr>
            <a:r>
              <a:rPr lang="en-US" sz="1200" b="0" dirty="0"/>
              <a:t>“NOTE—The performance measure stated in (a) defines a highly desirable characteristic of LAN performance, as it has a bearing on other aspects of the delivered service, such as frame loss and transmission delays caused by the need to retransmit. </a:t>
            </a:r>
            <a:r>
              <a:rPr lang="en-US" sz="1200" dirty="0">
                <a:solidFill>
                  <a:srgbClr val="FF0000"/>
                </a:solidFill>
              </a:rPr>
              <a:t>However, this measure is not realistic for all physical media; for example, wireless media may be unable to meet this level of physical layer performance due to the inherent transmission characteristics of the medium</a:t>
            </a:r>
            <a:r>
              <a:rPr lang="en-US" sz="1200" b="0" dirty="0"/>
              <a:t>. </a:t>
            </a:r>
            <a:r>
              <a:rPr lang="en-US" sz="1200" dirty="0">
                <a:solidFill>
                  <a:srgbClr val="FF0000"/>
                </a:solidFill>
              </a:rPr>
              <a:t>In such cases, the operation of the MAC protocol must employ additional mechanisms, for example, </a:t>
            </a:r>
            <a:r>
              <a:rPr lang="en-US" sz="1200" u="sng" dirty="0">
                <a:solidFill>
                  <a:srgbClr val="FF0000"/>
                </a:solidFill>
              </a:rPr>
              <a:t>error detection and correction mechanisms</a:t>
            </a:r>
            <a:r>
              <a:rPr lang="en-US" sz="1200" dirty="0">
                <a:solidFill>
                  <a:srgbClr val="FF0000"/>
                </a:solidFill>
              </a:rPr>
              <a:t>, in order to enable the MAC service provider to meet the performance levels implied by this condition in the service offered at the MAC service boundary</a:t>
            </a:r>
            <a:r>
              <a:rPr lang="en-US" sz="1200" b="0" dirty="0"/>
              <a:t>.”</a:t>
            </a:r>
            <a:endParaRPr lang="en-US" sz="1200" dirty="0"/>
          </a:p>
          <a:p>
            <a:pPr lvl="1"/>
            <a:r>
              <a:rPr lang="en-US" sz="1400" dirty="0"/>
              <a:t>XOR protection for NDP BlockAck falls in this </a:t>
            </a:r>
            <a:r>
              <a:rPr lang="en-US" sz="1400" dirty="0" smtClean="0"/>
              <a:t>category</a:t>
            </a:r>
            <a:endParaRPr lang="en-US" sz="140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5</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spTree>
    <p:extLst>
      <p:ext uri="{BB962C8B-B14F-4D97-AF65-F5344CB8AC3E}">
        <p14:creationId xmlns:p14="http://schemas.microsoft.com/office/powerpoint/2010/main" val="285748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False Positive Event</a:t>
            </a:r>
          </a:p>
        </p:txBody>
      </p:sp>
      <p:sp>
        <p:nvSpPr>
          <p:cNvPr id="3" name="Content Placeholder 2"/>
          <p:cNvSpPr>
            <a:spLocks noGrp="1"/>
          </p:cNvSpPr>
          <p:nvPr>
            <p:ph idx="1"/>
          </p:nvPr>
        </p:nvSpPr>
        <p:spPr>
          <a:xfrm>
            <a:off x="685800" y="3733800"/>
            <a:ext cx="7772400" cy="2362200"/>
          </a:xfrm>
        </p:spPr>
        <p:txBody>
          <a:bodyPr/>
          <a:lstStyle/>
          <a:p>
            <a:pPr>
              <a:buFont typeface="+mj-lt"/>
              <a:buAutoNum type="arabicPeriod"/>
            </a:pPr>
            <a:r>
              <a:rPr lang="en-US" sz="1400" dirty="0"/>
              <a:t>Transmitter sends MPDUs from 1 to 5 and requests for an NDP BlockAck</a:t>
            </a:r>
          </a:p>
          <a:p>
            <a:pPr lvl="1"/>
            <a:r>
              <a:rPr lang="en-US" sz="1100" dirty="0"/>
              <a:t>All MPDUs but MPDU with SN 2 are successfully delivered</a:t>
            </a:r>
          </a:p>
          <a:p>
            <a:pPr>
              <a:buFont typeface="+mj-lt"/>
              <a:buAutoNum type="arabicPeriod"/>
            </a:pPr>
            <a:r>
              <a:rPr lang="en-US" sz="1400" dirty="0"/>
              <a:t>Receiver responds with an NDP BA indicating that all but MPDU 2 were </a:t>
            </a:r>
            <a:r>
              <a:rPr lang="en-US" sz="1400" dirty="0" err="1"/>
              <a:t>RXed</a:t>
            </a:r>
            <a:r>
              <a:rPr lang="en-US" sz="1400" dirty="0"/>
              <a:t> correctly</a:t>
            </a:r>
          </a:p>
          <a:p>
            <a:pPr lvl="1"/>
            <a:r>
              <a:rPr lang="en-US" sz="1100" dirty="0"/>
              <a:t>Received NDP BlockAck at the transmitter passes CRC but there is an error in the Bitmap (MPDU 2 is OK)</a:t>
            </a:r>
          </a:p>
          <a:p>
            <a:pPr>
              <a:buFont typeface="+mj-lt"/>
              <a:buAutoNum type="arabicPeriod"/>
            </a:pPr>
            <a:r>
              <a:rPr lang="en-US" sz="1400" dirty="0"/>
              <a:t>Transmitter moves its BlockAck window to SN 6 and starts transmitting other MPDUs</a:t>
            </a:r>
          </a:p>
          <a:p>
            <a:pPr lvl="1"/>
            <a:r>
              <a:rPr lang="en-US" sz="1100" dirty="0"/>
              <a:t>MPDU 2 here is discarded because the transmitter </a:t>
            </a:r>
            <a:r>
              <a:rPr lang="en-US" sz="1100" b="1" u="sng" dirty="0"/>
              <a:t>believes</a:t>
            </a:r>
            <a:r>
              <a:rPr lang="en-US" sz="1100" dirty="0"/>
              <a:t> the MPDU was delivered correctly</a:t>
            </a:r>
          </a:p>
          <a:p>
            <a:pPr>
              <a:buFont typeface="+mj-lt"/>
              <a:buAutoNum type="arabicPeriod"/>
            </a:pPr>
            <a:r>
              <a:rPr lang="en-US" sz="1400" dirty="0"/>
              <a:t>Receiver starts receiving MPDUs with SN starting from 6</a:t>
            </a:r>
          </a:p>
          <a:p>
            <a:pPr lvl="1"/>
            <a:r>
              <a:rPr lang="en-US" sz="1100" dirty="0"/>
              <a:t>It </a:t>
            </a:r>
            <a:r>
              <a:rPr lang="en-US" sz="1100" b="1" u="sng" dirty="0"/>
              <a:t>believes</a:t>
            </a:r>
            <a:r>
              <a:rPr lang="en-US" sz="1100" dirty="0"/>
              <a:t> that the transmitter decided not to transmit MPDU with SN 2</a:t>
            </a:r>
            <a:endParaRPr lang="en-US" sz="1050" b="1" dirty="0"/>
          </a:p>
          <a:p>
            <a:pPr marL="971550" lvl="4" indent="-285750"/>
            <a:endParaRPr lang="en-US" sz="900" b="1" dirty="0"/>
          </a:p>
          <a:p>
            <a:pPr marL="285750" lvl="2" indent="-285750"/>
            <a:r>
              <a:rPr lang="en-US" sz="1400" b="1" dirty="0"/>
              <a:t>The MSDU contained in MPDU 2 was not delivered correctly at the MSAP of the receiver</a:t>
            </a:r>
          </a:p>
          <a:p>
            <a:pPr marL="628650" lvl="3" indent="-285750"/>
            <a:r>
              <a:rPr lang="en-US" sz="1100" dirty="0"/>
              <a:t>This must happen with a probability that is less than </a:t>
            </a:r>
            <a:r>
              <a:rPr lang="en-US" sz="1100" dirty="0" smtClean="0"/>
              <a:t>8x10</a:t>
            </a:r>
            <a:r>
              <a:rPr lang="en-US" sz="1100" baseline="30000" dirty="0" smtClean="0"/>
              <a:t>-8</a:t>
            </a:r>
            <a:endParaRPr lang="en-US" sz="1100" baseline="3000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6</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grpSp>
        <p:nvGrpSpPr>
          <p:cNvPr id="36" name="Group 35"/>
          <p:cNvGrpSpPr/>
          <p:nvPr/>
        </p:nvGrpSpPr>
        <p:grpSpPr>
          <a:xfrm>
            <a:off x="503548" y="1484784"/>
            <a:ext cx="8629669" cy="2096816"/>
            <a:chOff x="503548" y="1484784"/>
            <a:chExt cx="8629669" cy="2096816"/>
          </a:xfrm>
        </p:grpSpPr>
        <p:grpSp>
          <p:nvGrpSpPr>
            <p:cNvPr id="7" name="Group 6"/>
            <p:cNvGrpSpPr/>
            <p:nvPr/>
          </p:nvGrpSpPr>
          <p:grpSpPr>
            <a:xfrm>
              <a:off x="503548" y="1484787"/>
              <a:ext cx="2099818" cy="2093452"/>
              <a:chOff x="1079612" y="4653136"/>
              <a:chExt cx="2099818" cy="1125812"/>
            </a:xfrm>
          </p:grpSpPr>
          <p:sp>
            <p:nvSpPr>
              <p:cNvPr id="8" name="Rectangle 7"/>
              <p:cNvSpPr/>
              <p:nvPr/>
            </p:nvSpPr>
            <p:spPr bwMode="auto">
              <a:xfrm>
                <a:off x="1079612" y="4653136"/>
                <a:ext cx="2099817" cy="83257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a:t>
                </a:r>
                <a:r>
                  <a:rPr kumimoji="0" lang="en-US" sz="1200" b="0" i="0" u="none" strike="noStrike" cap="none" normalizeH="0" dirty="0" smtClean="0">
                    <a:ln>
                      <a:noFill/>
                    </a:ln>
                    <a:solidFill>
                      <a:schemeClr val="tx1"/>
                    </a:solidFill>
                    <a:effectLst/>
                    <a:latin typeface="Times New Roman" pitchFamily="18" charset="0"/>
                  </a:rPr>
                  <a:t> layer</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1079613" y="5490229"/>
                <a:ext cx="2099817" cy="279031"/>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Layer</a:t>
                </a:r>
              </a:p>
            </p:txBody>
          </p:sp>
          <p:cxnSp>
            <p:nvCxnSpPr>
              <p:cNvPr id="10" name="Straight Connector 9"/>
              <p:cNvCxnSpPr/>
              <p:nvPr/>
            </p:nvCxnSpPr>
            <p:spPr bwMode="auto">
              <a:xfrm>
                <a:off x="2459350" y="4653136"/>
                <a:ext cx="457200" cy="0"/>
              </a:xfrm>
              <a:prstGeom prst="line">
                <a:avLst/>
              </a:prstGeom>
              <a:ln>
                <a:headEnd type="none" w="sm" len="sm"/>
                <a:tailEnd type="none" w="sm" len="sm"/>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2279330" y="4684765"/>
                <a:ext cx="837089" cy="261610"/>
              </a:xfrm>
              <a:prstGeom prst="rect">
                <a:avLst/>
              </a:prstGeom>
              <a:noFill/>
            </p:spPr>
            <p:txBody>
              <a:bodyPr wrap="none" rtlCol="0">
                <a:spAutoFit/>
              </a:bodyPr>
              <a:lstStyle/>
              <a:p>
                <a:r>
                  <a:rPr lang="en-US" sz="1100" b="1" dirty="0" smtClean="0"/>
                  <a:t>MAC SAP</a:t>
                </a:r>
                <a:endParaRPr lang="en-US" sz="1100" b="1" dirty="0"/>
              </a:p>
            </p:txBody>
          </p:sp>
          <p:cxnSp>
            <p:nvCxnSpPr>
              <p:cNvPr id="12" name="Straight Connector 11"/>
              <p:cNvCxnSpPr/>
              <p:nvPr/>
            </p:nvCxnSpPr>
            <p:spPr bwMode="auto">
              <a:xfrm>
                <a:off x="2459350" y="5485708"/>
                <a:ext cx="457200" cy="0"/>
              </a:xfrm>
              <a:prstGeom prst="line">
                <a:avLst/>
              </a:prstGeom>
              <a:ln>
                <a:headEnd type="none" w="sm" len="sm"/>
                <a:tailEnd type="none" w="sm" len="sm"/>
              </a:ln>
            </p:spPr>
            <p:style>
              <a:lnRef idx="3">
                <a:schemeClr val="dk1"/>
              </a:lnRef>
              <a:fillRef idx="0">
                <a:schemeClr val="dk1"/>
              </a:fillRef>
              <a:effectRef idx="2">
                <a:schemeClr val="dk1"/>
              </a:effectRef>
              <a:fontRef idx="minor">
                <a:schemeClr val="tx1"/>
              </a:fontRef>
            </p:style>
          </p:cxnSp>
          <p:sp>
            <p:nvSpPr>
              <p:cNvPr id="13" name="TextBox 12"/>
              <p:cNvSpPr txBox="1"/>
              <p:nvPr/>
            </p:nvSpPr>
            <p:spPr>
              <a:xfrm>
                <a:off x="2279330" y="5517338"/>
                <a:ext cx="806631" cy="261610"/>
              </a:xfrm>
              <a:prstGeom prst="rect">
                <a:avLst/>
              </a:prstGeom>
              <a:noFill/>
            </p:spPr>
            <p:txBody>
              <a:bodyPr wrap="none" rtlCol="0">
                <a:spAutoFit/>
              </a:bodyPr>
              <a:lstStyle/>
              <a:p>
                <a:r>
                  <a:rPr lang="en-US" sz="1100" b="1" dirty="0" smtClean="0"/>
                  <a:t>PHY SAP</a:t>
                </a:r>
                <a:endParaRPr lang="en-US" sz="1100" b="1" dirty="0"/>
              </a:p>
            </p:txBody>
          </p:sp>
        </p:grpSp>
        <p:grpSp>
          <p:nvGrpSpPr>
            <p:cNvPr id="14" name="Group 13"/>
            <p:cNvGrpSpPr/>
            <p:nvPr/>
          </p:nvGrpSpPr>
          <p:grpSpPr>
            <a:xfrm>
              <a:off x="5004048" y="1484784"/>
              <a:ext cx="2099818" cy="2096816"/>
              <a:chOff x="1079612" y="4653135"/>
              <a:chExt cx="2099818" cy="1120712"/>
            </a:xfrm>
          </p:grpSpPr>
          <p:sp>
            <p:nvSpPr>
              <p:cNvPr id="15" name="Rectangle 14"/>
              <p:cNvSpPr/>
              <p:nvPr/>
            </p:nvSpPr>
            <p:spPr bwMode="auto">
              <a:xfrm>
                <a:off x="1079612" y="4653135"/>
                <a:ext cx="2099817" cy="82747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a:t>
                </a:r>
                <a:r>
                  <a:rPr kumimoji="0" lang="en-US" sz="1200" b="0" i="0" u="none" strike="noStrike" cap="none" normalizeH="0" dirty="0" smtClean="0">
                    <a:ln>
                      <a:noFill/>
                    </a:ln>
                    <a:solidFill>
                      <a:schemeClr val="tx1"/>
                    </a:solidFill>
                    <a:effectLst/>
                    <a:latin typeface="Times New Roman" pitchFamily="18" charset="0"/>
                  </a:rPr>
                  <a:t> layer</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1079613" y="5485100"/>
                <a:ext cx="2099817" cy="284159"/>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PHY Layer</a:t>
                </a:r>
              </a:p>
            </p:txBody>
          </p:sp>
          <p:cxnSp>
            <p:nvCxnSpPr>
              <p:cNvPr id="17" name="Straight Connector 16"/>
              <p:cNvCxnSpPr/>
              <p:nvPr/>
            </p:nvCxnSpPr>
            <p:spPr bwMode="auto">
              <a:xfrm>
                <a:off x="2459350" y="4653136"/>
                <a:ext cx="457200" cy="0"/>
              </a:xfrm>
              <a:prstGeom prst="line">
                <a:avLst/>
              </a:prstGeom>
              <a:ln>
                <a:headEnd type="none" w="sm" len="sm"/>
                <a:tailEnd type="none" w="sm" len="sm"/>
              </a:ln>
            </p:spPr>
            <p:style>
              <a:lnRef idx="3">
                <a:schemeClr val="dk1"/>
              </a:lnRef>
              <a:fillRef idx="0">
                <a:schemeClr val="dk1"/>
              </a:fillRef>
              <a:effectRef idx="2">
                <a:schemeClr val="dk1"/>
              </a:effectRef>
              <a:fontRef idx="minor">
                <a:schemeClr val="tx1"/>
              </a:fontRef>
            </p:style>
          </p:cxnSp>
          <p:sp>
            <p:nvSpPr>
              <p:cNvPr id="18" name="TextBox 17"/>
              <p:cNvSpPr txBox="1"/>
              <p:nvPr/>
            </p:nvSpPr>
            <p:spPr>
              <a:xfrm>
                <a:off x="2279330" y="4684765"/>
                <a:ext cx="837089" cy="261610"/>
              </a:xfrm>
              <a:prstGeom prst="rect">
                <a:avLst/>
              </a:prstGeom>
              <a:noFill/>
            </p:spPr>
            <p:txBody>
              <a:bodyPr wrap="none" rtlCol="0">
                <a:spAutoFit/>
              </a:bodyPr>
              <a:lstStyle/>
              <a:p>
                <a:r>
                  <a:rPr lang="en-US" sz="1100" b="1" dirty="0" smtClean="0"/>
                  <a:t>MAC SAP</a:t>
                </a:r>
                <a:endParaRPr lang="en-US" sz="1100" b="1" dirty="0"/>
              </a:p>
            </p:txBody>
          </p:sp>
          <p:cxnSp>
            <p:nvCxnSpPr>
              <p:cNvPr id="19" name="Straight Connector 18"/>
              <p:cNvCxnSpPr/>
              <p:nvPr/>
            </p:nvCxnSpPr>
            <p:spPr bwMode="auto">
              <a:xfrm>
                <a:off x="2459350" y="5480608"/>
                <a:ext cx="457200" cy="0"/>
              </a:xfrm>
              <a:prstGeom prst="line">
                <a:avLst/>
              </a:prstGeom>
              <a:ln>
                <a:headEnd type="none" w="sm" len="sm"/>
                <a:tailEnd type="none" w="sm" len="sm"/>
              </a:ln>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2279330" y="5512237"/>
                <a:ext cx="806631" cy="261610"/>
              </a:xfrm>
              <a:prstGeom prst="rect">
                <a:avLst/>
              </a:prstGeom>
              <a:noFill/>
            </p:spPr>
            <p:txBody>
              <a:bodyPr wrap="none" rtlCol="0">
                <a:spAutoFit/>
              </a:bodyPr>
              <a:lstStyle/>
              <a:p>
                <a:r>
                  <a:rPr lang="en-US" sz="1100" b="1" dirty="0" smtClean="0"/>
                  <a:t>PHY SAP</a:t>
                </a:r>
                <a:endParaRPr lang="en-US" sz="1100" b="1" dirty="0"/>
              </a:p>
            </p:txBody>
          </p:sp>
        </p:grpSp>
        <p:cxnSp>
          <p:nvCxnSpPr>
            <p:cNvPr id="21" name="Straight Arrow Connector 20"/>
            <p:cNvCxnSpPr/>
            <p:nvPr/>
          </p:nvCxnSpPr>
          <p:spPr bwMode="auto">
            <a:xfrm>
              <a:off x="2747382" y="3308197"/>
              <a:ext cx="2148654" cy="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3345274" y="2911860"/>
              <a:ext cx="941283" cy="369332"/>
            </a:xfrm>
            <a:prstGeom prst="rect">
              <a:avLst/>
            </a:prstGeom>
            <a:noFill/>
          </p:spPr>
          <p:txBody>
            <a:bodyPr wrap="none" rtlCol="0">
              <a:spAutoFit/>
            </a:bodyPr>
            <a:lstStyle/>
            <a:p>
              <a:r>
                <a:rPr lang="en-US" dirty="0" smtClean="0"/>
                <a:t>PPDUs</a:t>
              </a:r>
              <a:endParaRPr lang="en-US" dirty="0"/>
            </a:p>
          </p:txBody>
        </p:sp>
        <p:sp>
          <p:nvSpPr>
            <p:cNvPr id="23" name="TextBox 22"/>
            <p:cNvSpPr txBox="1"/>
            <p:nvPr/>
          </p:nvSpPr>
          <p:spPr>
            <a:xfrm>
              <a:off x="3047478" y="2395919"/>
              <a:ext cx="1380506" cy="276999"/>
            </a:xfrm>
            <a:prstGeom prst="rect">
              <a:avLst/>
            </a:prstGeom>
            <a:noFill/>
          </p:spPr>
          <p:txBody>
            <a:bodyPr wrap="none" rtlCol="0">
              <a:spAutoFit/>
            </a:bodyPr>
            <a:lstStyle/>
            <a:p>
              <a:r>
                <a:rPr lang="en-US" sz="1200" dirty="0" smtClean="0"/>
                <a:t>MPDU 2 gets lost</a:t>
              </a:r>
              <a:endParaRPr lang="en-US" sz="1200" dirty="0"/>
            </a:p>
          </p:txBody>
        </p:sp>
        <p:cxnSp>
          <p:nvCxnSpPr>
            <p:cNvPr id="24" name="Straight Arrow Connector 23"/>
            <p:cNvCxnSpPr/>
            <p:nvPr/>
          </p:nvCxnSpPr>
          <p:spPr bwMode="auto">
            <a:xfrm>
              <a:off x="2747382" y="2708581"/>
              <a:ext cx="2148654" cy="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a:stCxn id="26" idx="1"/>
            </p:cNvCxnSpPr>
            <p:nvPr/>
          </p:nvCxnSpPr>
          <p:spPr bwMode="auto">
            <a:xfrm flipH="1" flipV="1">
              <a:off x="6768244" y="2370075"/>
              <a:ext cx="493273"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TextBox 25"/>
            <p:cNvSpPr txBox="1"/>
            <p:nvPr/>
          </p:nvSpPr>
          <p:spPr>
            <a:xfrm>
              <a:off x="7261517" y="2139243"/>
              <a:ext cx="1871700" cy="461665"/>
            </a:xfrm>
            <a:prstGeom prst="rect">
              <a:avLst/>
            </a:prstGeom>
            <a:noFill/>
          </p:spPr>
          <p:txBody>
            <a:bodyPr wrap="square" rtlCol="0">
              <a:spAutoFit/>
            </a:bodyPr>
            <a:lstStyle/>
            <a:p>
              <a:r>
                <a:rPr lang="en-US" sz="1200" dirty="0" smtClean="0"/>
                <a:t>Received MSDU </a:t>
              </a:r>
            </a:p>
            <a:p>
              <a:r>
                <a:rPr lang="en-US" sz="1200" dirty="0" smtClean="0"/>
                <a:t>delivered at the MSAP</a:t>
              </a:r>
            </a:p>
          </p:txBody>
        </p:sp>
        <p:sp>
          <p:nvSpPr>
            <p:cNvPr id="27" name="Rectangle 26"/>
            <p:cNvSpPr/>
            <p:nvPr/>
          </p:nvSpPr>
          <p:spPr bwMode="auto">
            <a:xfrm>
              <a:off x="611560" y="2276874"/>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a:t>
              </a:r>
            </a:p>
          </p:txBody>
        </p:sp>
        <p:sp>
          <p:nvSpPr>
            <p:cNvPr id="28" name="Rectangle 27"/>
            <p:cNvSpPr/>
            <p:nvPr/>
          </p:nvSpPr>
          <p:spPr bwMode="auto">
            <a:xfrm>
              <a:off x="907976" y="2276874"/>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a:t>
              </a:r>
            </a:p>
          </p:txBody>
        </p:sp>
        <p:sp>
          <p:nvSpPr>
            <p:cNvPr id="29" name="Rectangle 28"/>
            <p:cNvSpPr/>
            <p:nvPr/>
          </p:nvSpPr>
          <p:spPr bwMode="auto">
            <a:xfrm>
              <a:off x="1187624" y="2276874"/>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3</a:t>
              </a:r>
            </a:p>
          </p:txBody>
        </p:sp>
        <p:sp>
          <p:nvSpPr>
            <p:cNvPr id="30" name="Rectangle 29"/>
            <p:cNvSpPr/>
            <p:nvPr/>
          </p:nvSpPr>
          <p:spPr bwMode="auto">
            <a:xfrm>
              <a:off x="1763688" y="2276874"/>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5</a:t>
              </a:r>
            </a:p>
          </p:txBody>
        </p:sp>
        <p:sp>
          <p:nvSpPr>
            <p:cNvPr id="31" name="Rectangle 30"/>
            <p:cNvSpPr/>
            <p:nvPr/>
          </p:nvSpPr>
          <p:spPr bwMode="auto">
            <a:xfrm>
              <a:off x="5189860" y="2327264"/>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a:t>
              </a:r>
            </a:p>
          </p:txBody>
        </p:sp>
        <p:sp>
          <p:nvSpPr>
            <p:cNvPr id="32" name="Rectangle 31"/>
            <p:cNvSpPr/>
            <p:nvPr/>
          </p:nvSpPr>
          <p:spPr bwMode="auto">
            <a:xfrm>
              <a:off x="5765924" y="2327264"/>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3</a:t>
              </a:r>
            </a:p>
          </p:txBody>
        </p:sp>
        <p:sp>
          <p:nvSpPr>
            <p:cNvPr id="33" name="Rectangle 32"/>
            <p:cNvSpPr/>
            <p:nvPr/>
          </p:nvSpPr>
          <p:spPr bwMode="auto">
            <a:xfrm>
              <a:off x="1475656" y="2278245"/>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Times New Roman" pitchFamily="18" charset="0"/>
                </a:rPr>
                <a:t>4</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6346245" y="2312876"/>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5</a:t>
              </a:r>
            </a:p>
          </p:txBody>
        </p:sp>
        <p:sp>
          <p:nvSpPr>
            <p:cNvPr id="35" name="Rectangle 34"/>
            <p:cNvSpPr/>
            <p:nvPr/>
          </p:nvSpPr>
          <p:spPr bwMode="auto">
            <a:xfrm>
              <a:off x="6058213" y="2324004"/>
              <a:ext cx="288032" cy="216024"/>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solidFill>
                    <a:schemeClr val="tx1"/>
                  </a:solidFill>
                  <a:latin typeface="Times New Roman" pitchFamily="18" charset="0"/>
                </a:rPr>
                <a:t>4</a:t>
              </a:r>
              <a:endParaRPr kumimoji="0" lang="en-US" sz="1200" b="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39393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NDP BA Bitmap Reliability</a:t>
            </a:r>
          </a:p>
        </p:txBody>
      </p:sp>
      <p:sp>
        <p:nvSpPr>
          <p:cNvPr id="3" name="Content Placeholder 2"/>
          <p:cNvSpPr>
            <a:spLocks noGrp="1"/>
          </p:cNvSpPr>
          <p:nvPr>
            <p:ph idx="1"/>
          </p:nvPr>
        </p:nvSpPr>
        <p:spPr>
          <a:xfrm>
            <a:off x="685800" y="1981200"/>
            <a:ext cx="4267200" cy="3276600"/>
          </a:xfrm>
        </p:spPr>
        <p:txBody>
          <a:bodyPr/>
          <a:lstStyle/>
          <a:p>
            <a:pPr marL="0" indent="0">
              <a:buNone/>
            </a:pPr>
            <a:r>
              <a:rPr lang="en-US" sz="1400" dirty="0"/>
              <a:t>Error performance requirements of IEEE 802 LANs</a:t>
            </a:r>
            <a:r>
              <a:rPr lang="en-US" sz="1400" dirty="0" smtClean="0"/>
              <a:t>:</a:t>
            </a:r>
          </a:p>
          <a:p>
            <a:pPr marL="57150" indent="0">
              <a:buNone/>
            </a:pPr>
            <a:r>
              <a:rPr lang="en-US" sz="1600" dirty="0" smtClean="0"/>
              <a:t>- </a:t>
            </a:r>
            <a:r>
              <a:rPr lang="en-US" sz="1400" b="0" dirty="0" smtClean="0"/>
              <a:t>“the probability that a MSDU is not delivered correctly at the MSAP of an intended receiving MAC service user, due to the operation of the Physical layer and the MAC protocol, shall be less than 8x10-8 per octet of MSDU…”</a:t>
            </a:r>
          </a:p>
          <a:p>
            <a:pPr marL="0" indent="0">
              <a:buNone/>
            </a:pPr>
            <a:endParaRPr lang="en-US" sz="1400" dirty="0"/>
          </a:p>
          <a:p>
            <a:pPr marL="0" indent="0">
              <a:buNone/>
            </a:pPr>
            <a:endParaRPr lang="en-US" sz="1400" dirty="0" smtClean="0"/>
          </a:p>
          <a:p>
            <a:pPr marL="0" indent="0">
              <a:buNone/>
            </a:pPr>
            <a:r>
              <a:rPr lang="en-US" sz="1400" dirty="0" smtClean="0"/>
              <a:t>This </a:t>
            </a:r>
            <a:r>
              <a:rPr lang="en-US" sz="1400" dirty="0"/>
              <a:t>requirement is not fulfilled in many </a:t>
            </a:r>
            <a:r>
              <a:rPr lang="en-US" sz="1400" dirty="0" smtClean="0"/>
              <a:t>cases</a:t>
            </a:r>
          </a:p>
          <a:p>
            <a:pPr marL="0" indent="0">
              <a:buNone/>
            </a:pPr>
            <a:r>
              <a:rPr lang="en-US" sz="1400" b="0" dirty="0" smtClean="0"/>
              <a:t>- E.g</a:t>
            </a:r>
            <a:r>
              <a:rPr lang="en-US" sz="1400" b="0" dirty="0"/>
              <a:t>., Sending 1MHz NDP BAs@10% SIG Error Rate it can be fulfilled only if the MSDU payload is &gt; </a:t>
            </a:r>
            <a:r>
              <a:rPr lang="en-US" sz="1400" b="0" dirty="0" smtClean="0"/>
              <a:t>800B</a:t>
            </a:r>
          </a:p>
          <a:p>
            <a:pPr marL="0" indent="0">
              <a:buNone/>
            </a:pPr>
            <a:r>
              <a:rPr lang="en-US" sz="1400" b="0" dirty="0" smtClean="0"/>
              <a:t>- Not </a:t>
            </a:r>
            <a:r>
              <a:rPr lang="en-US" sz="1400" b="0" dirty="0"/>
              <a:t>fulfilled at all if SIG Error Rate is </a:t>
            </a:r>
            <a:r>
              <a:rPr lang="en-US" sz="1400" b="0" dirty="0" smtClean="0"/>
              <a:t>greater</a:t>
            </a:r>
            <a:endParaRPr lang="en-US" sz="1400" b="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7</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pic>
        <p:nvPicPr>
          <p:cNvPr id="634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9184" y="1562055"/>
            <a:ext cx="4929616" cy="369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Content Placeholder 2"/>
          <p:cNvSpPr txBox="1">
            <a:spLocks/>
          </p:cNvSpPr>
          <p:nvPr/>
        </p:nvSpPr>
        <p:spPr bwMode="auto">
          <a:xfrm>
            <a:off x="431540" y="5337212"/>
            <a:ext cx="8460940" cy="122413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dirty="0" smtClean="0"/>
              <a:t>We propose a mechanism to fulfill this requirement without reducing BA Bitmap size</a:t>
            </a:r>
            <a:endParaRPr lang="en-US" sz="1600" kern="0" dirty="0" smtClean="0"/>
          </a:p>
          <a:p>
            <a:pPr lvl="1"/>
            <a:r>
              <a:rPr lang="en-US" sz="1400" kern="0" dirty="0" smtClean="0"/>
              <a:t>Which is based on XOR Protection</a:t>
            </a:r>
          </a:p>
        </p:txBody>
      </p:sp>
    </p:spTree>
    <p:extLst>
      <p:ext uri="{BB962C8B-B14F-4D97-AF65-F5344CB8AC3E}">
        <p14:creationId xmlns:p14="http://schemas.microsoft.com/office/powerpoint/2010/main" val="333967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1: </a:t>
            </a:r>
            <a:r>
              <a:rPr lang="en-US" dirty="0" smtClean="0"/>
              <a:t>Simple XOR </a:t>
            </a:r>
            <a:r>
              <a:rPr lang="en-US" dirty="0"/>
              <a:t>Protection</a:t>
            </a:r>
          </a:p>
        </p:txBody>
      </p:sp>
      <p:sp>
        <p:nvSpPr>
          <p:cNvPr id="3" name="Content Placeholder 2"/>
          <p:cNvSpPr>
            <a:spLocks noGrp="1"/>
          </p:cNvSpPr>
          <p:nvPr>
            <p:ph idx="1"/>
          </p:nvPr>
        </p:nvSpPr>
        <p:spPr>
          <a:xfrm>
            <a:off x="685800" y="2696112"/>
            <a:ext cx="7772400" cy="2409288"/>
          </a:xfrm>
        </p:spPr>
        <p:txBody>
          <a:bodyPr/>
          <a:lstStyle/>
          <a:p>
            <a:r>
              <a:rPr lang="en-US" sz="1800" dirty="0" err="1" smtClean="0"/>
              <a:t>TXer</a:t>
            </a:r>
            <a:r>
              <a:rPr lang="en-US" sz="1800" dirty="0" smtClean="0"/>
              <a:t> sends XOR(BA Id., </a:t>
            </a:r>
            <a:r>
              <a:rPr lang="en-US" sz="1800" dirty="0"/>
              <a:t>BA Bitmap) instead of BA </a:t>
            </a:r>
            <a:r>
              <a:rPr lang="en-US" sz="1800" dirty="0" smtClean="0"/>
              <a:t>Id. </a:t>
            </a:r>
            <a:r>
              <a:rPr lang="en-US" sz="1800" dirty="0"/>
              <a:t>and </a:t>
            </a:r>
            <a:r>
              <a:rPr lang="en-US" sz="1800" dirty="0" smtClean="0"/>
              <a:t>Bitmap</a:t>
            </a:r>
            <a:endParaRPr lang="en-US" sz="1800" dirty="0"/>
          </a:p>
          <a:p>
            <a:pPr lvl="1"/>
            <a:r>
              <a:rPr lang="en-US" sz="1600" dirty="0" err="1" smtClean="0"/>
              <a:t>RXer</a:t>
            </a:r>
            <a:r>
              <a:rPr lang="en-US" sz="1600" dirty="0" smtClean="0"/>
              <a:t> </a:t>
            </a:r>
            <a:r>
              <a:rPr lang="en-US" sz="1600" dirty="0"/>
              <a:t>retrieves BA </a:t>
            </a:r>
            <a:r>
              <a:rPr lang="en-US" sz="1600" dirty="0" smtClean="0"/>
              <a:t>Id. </a:t>
            </a:r>
            <a:r>
              <a:rPr lang="en-US" sz="1600" dirty="0"/>
              <a:t>by </a:t>
            </a:r>
            <a:r>
              <a:rPr lang="en-US" sz="1600" dirty="0" err="1"/>
              <a:t>XORing</a:t>
            </a:r>
            <a:r>
              <a:rPr lang="en-US" sz="1600" dirty="0"/>
              <a:t> the received BA </a:t>
            </a:r>
            <a:r>
              <a:rPr lang="en-US" sz="1600" dirty="0" smtClean="0"/>
              <a:t>Id. </a:t>
            </a:r>
            <a:r>
              <a:rPr lang="en-US" sz="1600" dirty="0"/>
              <a:t>with the received Bitmap</a:t>
            </a:r>
          </a:p>
          <a:p>
            <a:endParaRPr lang="en-US" sz="1800" dirty="0" smtClean="0"/>
          </a:p>
          <a:p>
            <a:r>
              <a:rPr lang="en-US" sz="1800" dirty="0" smtClean="0"/>
              <a:t>With </a:t>
            </a:r>
            <a:r>
              <a:rPr lang="en-US" sz="1800" dirty="0"/>
              <a:t>XOR protection an error in the Bitmap is undetected</a:t>
            </a:r>
          </a:p>
          <a:p>
            <a:pPr lvl="1"/>
            <a:r>
              <a:rPr lang="en-US" sz="1600" dirty="0"/>
              <a:t>If there is also one error in the BA </a:t>
            </a:r>
            <a:r>
              <a:rPr lang="en-US" sz="1600" dirty="0" smtClean="0"/>
              <a:t>Id.</a:t>
            </a:r>
            <a:endParaRPr lang="en-US" sz="1600" dirty="0"/>
          </a:p>
          <a:p>
            <a:pPr lvl="1"/>
            <a:r>
              <a:rPr lang="en-US" sz="1600" dirty="0"/>
              <a:t>And it must be at the same location as the erred bitmap bit </a:t>
            </a:r>
            <a:endParaRPr lang="en-US" sz="1600" dirty="0" smtClean="0"/>
          </a:p>
          <a:p>
            <a:pPr lvl="2"/>
            <a:r>
              <a:rPr lang="en-US" sz="1400" dirty="0" smtClean="0"/>
              <a:t>undetected </a:t>
            </a:r>
            <a:r>
              <a:rPr lang="en-US" sz="1400" dirty="0"/>
              <a:t>by bitwise </a:t>
            </a:r>
            <a:r>
              <a:rPr lang="en-US" sz="1400" dirty="0" smtClean="0"/>
              <a:t>XOR</a:t>
            </a:r>
            <a:endParaRPr lang="en-US" sz="140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8</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060833795"/>
              </p:ext>
            </p:extLst>
          </p:nvPr>
        </p:nvGraphicFramePr>
        <p:xfrm>
          <a:off x="2051720" y="1268760"/>
          <a:ext cx="5140008" cy="900100"/>
        </p:xfrm>
        <a:graphic>
          <a:graphicData uri="http://schemas.openxmlformats.org/drawingml/2006/table">
            <a:tbl>
              <a:tblPr/>
              <a:tblGrid>
                <a:gridCol w="1231265"/>
                <a:gridCol w="2291715"/>
                <a:gridCol w="1617028"/>
              </a:tblGrid>
              <a:tr h="450050">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2 (6)</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12</a:t>
                      </a:r>
                      <a:endPar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rPr>
                        <a:t>8 (16)</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50050">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BlockAck ID</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Starting Sequence Control</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0" fontAlgn="base" latinLnBrk="0" hangingPunct="0">
                        <a:lnSpc>
                          <a:spcPct val="100000"/>
                        </a:lnSpc>
                        <a:spcBef>
                          <a:spcPct val="0"/>
                        </a:spcBef>
                        <a:spcAft>
                          <a:spcPct val="0"/>
                        </a:spcAft>
                        <a:buClrTx/>
                        <a:buSzTx/>
                        <a:buFont typeface="Arial" pitchFamily="34" charset="0"/>
                        <a:buNone/>
                        <a:tabLst/>
                      </a:pPr>
                      <a:r>
                        <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Times New Roman" pitchFamily="18" charset="0"/>
                        </a:rPr>
                        <a:t>BlockAck Bitmap</a:t>
                      </a:r>
                      <a:endParaRPr kumimoji="0" lang="en-US" altLang="zh-CN" sz="1600" b="0" i="0" u="none" strike="noStrike" kern="1200" cap="none" normalizeH="0" baseline="0" dirty="0" smtClean="0">
                        <a:ln>
                          <a:noFill/>
                        </a:ln>
                        <a:solidFill>
                          <a:schemeClr val="tx1"/>
                        </a:solidFill>
                        <a:effectLst/>
                        <a:latin typeface="Times New Roman" pitchFamily="18" charset="0"/>
                        <a:ea typeface="+mn-ea"/>
                        <a:cs typeface="Times New Roman" pitchFamily="18" charset="0"/>
                        <a:sym typeface="Calibri" pitchFamily="34" charset="0"/>
                      </a:endParaRP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Left Brace 7"/>
          <p:cNvSpPr/>
          <p:nvPr/>
        </p:nvSpPr>
        <p:spPr bwMode="auto">
          <a:xfrm rot="16200000">
            <a:off x="3653898" y="566682"/>
            <a:ext cx="324036" cy="3528392"/>
          </a:xfrm>
          <a:prstGeom prst="leftBrace">
            <a:avLst>
              <a:gd name="adj1" fmla="val 64239"/>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a:xfrm>
            <a:off x="3815916" y="2357558"/>
            <a:ext cx="1290610" cy="338554"/>
          </a:xfrm>
          <a:prstGeom prst="rect">
            <a:avLst/>
          </a:prstGeom>
        </p:spPr>
        <p:txBody>
          <a:bodyPr wrap="none">
            <a:spAutoFit/>
          </a:bodyPr>
          <a:lstStyle/>
          <a:p>
            <a:r>
              <a:rPr lang="en-US" sz="1600" dirty="0"/>
              <a:t>BA Identifier</a:t>
            </a:r>
          </a:p>
        </p:txBody>
      </p:sp>
      <p:graphicFrame>
        <p:nvGraphicFramePr>
          <p:cNvPr id="20" name="Table 19"/>
          <p:cNvGraphicFramePr>
            <a:graphicFrameLocks noGrp="1"/>
          </p:cNvGraphicFramePr>
          <p:nvPr>
            <p:extLst>
              <p:ext uri="{D42A27DB-BD31-4B8C-83A1-F6EECF244321}">
                <p14:modId xmlns:p14="http://schemas.microsoft.com/office/powerpoint/2010/main" val="264069487"/>
              </p:ext>
            </p:extLst>
          </p:nvPr>
        </p:nvGraphicFramePr>
        <p:xfrm>
          <a:off x="2963552" y="5322200"/>
          <a:ext cx="3856608" cy="365760"/>
        </p:xfrm>
        <a:graphic>
          <a:graphicData uri="http://schemas.openxmlformats.org/drawingml/2006/table">
            <a:tbl>
              <a:tblPr firstRow="1" bandRow="1">
                <a:tableStyleId>{5940675A-B579-460E-94D1-54222C63F5DA}</a:tableStyleId>
              </a:tblPr>
              <a:tblGrid>
                <a:gridCol w="241038"/>
                <a:gridCol w="241038"/>
                <a:gridCol w="241038"/>
                <a:gridCol w="241038"/>
                <a:gridCol w="241038"/>
                <a:gridCol w="241038"/>
                <a:gridCol w="241038"/>
                <a:gridCol w="241038"/>
                <a:gridCol w="241038"/>
                <a:gridCol w="241038"/>
                <a:gridCol w="241038"/>
                <a:gridCol w="241038"/>
                <a:gridCol w="241038"/>
                <a:gridCol w="241038"/>
                <a:gridCol w="241038"/>
                <a:gridCol w="241038"/>
              </a:tblGrid>
              <a:tr h="303044">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
        <p:nvSpPr>
          <p:cNvPr id="21" name="TextBox 20"/>
          <p:cNvSpPr txBox="1"/>
          <p:nvPr/>
        </p:nvSpPr>
        <p:spPr>
          <a:xfrm>
            <a:off x="1539071" y="5327920"/>
            <a:ext cx="1428661" cy="369332"/>
          </a:xfrm>
          <a:prstGeom prst="rect">
            <a:avLst/>
          </a:prstGeom>
          <a:noFill/>
        </p:spPr>
        <p:txBody>
          <a:bodyPr wrap="none" rtlCol="0">
            <a:spAutoFit/>
          </a:bodyPr>
          <a:lstStyle/>
          <a:p>
            <a:r>
              <a:rPr lang="en-US" dirty="0" smtClean="0"/>
              <a:t>BA Identifier</a:t>
            </a:r>
            <a:endParaRPr lang="en-US" dirty="0"/>
          </a:p>
        </p:txBody>
      </p:sp>
      <p:graphicFrame>
        <p:nvGraphicFramePr>
          <p:cNvPr id="22" name="Table 21"/>
          <p:cNvGraphicFramePr>
            <a:graphicFrameLocks noGrp="1"/>
          </p:cNvGraphicFramePr>
          <p:nvPr>
            <p:extLst>
              <p:ext uri="{D42A27DB-BD31-4B8C-83A1-F6EECF244321}">
                <p14:modId xmlns:p14="http://schemas.microsoft.com/office/powerpoint/2010/main" val="465702122"/>
              </p:ext>
            </p:extLst>
          </p:nvPr>
        </p:nvGraphicFramePr>
        <p:xfrm>
          <a:off x="4911948" y="6042280"/>
          <a:ext cx="1928304" cy="365760"/>
        </p:xfrm>
        <a:graphic>
          <a:graphicData uri="http://schemas.openxmlformats.org/drawingml/2006/table">
            <a:tbl>
              <a:tblPr firstRow="1" bandRow="1">
                <a:tableStyleId>{5940675A-B579-460E-94D1-54222C63F5DA}</a:tableStyleId>
              </a:tblPr>
              <a:tblGrid>
                <a:gridCol w="241038"/>
                <a:gridCol w="241038"/>
                <a:gridCol w="241038"/>
                <a:gridCol w="241038"/>
                <a:gridCol w="241038"/>
                <a:gridCol w="241038"/>
                <a:gridCol w="241038"/>
                <a:gridCol w="241038"/>
              </a:tblGrid>
              <a:tr h="262828">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cxnSp>
        <p:nvCxnSpPr>
          <p:cNvPr id="23" name="Straight Arrow Connector 22"/>
          <p:cNvCxnSpPr/>
          <p:nvPr/>
        </p:nvCxnSpPr>
        <p:spPr bwMode="auto">
          <a:xfrm flipV="1">
            <a:off x="6820160" y="5647310"/>
            <a:ext cx="0" cy="400690"/>
          </a:xfrm>
          <a:prstGeom prst="straightConnector1">
            <a:avLst/>
          </a:prstGeom>
          <a:ln>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24" name="Straight Arrow Connector 23"/>
          <p:cNvCxnSpPr/>
          <p:nvPr/>
        </p:nvCxnSpPr>
        <p:spPr bwMode="auto">
          <a:xfrm flipV="1">
            <a:off x="4907545" y="5648478"/>
            <a:ext cx="0" cy="400690"/>
          </a:xfrm>
          <a:prstGeom prst="straightConnector1">
            <a:avLst/>
          </a:prstGeom>
          <a:ln>
            <a:headEnd type="none" w="sm" len="sm"/>
            <a:tailEnd type="arrow"/>
          </a:ln>
        </p:spPr>
        <p:style>
          <a:lnRef idx="2">
            <a:schemeClr val="accent2"/>
          </a:lnRef>
          <a:fillRef idx="0">
            <a:schemeClr val="accent2"/>
          </a:fillRef>
          <a:effectRef idx="1">
            <a:schemeClr val="accent2"/>
          </a:effectRef>
          <a:fontRef idx="minor">
            <a:schemeClr val="tx1"/>
          </a:fontRef>
        </p:style>
      </p:cxnSp>
      <p:sp>
        <p:nvSpPr>
          <p:cNvPr id="25" name="TextBox 24"/>
          <p:cNvSpPr txBox="1"/>
          <p:nvPr/>
        </p:nvSpPr>
        <p:spPr>
          <a:xfrm>
            <a:off x="3483287" y="6048000"/>
            <a:ext cx="1261949" cy="369332"/>
          </a:xfrm>
          <a:prstGeom prst="rect">
            <a:avLst/>
          </a:prstGeom>
          <a:noFill/>
        </p:spPr>
        <p:txBody>
          <a:bodyPr wrap="none" rtlCol="0">
            <a:spAutoFit/>
          </a:bodyPr>
          <a:lstStyle/>
          <a:p>
            <a:r>
              <a:rPr lang="en-US" dirty="0" smtClean="0"/>
              <a:t>BA Bitmap</a:t>
            </a:r>
            <a:endParaRPr lang="en-US" dirty="0"/>
          </a:p>
        </p:txBody>
      </p:sp>
      <p:sp>
        <p:nvSpPr>
          <p:cNvPr id="26" name="TextBox 25"/>
          <p:cNvSpPr txBox="1"/>
          <p:nvPr/>
        </p:nvSpPr>
        <p:spPr>
          <a:xfrm>
            <a:off x="6876256" y="5734503"/>
            <a:ext cx="1409360" cy="307777"/>
          </a:xfrm>
          <a:prstGeom prst="rect">
            <a:avLst/>
          </a:prstGeom>
          <a:noFill/>
        </p:spPr>
        <p:txBody>
          <a:bodyPr wrap="none" rtlCol="0">
            <a:spAutoFit/>
          </a:bodyPr>
          <a:lstStyle/>
          <a:p>
            <a:r>
              <a:rPr lang="en-US" sz="1400" dirty="0" smtClean="0"/>
              <a:t>XOR Operation</a:t>
            </a:r>
            <a:endParaRPr lang="en-US" sz="1400" dirty="0"/>
          </a:p>
        </p:txBody>
      </p:sp>
      <p:sp>
        <p:nvSpPr>
          <p:cNvPr id="27" name="Rectangle 26"/>
          <p:cNvSpPr/>
          <p:nvPr/>
        </p:nvSpPr>
        <p:spPr bwMode="auto">
          <a:xfrm>
            <a:off x="4907545" y="5327920"/>
            <a:ext cx="1915875" cy="369332"/>
          </a:xfrm>
          <a:prstGeom prst="rect">
            <a:avLst/>
          </a:prstGeom>
          <a:solidFill>
            <a:srgbClr val="0000FF">
              <a:alpha val="41000"/>
            </a:srgbClr>
          </a:solid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44965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2: 3-XOR Protection</a:t>
            </a:r>
          </a:p>
        </p:txBody>
      </p:sp>
      <p:sp>
        <p:nvSpPr>
          <p:cNvPr id="3" name="Content Placeholder 2"/>
          <p:cNvSpPr>
            <a:spLocks noGrp="1"/>
          </p:cNvSpPr>
          <p:nvPr>
            <p:ph idx="1"/>
          </p:nvPr>
        </p:nvSpPr>
        <p:spPr/>
        <p:txBody>
          <a:bodyPr/>
          <a:lstStyle/>
          <a:p>
            <a:r>
              <a:rPr lang="en-US" sz="1400" dirty="0" err="1"/>
              <a:t>XORing</a:t>
            </a:r>
            <a:r>
              <a:rPr lang="en-US" sz="1400" dirty="0"/>
              <a:t> can be applied recursively bit-shifting the BA Identifier bits </a:t>
            </a:r>
            <a:r>
              <a:rPr lang="en-US" sz="1400" dirty="0" err="1"/>
              <a:t>XORed</a:t>
            </a:r>
            <a:r>
              <a:rPr lang="en-US" sz="1400" dirty="0"/>
              <a:t> with the Bitmap</a:t>
            </a:r>
          </a:p>
          <a:p>
            <a:pPr lvl="1"/>
            <a:r>
              <a:rPr lang="en-US" sz="1200" dirty="0"/>
              <a:t>Further increase protection of the BlockAck Bitmap </a:t>
            </a:r>
          </a:p>
          <a:p>
            <a:pPr lvl="1"/>
            <a:r>
              <a:rPr lang="en-US" sz="1200" dirty="0"/>
              <a:t>E.g., with </a:t>
            </a:r>
            <a:r>
              <a:rPr lang="en-US" sz="1200" dirty="0" smtClean="0"/>
              <a:t>2-XOR, </a:t>
            </a:r>
            <a:r>
              <a:rPr lang="en-US" sz="1200" dirty="0"/>
              <a:t>an error in the bitmap is undetected if there are two errors in the </a:t>
            </a:r>
            <a:r>
              <a:rPr lang="en-US" sz="1200" dirty="0" smtClean="0"/>
              <a:t>received </a:t>
            </a:r>
            <a:r>
              <a:rPr lang="en-US" sz="1200" dirty="0"/>
              <a:t>BA ID as well</a:t>
            </a:r>
          </a:p>
          <a:p>
            <a:pPr lvl="2"/>
            <a:r>
              <a:rPr lang="en-US" sz="1100" dirty="0"/>
              <a:t>And these errors must be at the same location where 2 bit-shifted </a:t>
            </a:r>
            <a:r>
              <a:rPr lang="en-US" sz="1100" dirty="0" err="1"/>
              <a:t>XORing</a:t>
            </a:r>
            <a:r>
              <a:rPr lang="en-US" sz="1100" dirty="0"/>
              <a:t> of the erred bitmap bit was performed</a:t>
            </a:r>
          </a:p>
          <a:p>
            <a:endParaRPr lang="en-US" sz="1400" dirty="0" smtClean="0"/>
          </a:p>
          <a:p>
            <a:r>
              <a:rPr lang="en-US" sz="1400" dirty="0" smtClean="0"/>
              <a:t>In </a:t>
            </a:r>
            <a:r>
              <a:rPr lang="en-US" sz="1400" dirty="0"/>
              <a:t>the next slides we show results for 3-XOR which significantly enhances Bitmap protection</a:t>
            </a:r>
          </a:p>
          <a:p>
            <a:pPr lvl="1"/>
            <a:r>
              <a:rPr lang="en-US" sz="1200" dirty="0"/>
              <a:t>With 3-XOR the transmitter recursively applies bit-wise </a:t>
            </a:r>
            <a:r>
              <a:rPr lang="en-US" sz="1200" dirty="0" err="1"/>
              <a:t>XORing</a:t>
            </a:r>
            <a:r>
              <a:rPr lang="en-US" sz="1200" dirty="0"/>
              <a:t> three times and sends out the </a:t>
            </a:r>
            <a:r>
              <a:rPr lang="en-US" sz="1200" dirty="0" err="1"/>
              <a:t>XORed</a:t>
            </a:r>
            <a:r>
              <a:rPr lang="en-US" sz="1200" dirty="0"/>
              <a:t> version of the BA ID along with the BA Bitmap</a:t>
            </a:r>
          </a:p>
          <a:p>
            <a:pPr lvl="2"/>
            <a:r>
              <a:rPr lang="en-US" sz="1100" dirty="0"/>
              <a:t>The receiver performs the spectral operation to the received BA ID by </a:t>
            </a:r>
            <a:r>
              <a:rPr lang="en-US" sz="1100" dirty="0" err="1"/>
              <a:t>XORing</a:t>
            </a:r>
            <a:r>
              <a:rPr lang="en-US" sz="1100" dirty="0"/>
              <a:t> it with the received Bitmap</a:t>
            </a:r>
          </a:p>
          <a:p>
            <a:pPr lvl="3"/>
            <a:r>
              <a:rPr lang="en-US" sz="1050" dirty="0"/>
              <a:t>If the obtained BA ID (after 3-XORing) equals the expected BA ID the NDP BA is assumed to be correct</a:t>
            </a:r>
            <a:endParaRPr lang="en-US" sz="1400" dirty="0"/>
          </a:p>
        </p:txBody>
      </p:sp>
      <p:sp>
        <p:nvSpPr>
          <p:cNvPr id="4" name="Slide Number Placeholder 3"/>
          <p:cNvSpPr>
            <a:spLocks noGrp="1"/>
          </p:cNvSpPr>
          <p:nvPr>
            <p:ph type="sldNum" sz="quarter" idx="12"/>
          </p:nvPr>
        </p:nvSpPr>
        <p:spPr/>
        <p:txBody>
          <a:bodyPr/>
          <a:lstStyle/>
          <a:p>
            <a:pPr>
              <a:defRPr/>
            </a:pPr>
            <a:r>
              <a:rPr lang="en-US" smtClean="0"/>
              <a:t>Slide </a:t>
            </a:r>
            <a:fld id="{0F6FB53E-2784-42D0-A693-5281C52E6643}" type="slidenum">
              <a:rPr lang="en-US" smtClean="0"/>
              <a:pPr>
                <a:defRPr/>
              </a:pPr>
              <a:t>9</a:t>
            </a:fld>
            <a:endParaRPr lang="en-US"/>
          </a:p>
        </p:txBody>
      </p:sp>
      <p:sp>
        <p:nvSpPr>
          <p:cNvPr id="5" name="Date Placeholder 4"/>
          <p:cNvSpPr>
            <a:spLocks noGrp="1"/>
          </p:cNvSpPr>
          <p:nvPr>
            <p:ph type="dt" sz="half" idx="2"/>
          </p:nvPr>
        </p:nvSpPr>
        <p:spPr/>
        <p:txBody>
          <a:bodyPr/>
          <a:lstStyle/>
          <a:p>
            <a:pPr>
              <a:defRPr/>
            </a:pPr>
            <a:r>
              <a:rPr lang="en-US" smtClean="0"/>
              <a:t>November 2013</a:t>
            </a:r>
            <a:endParaRPr lang="en-US" dirty="0"/>
          </a:p>
        </p:txBody>
      </p:sp>
      <p:sp>
        <p:nvSpPr>
          <p:cNvPr id="6" name="Footer Placeholder 5"/>
          <p:cNvSpPr>
            <a:spLocks noGrp="1"/>
          </p:cNvSpPr>
          <p:nvPr>
            <p:ph type="ftr" sz="quarter" idx="3"/>
          </p:nvPr>
        </p:nvSpPr>
        <p:spPr/>
        <p:txBody>
          <a:bodyPr/>
          <a:lstStyle/>
          <a:p>
            <a:pPr>
              <a:defRPr/>
            </a:pPr>
            <a:r>
              <a:rPr lang="en-US" smtClean="0"/>
              <a:t>Alfred Asterjadhi, et. al. (Qualcomm Inc.)</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240295137"/>
              </p:ext>
            </p:extLst>
          </p:nvPr>
        </p:nvGraphicFramePr>
        <p:xfrm>
          <a:off x="2291871" y="4926156"/>
          <a:ext cx="3856608" cy="365760"/>
        </p:xfrm>
        <a:graphic>
          <a:graphicData uri="http://schemas.openxmlformats.org/drawingml/2006/table">
            <a:tbl>
              <a:tblPr firstRow="1" bandRow="1">
                <a:tableStyleId>{5940675A-B579-460E-94D1-54222C63F5DA}</a:tableStyleId>
              </a:tblPr>
              <a:tblGrid>
                <a:gridCol w="241038"/>
                <a:gridCol w="241038"/>
                <a:gridCol w="241038"/>
                <a:gridCol w="241038"/>
                <a:gridCol w="241038"/>
                <a:gridCol w="241038"/>
                <a:gridCol w="241038"/>
                <a:gridCol w="241038"/>
                <a:gridCol w="241038"/>
                <a:gridCol w="241038"/>
                <a:gridCol w="241038"/>
                <a:gridCol w="241038"/>
                <a:gridCol w="241038"/>
                <a:gridCol w="241038"/>
                <a:gridCol w="241038"/>
                <a:gridCol w="241038"/>
              </a:tblGrid>
              <a:tr h="303044">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
        <p:nvSpPr>
          <p:cNvPr id="8" name="TextBox 7"/>
          <p:cNvSpPr txBox="1"/>
          <p:nvPr/>
        </p:nvSpPr>
        <p:spPr>
          <a:xfrm>
            <a:off x="867390" y="4931876"/>
            <a:ext cx="1428661" cy="369332"/>
          </a:xfrm>
          <a:prstGeom prst="rect">
            <a:avLst/>
          </a:prstGeom>
          <a:noFill/>
        </p:spPr>
        <p:txBody>
          <a:bodyPr wrap="none" rtlCol="0">
            <a:spAutoFit/>
          </a:bodyPr>
          <a:lstStyle/>
          <a:p>
            <a:r>
              <a:rPr lang="en-US" dirty="0" smtClean="0"/>
              <a:t>BA Identifier</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791137014"/>
              </p:ext>
            </p:extLst>
          </p:nvPr>
        </p:nvGraphicFramePr>
        <p:xfrm>
          <a:off x="4240267" y="5646236"/>
          <a:ext cx="1928304" cy="365760"/>
        </p:xfrm>
        <a:graphic>
          <a:graphicData uri="http://schemas.openxmlformats.org/drawingml/2006/table">
            <a:tbl>
              <a:tblPr firstRow="1" bandRow="1">
                <a:tableStyleId>{5940675A-B579-460E-94D1-54222C63F5DA}</a:tableStyleId>
              </a:tblPr>
              <a:tblGrid>
                <a:gridCol w="241038"/>
                <a:gridCol w="241038"/>
                <a:gridCol w="241038"/>
                <a:gridCol w="241038"/>
                <a:gridCol w="241038"/>
                <a:gridCol w="241038"/>
                <a:gridCol w="241038"/>
                <a:gridCol w="241038"/>
              </a:tblGrid>
              <a:tr h="262828">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cxnSp>
        <p:nvCxnSpPr>
          <p:cNvPr id="10" name="Straight Arrow Connector 9"/>
          <p:cNvCxnSpPr/>
          <p:nvPr/>
        </p:nvCxnSpPr>
        <p:spPr bwMode="auto">
          <a:xfrm flipV="1">
            <a:off x="6148479" y="5251266"/>
            <a:ext cx="0" cy="400690"/>
          </a:xfrm>
          <a:prstGeom prst="straightConnector1">
            <a:avLst/>
          </a:prstGeom>
          <a:ln>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11" name="Straight Arrow Connector 10"/>
          <p:cNvCxnSpPr/>
          <p:nvPr/>
        </p:nvCxnSpPr>
        <p:spPr bwMode="auto">
          <a:xfrm flipV="1">
            <a:off x="4235864" y="5252434"/>
            <a:ext cx="0" cy="400690"/>
          </a:xfrm>
          <a:prstGeom prst="straightConnector1">
            <a:avLst/>
          </a:prstGeom>
          <a:ln>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12" name="Straight Arrow Connector 11"/>
          <p:cNvCxnSpPr/>
          <p:nvPr/>
        </p:nvCxnSpPr>
        <p:spPr bwMode="auto">
          <a:xfrm flipH="1" flipV="1">
            <a:off x="3988240" y="5252434"/>
            <a:ext cx="247624" cy="399522"/>
          </a:xfrm>
          <a:prstGeom prst="straightConnector1">
            <a:avLst/>
          </a:prstGeom>
          <a:ln>
            <a:solidFill>
              <a:srgbClr val="FF0000"/>
            </a:solidFill>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13" name="Straight Arrow Connector 12"/>
          <p:cNvCxnSpPr/>
          <p:nvPr/>
        </p:nvCxnSpPr>
        <p:spPr bwMode="auto">
          <a:xfrm flipH="1" flipV="1">
            <a:off x="5900855" y="5253602"/>
            <a:ext cx="247624" cy="399522"/>
          </a:xfrm>
          <a:prstGeom prst="straightConnector1">
            <a:avLst/>
          </a:prstGeom>
          <a:ln>
            <a:solidFill>
              <a:srgbClr val="FF0000"/>
            </a:solidFill>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14" name="Straight Arrow Connector 13"/>
          <p:cNvCxnSpPr/>
          <p:nvPr/>
        </p:nvCxnSpPr>
        <p:spPr bwMode="auto">
          <a:xfrm flipH="1" flipV="1">
            <a:off x="3740616" y="5264615"/>
            <a:ext cx="499651" cy="399522"/>
          </a:xfrm>
          <a:prstGeom prst="straightConnector1">
            <a:avLst/>
          </a:prstGeom>
          <a:ln>
            <a:solidFill>
              <a:srgbClr val="00FF00"/>
            </a:solidFill>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15" name="Straight Arrow Connector 14"/>
          <p:cNvCxnSpPr/>
          <p:nvPr/>
        </p:nvCxnSpPr>
        <p:spPr bwMode="auto">
          <a:xfrm flipH="1" flipV="1">
            <a:off x="5651029" y="5264615"/>
            <a:ext cx="499651" cy="399522"/>
          </a:xfrm>
          <a:prstGeom prst="straightConnector1">
            <a:avLst/>
          </a:prstGeom>
          <a:ln>
            <a:solidFill>
              <a:srgbClr val="00FF00"/>
            </a:solidFill>
            <a:headEnd type="none" w="sm" len="sm"/>
            <a:tailEnd type="arrow"/>
          </a:ln>
        </p:spPr>
        <p:style>
          <a:lnRef idx="2">
            <a:schemeClr val="accent2"/>
          </a:lnRef>
          <a:fillRef idx="0">
            <a:schemeClr val="accent2"/>
          </a:fillRef>
          <a:effectRef idx="1">
            <a:schemeClr val="accent2"/>
          </a:effectRef>
          <a:fontRef idx="minor">
            <a:schemeClr val="tx1"/>
          </a:fontRef>
        </p:style>
      </p:cxnSp>
      <p:sp>
        <p:nvSpPr>
          <p:cNvPr id="16" name="TextBox 15"/>
          <p:cNvSpPr txBox="1"/>
          <p:nvPr/>
        </p:nvSpPr>
        <p:spPr>
          <a:xfrm>
            <a:off x="6616531" y="4967880"/>
            <a:ext cx="1915909" cy="954107"/>
          </a:xfrm>
          <a:prstGeom prst="rect">
            <a:avLst/>
          </a:prstGeom>
          <a:noFill/>
        </p:spPr>
        <p:txBody>
          <a:bodyPr wrap="none" rtlCol="0">
            <a:spAutoFit/>
          </a:bodyPr>
          <a:lstStyle/>
          <a:p>
            <a:r>
              <a:rPr lang="en-US" sz="1400" dirty="0" smtClean="0"/>
              <a:t>Recursively perform:</a:t>
            </a:r>
          </a:p>
          <a:p>
            <a:r>
              <a:rPr lang="en-US" sz="1400" dirty="0" smtClean="0"/>
              <a:t>      1-XOR Operation</a:t>
            </a:r>
          </a:p>
          <a:p>
            <a:r>
              <a:rPr lang="en-US" sz="1400" dirty="0" smtClean="0"/>
              <a:t>      2-XOR Operation </a:t>
            </a:r>
          </a:p>
          <a:p>
            <a:r>
              <a:rPr lang="en-US" sz="1400" dirty="0" smtClean="0"/>
              <a:t>      3-XOR Operation </a:t>
            </a:r>
            <a:endParaRPr lang="en-US" sz="1400" dirty="0"/>
          </a:p>
        </p:txBody>
      </p:sp>
      <p:cxnSp>
        <p:nvCxnSpPr>
          <p:cNvPr id="17" name="Straight Arrow Connector 16"/>
          <p:cNvCxnSpPr/>
          <p:nvPr/>
        </p:nvCxnSpPr>
        <p:spPr bwMode="auto">
          <a:xfrm>
            <a:off x="6696923" y="5759968"/>
            <a:ext cx="271263" cy="0"/>
          </a:xfrm>
          <a:prstGeom prst="straightConnector1">
            <a:avLst/>
          </a:prstGeom>
          <a:ln>
            <a:solidFill>
              <a:srgbClr val="00FF00"/>
            </a:solidFill>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bwMode="auto">
          <a:xfrm>
            <a:off x="6696923" y="5363924"/>
            <a:ext cx="271263" cy="0"/>
          </a:xfrm>
          <a:prstGeom prst="straightConnector1">
            <a:avLst/>
          </a:prstGeom>
          <a:ln>
            <a:headEnd type="none" w="sm" len="sm"/>
            <a:tailEnd type="arrow"/>
          </a:ln>
        </p:spPr>
        <p:style>
          <a:lnRef idx="2">
            <a:schemeClr val="accent2"/>
          </a:lnRef>
          <a:fillRef idx="0">
            <a:schemeClr val="accent2"/>
          </a:fillRef>
          <a:effectRef idx="1">
            <a:schemeClr val="accent2"/>
          </a:effectRef>
          <a:fontRef idx="minor">
            <a:schemeClr val="tx1"/>
          </a:fontRef>
        </p:style>
      </p:cxnSp>
      <p:cxnSp>
        <p:nvCxnSpPr>
          <p:cNvPr id="19" name="Straight Arrow Connector 18"/>
          <p:cNvCxnSpPr/>
          <p:nvPr/>
        </p:nvCxnSpPr>
        <p:spPr bwMode="auto">
          <a:xfrm>
            <a:off x="6696923" y="5543944"/>
            <a:ext cx="279648" cy="0"/>
          </a:xfrm>
          <a:prstGeom prst="straightConnector1">
            <a:avLst/>
          </a:prstGeom>
          <a:ln>
            <a:solidFill>
              <a:srgbClr val="FF0000"/>
            </a:solidFill>
            <a:headEnd type="none" w="sm" len="sm"/>
            <a:tailEnd type="arrow"/>
          </a:ln>
        </p:spPr>
        <p:style>
          <a:lnRef idx="2">
            <a:schemeClr val="accent2"/>
          </a:lnRef>
          <a:fillRef idx="0">
            <a:schemeClr val="accent2"/>
          </a:fillRef>
          <a:effectRef idx="1">
            <a:schemeClr val="accent2"/>
          </a:effectRef>
          <a:fontRef idx="minor">
            <a:schemeClr val="tx1"/>
          </a:fontRef>
        </p:style>
      </p:cxnSp>
      <p:sp>
        <p:nvSpPr>
          <p:cNvPr id="20" name="TextBox 19"/>
          <p:cNvSpPr txBox="1"/>
          <p:nvPr/>
        </p:nvSpPr>
        <p:spPr>
          <a:xfrm>
            <a:off x="2811606" y="5651956"/>
            <a:ext cx="1261949" cy="369332"/>
          </a:xfrm>
          <a:prstGeom prst="rect">
            <a:avLst/>
          </a:prstGeom>
          <a:noFill/>
        </p:spPr>
        <p:txBody>
          <a:bodyPr wrap="none" rtlCol="0">
            <a:spAutoFit/>
          </a:bodyPr>
          <a:lstStyle/>
          <a:p>
            <a:r>
              <a:rPr lang="en-US" dirty="0" smtClean="0"/>
              <a:t>BA Bitmap</a:t>
            </a:r>
            <a:endParaRPr lang="en-US" dirty="0"/>
          </a:p>
        </p:txBody>
      </p:sp>
      <p:cxnSp>
        <p:nvCxnSpPr>
          <p:cNvPr id="21" name="Straight Arrow Connector 20"/>
          <p:cNvCxnSpPr/>
          <p:nvPr/>
        </p:nvCxnSpPr>
        <p:spPr bwMode="auto">
          <a:xfrm flipH="1">
            <a:off x="3740616" y="5299921"/>
            <a:ext cx="1910413" cy="0"/>
          </a:xfrm>
          <a:prstGeom prst="straightConnector1">
            <a:avLst/>
          </a:prstGeom>
          <a:ln>
            <a:solidFill>
              <a:srgbClr val="00FF00"/>
            </a:solidFill>
            <a:headEnd type="none" w="sm" len="sm"/>
            <a:tailEnd type="arrow"/>
          </a:ln>
        </p:spPr>
        <p:style>
          <a:lnRef idx="2">
            <a:schemeClr val="accent2"/>
          </a:lnRef>
          <a:fillRef idx="0">
            <a:schemeClr val="accent2"/>
          </a:fillRef>
          <a:effectRef idx="1">
            <a:schemeClr val="accent2"/>
          </a:effectRef>
          <a:fontRef idx="minor">
            <a:schemeClr val="tx1"/>
          </a:fontRef>
        </p:style>
      </p:cxnSp>
      <p:sp>
        <p:nvSpPr>
          <p:cNvPr id="22" name="Rectangle 21"/>
          <p:cNvSpPr/>
          <p:nvPr/>
        </p:nvSpPr>
        <p:spPr bwMode="auto">
          <a:xfrm>
            <a:off x="4232604" y="4930589"/>
            <a:ext cx="1915875" cy="369332"/>
          </a:xfrm>
          <a:prstGeom prst="rect">
            <a:avLst/>
          </a:prstGeom>
          <a:solidFill>
            <a:srgbClr val="0000FF">
              <a:alpha val="41000"/>
            </a:srgbClr>
          </a:solid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3984979" y="4930589"/>
            <a:ext cx="1915875" cy="369332"/>
          </a:xfrm>
          <a:prstGeom prst="rect">
            <a:avLst/>
          </a:prstGeom>
          <a:solidFill>
            <a:srgbClr val="FF0000">
              <a:alpha val="41000"/>
            </a:srgb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3735154" y="4931876"/>
            <a:ext cx="1915875" cy="369332"/>
          </a:xfrm>
          <a:prstGeom prst="rect">
            <a:avLst/>
          </a:prstGeom>
          <a:solidFill>
            <a:srgbClr val="00FF00">
              <a:alpha val="41000"/>
            </a:srgbClr>
          </a:solidFill>
          <a:ln w="12700" cap="flat" cmpd="sng" algn="ctr">
            <a:solidFill>
              <a:srgbClr val="00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34836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23789</TotalTime>
  <Words>1692</Words>
  <Application>Microsoft Office PowerPoint</Application>
  <PresentationFormat>On-screen Show (4:3)</PresentationFormat>
  <Paragraphs>273</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802-11-Submission</vt:lpstr>
      <vt:lpstr>Macro-Enabled Template</vt:lpstr>
      <vt:lpstr>Template</vt:lpstr>
      <vt:lpstr>CID 1376: NDP BlockAck Bitmap Protection</vt:lpstr>
      <vt:lpstr>PowerPoint Presentation</vt:lpstr>
      <vt:lpstr>PowerPoint Presentation</vt:lpstr>
      <vt:lpstr>BlockAck Bitmap Protection</vt:lpstr>
      <vt:lpstr>IEEE Error Requirements</vt:lpstr>
      <vt:lpstr>Example of False Positive Event</vt:lpstr>
      <vt:lpstr>Current NDP BA Bitmap Reliability</vt:lpstr>
      <vt:lpstr>Option 1: Simple XOR Protection</vt:lpstr>
      <vt:lpstr>Option 2: 3-XOR Protection</vt:lpstr>
      <vt:lpstr>Performance Comparison</vt:lpstr>
      <vt:lpstr>NDP BlockAck (1MHz)</vt:lpstr>
      <vt:lpstr>NDP BlockAck (&gt;=2MHz)</vt:lpstr>
      <vt:lpstr>Conclusion</vt:lpstr>
      <vt:lpstr>Proposed Spec text</vt:lpstr>
      <vt:lpstr>Proposed Spec text (cont.)</vt:lpstr>
      <vt:lpstr>Strawpoll 1</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2013 TGah</dc:title>
  <dc:creator>Alfred Asterjadhi</dc:creator>
  <cp:lastModifiedBy>Alfred Asterjadhi</cp:lastModifiedBy>
  <cp:revision>1453</cp:revision>
  <cp:lastPrinted>1998-02-10T13:28:06Z</cp:lastPrinted>
  <dcterms:created xsi:type="dcterms:W3CDTF">2007-04-17T18:10:23Z</dcterms:created>
  <dcterms:modified xsi:type="dcterms:W3CDTF">2013-11-12T20:31:42Z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(11)O48q+nWDiKNAVXoAwq58w7ATF5BZpxUzus1FEuepahc6BRLUWdfXeHQFTCUY0LJy0k4VdhaU_x000d_
ClKE+vHO/U/momN0ku6G1oAI2SSayDZXyzDFeZCLCPKffjEBIGheD1ejZbxNdPS3WgqFVUq2_x000d_
Ez86kjUY4G8dxWis1mKKq4eIpIPLzu/v0wmmVuLWIOWrSGJ27seNfXHnUYpbjlR5ePNFbNCM_x000d_
VCXVmV/ZFntY288hqF</vt:lpwstr>
  </property>
  <property fmtid="{D5CDD505-2E9C-101B-9397-08002B2CF9AE}" pid="3" name="_ms_pID_7253431">
    <vt:lpwstr>ihWGzQB6RouW3+ZbZL0icaJIQaJTk6X3OVBkrhgsCxdFH2Wm9QyrVD_x000d_
HKOo/PVo2QCozZzcS06kpcwn8AvIAoqtbE9t68OZ4jxsJIXNPF69JEHTbsh+2ERm9otJztMw_x000d_
DF46k29gedN9sxkPrlQcv8zjMQEY14uUhuezb/IGPZoXoSzHfg6SGeA0vthVOFAf3we3jfpR_x000d_
z9XitsgRn5tqtr/4j2YfTPvo8YJ/V4c/jKDB</vt:lpwstr>
  </property>
  <property fmtid="{D5CDD505-2E9C-101B-9397-08002B2CF9AE}" pid="4" name="_ms_pID_7253432">
    <vt:lpwstr>nfMVvZVYFtjZI6tyqRnIPsx/pNYNmJsNl/+u_x000d_
T5dbxuu/Iu7lWx6vnu1PnL7E3L/utfquz+8I77Y8bOvgBqPZRM863eL8kUJ029W9kyLAeZyD_x000d_
jVdEEpRfTCxostgUWJDKsRgRz/efl6qBZpMRX9vllBXiyubr7mkD2IDW4aZcaTffHN6Gkq0R_x000d_
cMGEnI21Oc397Ztr6qvx1B90qnV702f580Q1NaRJKzxzWRxlAeUXAI</vt:lpwstr>
  </property>
  <property fmtid="{D5CDD505-2E9C-101B-9397-08002B2CF9AE}" pid="5" name="_ms_pID_7253433">
    <vt:lpwstr>Ah20nKbn6qQE8kBLnJ_x000d_
DbH2dQ2YMTXbLwQhoIlXqRhZUet/sZNZkq9OiAWgoonwvGvmV7JjKkuNpi8rXA7OUHqLg7OL_x000d_
P/xYGa0EuANeC4YxBVwzyFSGQrKIL2OnucLhlfzl5FHkTFMVnr9gqJ7kJFVkCHxFJ6koujo7_x000d_
VheeRs84o42Yx1rFP4l13vERlQcrBcqPZmzQJHuJLeYENJjwGuBvmCfzf+CEV9ONLIfQ8CeB</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UXulM5mrzkEbJZ3EBjV4KsoQR0ww0ihs+8eImvoTR8cMLzfmomCCSIK9OP6jZqoDIxzudVXN_x000d_
a0VMwnodQa4kaQYTIkv05Pi+wiNsCmqxxS8xzGUwxcWbjsdVywOZzErCVzsbYuWNO74hvYyV_x000d_
zuqWfz3F5jcmcGe/ztrIr2agnfcpiTlXUkHmUSkSfBqJvsvBJyQdV3SskPSQ76W0I0AtknR9_x000d_
EUb0jW0/G6ZcVwQh</vt:lpwstr>
  </property>
  <property fmtid="{D5CDD505-2E9C-101B-9397-08002B2CF9AE}" pid="11" name="_ms_pID_7253434_00">
    <vt:lpwstr>_ms_pID_7253434</vt:lpwstr>
  </property>
  <property fmtid="{D5CDD505-2E9C-101B-9397-08002B2CF9AE}" pid="12" name="_ms_pID_7253435">
    <vt:lpwstr>wDFKFrM3JePH4xpsFqLtJSo7jrlZeN7V6aArqZuDOqJNpMog6YQHauNv_x000d_
q1SOTqNHQm5pmrOiY0d2ZaUJ5stU4HVwkWSSLA1wSFsQiqHzEEXTBNdDR+cvDavtORuR5BUx_x000d_
gjUnVyHARogmpUM0wWFIvjK64pkhyZIlgkiR6X76y5WbEE9IZWur6eUOSWD4Sw7S401jGluM_x000d_
wYVEa9Sw55FZcudRieR4XTJFAwtxHWJi2Q</vt:lpwstr>
  </property>
  <property fmtid="{D5CDD505-2E9C-101B-9397-08002B2CF9AE}" pid="13" name="_ms_pID_7253435_00">
    <vt:lpwstr>_ms_pID_7253435</vt:lpwstr>
  </property>
  <property fmtid="{D5CDD505-2E9C-101B-9397-08002B2CF9AE}" pid="14" name="_ms_pID_7253436">
    <vt:lpwstr>S7oHRwNIyAJgno98ko1Ya4lLWguuPW1S/TWSRX_x000d_
l99hIRluNuFZloQi774xNzuLtcc0o8P1lsdc/77HTlIIQJAN4RQOKNnq/JIOGcdqrP4BbZh7_x000d_
dK2n45IVcuAltiZRrq5TEy4G96/LYXG/Ph5z3aAu0msdjI0FspyyWXx7mF9ItpGRi8gKDlt/_x000d_
W9OMntELwPrRwFbQfIcJ0JKnkBDYBaHlm+DCGSzp+pq8OkrKGxWx</vt:lpwstr>
  </property>
  <property fmtid="{D5CDD505-2E9C-101B-9397-08002B2CF9AE}" pid="15" name="_ms_pID_7253436_00">
    <vt:lpwstr>_ms_pID_7253436</vt:lpwstr>
  </property>
  <property fmtid="{D5CDD505-2E9C-101B-9397-08002B2CF9AE}" pid="16" name="_ms_pID_7253437">
    <vt:lpwstr>N+qkI8D6W+WjuSh7w441_x000d_
i44Eoht4eVD7Eb9V2eiuadK/We1j4Yrr4eSWo59bw7CrbTu/tTRpwZZ/wojCCE84TurZ4/4w_x000d_
KVpBb+oAqD05Cpv3JJ5d3j8CXuc4r9iSHVTjrHa/SEJ+JbwSGKuXqOcefxKMV/WhAfaPLGdf_x000d_
Ceo2ME5iZrOL/fzVRu8vnaWjIjdipljBO/4yUX1hhmFU3EJbkLeydmRzpBoCp60ZPrqWj/</vt:lpwstr>
  </property>
  <property fmtid="{D5CDD505-2E9C-101B-9397-08002B2CF9AE}" pid="17" name="_ms_pID_7253437_00">
    <vt:lpwstr>_ms_pID_7253437</vt:lpwstr>
  </property>
  <property fmtid="{D5CDD505-2E9C-101B-9397-08002B2CF9AE}" pid="18" name="_ms_pID_7253438">
    <vt:lpwstr>ou_x000d_
p7Ta568ur+xpWfe+OqACQ0yyIAUH+Hldu5g9W+1VPDsC+LT8A8KTVkV3XJZN7i+CMBUtdYvG_x000d_
9rOyQmETCBV3GnG1Vp1tGHllxvrXm3UIH12WhJE4RakQW6uiMTjzz6h0pJv/LpevSFLFn51z_x000d_
BfXndU+62m8sM7qIli2zs0313Ql0FmKqRxCCgZuW70W3Alau+zfUB7I9HMlBJRhazZnvYR7P_x000d_
OQtPjIzY1gGAxy</vt:lpwstr>
  </property>
  <property fmtid="{D5CDD505-2E9C-101B-9397-08002B2CF9AE}" pid="19" name="_ms_pID_7253438_00">
    <vt:lpwstr>_ms_pID_7253438</vt:lpwstr>
  </property>
  <property fmtid="{D5CDD505-2E9C-101B-9397-08002B2CF9AE}" pid="20" name="_ms_pID_7253439">
    <vt:lpwstr>WOGIBT5CCzbRx81CX5DjzZbhyQXUsTUhcEx38wUhfdU8LEuhArydfizVpe_x000d_
TvfpiYqffiAR+p0PmWTGZQHx2PN4TJxI4pvpGEWhx3jes8bGw5DCfWsvdR5tkDV3SrvlefU+_x000d_
o69qXk5gY0Q1DaRWHNKd0YA64Mi6YtNxtSLHBiYucBVKT+gqH1stf0C1mLvCfMqmaWF+zgjZ_x000d_
vuUiaipedyJV/z8mdO+dKOKwJ1qSnotv</vt:lpwstr>
  </property>
  <property fmtid="{D5CDD505-2E9C-101B-9397-08002B2CF9AE}" pid="21" name="_ms_pID_7253439_00">
    <vt:lpwstr>_ms_pID_7253439</vt:lpwstr>
  </property>
  <property fmtid="{D5CDD505-2E9C-101B-9397-08002B2CF9AE}" pid="22" name="_ms_pID_72534310">
    <vt:lpwstr>hYjGQWSb8DHdfVuJLoF8v4DQc9ArynD9iX+30RZQ_x000d_
WQLA5DAwM9lXCZQy1XcEqqPHFkF66rxzhnkZnJ97xovXFs2bg86Q/cy5ULKvIC5ruR9hR4K3_x000d_
ySLn2G9clquFMA+mP2oUMuFJEggwGoIvBIhkOlzpnVALu8Al</vt:lpwstr>
  </property>
  <property fmtid="{D5CDD505-2E9C-101B-9397-08002B2CF9AE}" pid="23" name="_ms_pID_72534310_00">
    <vt:lpwstr>_ms_pID_72534310</vt:lpwstr>
  </property>
  <property fmtid="{D5CDD505-2E9C-101B-9397-08002B2CF9AE}" pid="24" name="_ms_pID_72534311">
    <vt:lpwstr>COXA8Kl2Yx/Q==</vt:lpwstr>
  </property>
  <property fmtid="{D5CDD505-2E9C-101B-9397-08002B2CF9AE}" pid="25" name="_ms_pID_72534311_00">
    <vt:lpwstr>_ms_pID_72534311</vt:lpwstr>
  </property>
</Properties>
</file>