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5" r:id="rId2"/>
    <p:sldId id="366" r:id="rId3"/>
    <p:sldId id="296" r:id="rId4"/>
    <p:sldId id="324" r:id="rId5"/>
    <p:sldId id="351" r:id="rId6"/>
    <p:sldId id="354" r:id="rId7"/>
    <p:sldId id="353" r:id="rId8"/>
    <p:sldId id="356" r:id="rId9"/>
    <p:sldId id="357" r:id="rId10"/>
    <p:sldId id="358" r:id="rId11"/>
    <p:sldId id="359" r:id="rId12"/>
    <p:sldId id="360" r:id="rId13"/>
    <p:sldId id="361" r:id="rId14"/>
    <p:sldId id="362" r:id="rId15"/>
    <p:sldId id="365" r:id="rId16"/>
    <p:sldId id="363" r:id="rId17"/>
    <p:sldId id="364" r:id="rId18"/>
    <p:sldId id="301" r:id="rId19"/>
    <p:sldId id="352" r:id="rId20"/>
    <p:sldId id="342" r:id="rId21"/>
    <p:sldId id="347" r:id="rId22"/>
    <p:sldId id="344" r:id="rId23"/>
    <p:sldId id="346" r:id="rId24"/>
    <p:sldId id="350" r:id="rId2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99CCFF"/>
    <a:srgbClr val="66FF99"/>
    <a:srgbClr val="FF33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12" autoAdjust="0"/>
    <p:restoredTop sz="94637" autoAdjust="0"/>
  </p:normalViewPr>
  <p:slideViewPr>
    <p:cSldViewPr>
      <p:cViewPr>
        <p:scale>
          <a:sx n="80" d="100"/>
          <a:sy n="80" d="100"/>
        </p:scale>
        <p:origin x="-924" y="4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66" y="-1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327F6D-6BED-47BF-94C5-5D1FBF797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17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E812B79-8528-4777-A4DF-19E15476A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004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802.11-06/1560r1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Matthew Fischer (Broadcom)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E812B79-8528-4777-A4DF-19E15476AAA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802.11-06/1560r1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Matthew Fischer (Broadcom)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E812B79-8528-4777-A4DF-19E15476AAA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802.11-06/1560r1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Matthew Fischer (Broadcom)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E812B79-8528-4777-A4DF-19E15476AAA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802.11-06/1560r1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Matthew Fischer (Broadcom)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E812B79-8528-4777-A4DF-19E15476AAA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802.11-06/1560r1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Matthew Fischer (Broadcom)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E812B79-8528-4777-A4DF-19E15476AAA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802.11-06/1560r1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Matthew Fischer (Broadcom)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E812B79-8528-4777-A4DF-19E15476AAA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802.11-06/1560r1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Matthew Fischer (Broadcom)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E812B79-8528-4777-A4DF-19E15476AAA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92AC053-8BFA-4FF4-8B5A-5332AD0B18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67B4FF7-C279-4157-8C3F-BBC793015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E0C4-469D-441A-AD53-3066FCCE1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FB57A7-45DD-4B7F-8EF5-82A19C9099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392058E-C99D-4C72-8EB6-4E1059F1C5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18690" y="6475413"/>
            <a:ext cx="132523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426E09-725D-4934-A96A-1F827AD02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C7E0EC-48E4-4506-868C-CC003E861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90F1EA-9367-4D96-9B34-FED93D974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62800" y="6477000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3ED263-403A-4F38-931E-307630065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E0078D-A59A-46BB-8866-5AD10ECA6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AD1AC-5791-4ADE-9734-2C630AD5A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80218" y="6475413"/>
            <a:ext cx="13637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54EBB73-0A65-4394-9BC5-2702EDBF93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802.11-13/1419r1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57200" y="304800"/>
            <a:ext cx="22249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>
              <a:defRPr/>
            </a:pPr>
            <a:r>
              <a:rPr lang="en-US" sz="1800" b="1" baseline="0" dirty="0" smtClean="0"/>
              <a:t>November 2013</a:t>
            </a:r>
            <a:endParaRPr lang="en-US" sz="1800" b="1" baseline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dms_pub/itu-r/opb/rep/R-REP-M.2135-1-2009-PDF-E.pdf" TargetMode="External"/><Relationship Id="rId2" Type="http://schemas.openxmlformats.org/officeDocument/2006/relationships/hyperlink" Target="http://www.ist-winner.corg/deliverables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Modifications </a:t>
            </a:r>
            <a:r>
              <a:rPr lang="en-US" dirty="0"/>
              <a:t>to ITU Channel Model to Support 160MHz bandwidth of operation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685800" y="16764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2013-11-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12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1831266"/>
              </p:ext>
            </p:extLst>
          </p:nvPr>
        </p:nvGraphicFramePr>
        <p:xfrm>
          <a:off x="676275" y="2933700"/>
          <a:ext cx="6888163" cy="349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6" name="Document" r:id="rId3" imgW="8257888" imgH="4190598" progId="Word.Document.8">
                  <p:embed/>
                </p:oleObj>
              </mc:Choice>
              <mc:Fallback>
                <p:oleObj name="Document" r:id="rId3" imgW="8257888" imgH="4190598" progId="Word.Document.8">
                  <p:embed/>
                  <p:pic>
                    <p:nvPicPr>
                      <p:cNvPr id="0" name="Picture 1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5" y="2933700"/>
                        <a:ext cx="6888163" cy="3490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438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34400" cy="457200"/>
          </a:xfrm>
        </p:spPr>
        <p:txBody>
          <a:bodyPr/>
          <a:lstStyle/>
          <a:p>
            <a:r>
              <a:rPr lang="en-US" dirty="0" smtClean="0"/>
              <a:t>Comparison to the </a:t>
            </a:r>
            <a:r>
              <a:rPr lang="en-US" dirty="0"/>
              <a:t>M</a:t>
            </a:r>
            <a:r>
              <a:rPr lang="en-US" dirty="0" smtClean="0"/>
              <a:t>odified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76324"/>
            <a:ext cx="8382000" cy="2505075"/>
          </a:xfrm>
        </p:spPr>
        <p:txBody>
          <a:bodyPr/>
          <a:lstStyle/>
          <a:p>
            <a:r>
              <a:rPr lang="en-US" sz="1600" dirty="0" smtClean="0"/>
              <a:t>The figure below compares the modified channel model as proposed in the previous slide</a:t>
            </a:r>
          </a:p>
          <a:p>
            <a:pPr lvl="1"/>
            <a:r>
              <a:rPr lang="en-US" sz="1400" dirty="0" smtClean="0"/>
              <a:t>For this model the frequency correlation is similar to the IEEE .11ac model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388" y="1821542"/>
            <a:ext cx="6583010" cy="4408354"/>
          </a:xfrm>
          <a:prstGeom prst="rect">
            <a:avLst/>
          </a:prstGeom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7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534400" cy="466725"/>
          </a:xfrm>
        </p:spPr>
        <p:txBody>
          <a:bodyPr/>
          <a:lstStyle/>
          <a:p>
            <a:r>
              <a:rPr lang="en-US" sz="3000" dirty="0" smtClean="0"/>
              <a:t>Comparison of channel models  - </a:t>
            </a:r>
            <a:r>
              <a:rPr lang="en-US" sz="3000" dirty="0" err="1" smtClean="0"/>
              <a:t>rms</a:t>
            </a:r>
            <a:r>
              <a:rPr lang="en-US" sz="3000" dirty="0" smtClean="0"/>
              <a:t> delay spread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8382000" cy="2505075"/>
          </a:xfrm>
        </p:spPr>
        <p:txBody>
          <a:bodyPr/>
          <a:lstStyle/>
          <a:p>
            <a:r>
              <a:rPr lang="en-US" sz="1600" dirty="0" err="1" smtClean="0"/>
              <a:t>rms</a:t>
            </a:r>
            <a:r>
              <a:rPr lang="en-US" sz="1600" dirty="0" smtClean="0"/>
              <a:t> delay spread slightly reduces for the modified channels.</a:t>
            </a:r>
            <a:endParaRPr lang="en-US" sz="12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388" y="2068646"/>
            <a:ext cx="6583010" cy="4408353"/>
          </a:xfrm>
          <a:prstGeom prst="rect">
            <a:avLst/>
          </a:prstGeom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5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6934200" cy="685800"/>
          </a:xfrm>
        </p:spPr>
        <p:txBody>
          <a:bodyPr/>
          <a:lstStyle/>
          <a:p>
            <a:r>
              <a:rPr lang="en-US" sz="2800" dirty="0" smtClean="0"/>
              <a:t>Discussion -1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495800"/>
          </a:xfrm>
        </p:spPr>
        <p:txBody>
          <a:bodyPr/>
          <a:lstStyle/>
          <a:p>
            <a:r>
              <a:rPr lang="en-US" sz="2000" dirty="0" smtClean="0"/>
              <a:t>It is observed in slide # 8 that ITU does not provide good frequency correlation at higher tone separation.</a:t>
            </a:r>
          </a:p>
          <a:p>
            <a:pPr lvl="1"/>
            <a:r>
              <a:rPr lang="en-US" sz="1600" dirty="0" smtClean="0"/>
              <a:t>If  it is desired to obtain a frequency correlation equivalent to IEEE .11ac model, then ITU channel model needs to considerably modified as shown in slides #9&amp; 10.</a:t>
            </a:r>
            <a:endParaRPr lang="en-US" sz="2000" dirty="0"/>
          </a:p>
          <a:p>
            <a:r>
              <a:rPr lang="en-US" sz="2000" dirty="0" smtClean="0"/>
              <a:t>In slide #7, it is expected intuitively that </a:t>
            </a:r>
            <a:r>
              <a:rPr lang="en-US" sz="2000" dirty="0"/>
              <a:t>for low </a:t>
            </a:r>
            <a:r>
              <a:rPr lang="en-US" sz="2000" dirty="0" smtClean="0"/>
              <a:t>tone separations, </a:t>
            </a:r>
            <a:r>
              <a:rPr lang="en-US" sz="2000" dirty="0"/>
              <a:t>larger delay spreads to have lower correlation (which is happening to left of 10MHz), but for much higher </a:t>
            </a:r>
            <a:r>
              <a:rPr lang="en-US" sz="2000" dirty="0" smtClean="0"/>
              <a:t>tone separations</a:t>
            </a:r>
            <a:r>
              <a:rPr lang="en-US" sz="2000" dirty="0"/>
              <a:t>, </a:t>
            </a:r>
            <a:r>
              <a:rPr lang="en-US" sz="2000" dirty="0" smtClean="0"/>
              <a:t>both .11ac </a:t>
            </a:r>
            <a:r>
              <a:rPr lang="en-US" sz="2000" dirty="0"/>
              <a:t>and </a:t>
            </a:r>
            <a:r>
              <a:rPr lang="en-US" sz="2000" dirty="0" smtClean="0"/>
              <a:t>ITU </a:t>
            </a:r>
            <a:r>
              <a:rPr lang="en-US" sz="2000" dirty="0" err="1" smtClean="0"/>
              <a:t>UMi</a:t>
            </a:r>
            <a:r>
              <a:rPr lang="en-US" sz="2000" dirty="0" smtClean="0"/>
              <a:t> </a:t>
            </a:r>
            <a:r>
              <a:rPr lang="en-US" sz="2000" dirty="0"/>
              <a:t>should converge to </a:t>
            </a:r>
            <a:r>
              <a:rPr lang="en-US" sz="2000" dirty="0" smtClean="0"/>
              <a:t>a </a:t>
            </a:r>
            <a:r>
              <a:rPr lang="en-US" sz="2000" dirty="0"/>
              <a:t>low correlation </a:t>
            </a:r>
            <a:r>
              <a:rPr lang="en-US" sz="2000" dirty="0" smtClean="0"/>
              <a:t>value. However ITU </a:t>
            </a:r>
            <a:r>
              <a:rPr lang="en-US" sz="2000" dirty="0" err="1" smtClean="0"/>
              <a:t>UMi</a:t>
            </a:r>
            <a:r>
              <a:rPr lang="en-US" sz="2000" dirty="0" smtClean="0"/>
              <a:t> maintains a larger correlation </a:t>
            </a:r>
            <a:endParaRPr lang="en-US" sz="2000" dirty="0"/>
          </a:p>
          <a:p>
            <a:pPr lvl="1"/>
            <a:r>
              <a:rPr lang="en-US" sz="1600" dirty="0" smtClean="0"/>
              <a:t>This motivated the study of </a:t>
            </a:r>
            <a:r>
              <a:rPr lang="en-US" sz="1600" dirty="0" err="1" smtClean="0"/>
              <a:t>freq-corr</a:t>
            </a:r>
            <a:r>
              <a:rPr lang="en-US" sz="1600" dirty="0" smtClean="0"/>
              <a:t> of the ITU Indoor Hotspot (</a:t>
            </a:r>
            <a:r>
              <a:rPr lang="en-US" sz="1600" dirty="0" err="1" smtClean="0"/>
              <a:t>InH</a:t>
            </a:r>
            <a:r>
              <a:rPr lang="en-US" sz="1600" dirty="0" smtClean="0"/>
              <a:t>) channel model that has smaller delay spread compared to </a:t>
            </a:r>
            <a:r>
              <a:rPr lang="en-US" sz="1600" dirty="0" err="1" smtClean="0"/>
              <a:t>UMi</a:t>
            </a:r>
            <a:r>
              <a:rPr lang="en-US" sz="1600" dirty="0" smtClean="0"/>
              <a:t> </a:t>
            </a:r>
            <a:endParaRPr lang="en-US" sz="1400" dirty="0" smtClean="0"/>
          </a:p>
          <a:p>
            <a:pPr lvl="1"/>
            <a:endParaRPr lang="en-US" sz="1600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39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34400" cy="457200"/>
          </a:xfrm>
        </p:spPr>
        <p:txBody>
          <a:bodyPr/>
          <a:lstStyle/>
          <a:p>
            <a:r>
              <a:rPr lang="en-US" dirty="0" smtClean="0"/>
              <a:t>Comparison to ITU </a:t>
            </a:r>
            <a:r>
              <a:rPr lang="en-US" dirty="0" err="1" smtClean="0"/>
              <a:t>InH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76324"/>
            <a:ext cx="8382000" cy="2505075"/>
          </a:xfrm>
        </p:spPr>
        <p:txBody>
          <a:bodyPr/>
          <a:lstStyle/>
          <a:p>
            <a:r>
              <a:rPr lang="en-US" sz="1600" dirty="0" smtClean="0"/>
              <a:t>The figure below compares the previous results to ITU Indoor Hotspot channel model that has smaller delay spread compared to ITU </a:t>
            </a:r>
            <a:r>
              <a:rPr lang="en-US" sz="1600" dirty="0" err="1" smtClean="0"/>
              <a:t>UMi</a:t>
            </a:r>
            <a:r>
              <a:rPr lang="en-US" sz="1600" dirty="0" smtClean="0"/>
              <a:t> model</a:t>
            </a:r>
          </a:p>
          <a:p>
            <a:pPr lvl="1"/>
            <a:r>
              <a:rPr lang="en-US" sz="1400" dirty="0" smtClean="0"/>
              <a:t>It confirms Discussion-1 in the previous slide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70388" y="2331296"/>
            <a:ext cx="6583010" cy="3917104"/>
          </a:xfrm>
          <a:prstGeom prst="rect">
            <a:avLst/>
          </a:prstGeom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7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34400" cy="457200"/>
          </a:xfrm>
        </p:spPr>
        <p:txBody>
          <a:bodyPr/>
          <a:lstStyle/>
          <a:p>
            <a:r>
              <a:rPr lang="en-US" dirty="0" smtClean="0"/>
              <a:t>Comparison to ITU </a:t>
            </a:r>
            <a:r>
              <a:rPr lang="en-US" dirty="0" err="1" smtClean="0"/>
              <a:t>InH</a:t>
            </a:r>
            <a:r>
              <a:rPr lang="en-US" dirty="0" smtClean="0"/>
              <a:t> (zoomed)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90600"/>
            <a:ext cx="8382000" cy="2505075"/>
          </a:xfrm>
        </p:spPr>
        <p:txBody>
          <a:bodyPr/>
          <a:lstStyle/>
          <a:p>
            <a:r>
              <a:rPr lang="en-US" sz="1600" dirty="0" smtClean="0"/>
              <a:t>The figure below compares the previous results to ITU Indoor Hotspot channel model that has smaller delay spread compared to ITU </a:t>
            </a:r>
            <a:r>
              <a:rPr lang="en-US" sz="1600" dirty="0" err="1" smtClean="0"/>
              <a:t>UMi</a:t>
            </a:r>
            <a:r>
              <a:rPr lang="en-US" sz="1600" dirty="0" smtClean="0"/>
              <a:t> model</a:t>
            </a:r>
          </a:p>
          <a:p>
            <a:pPr lvl="1"/>
            <a:r>
              <a:rPr lang="en-US" sz="1400" dirty="0" smtClean="0"/>
              <a:t>Comparing to the original ITU </a:t>
            </a:r>
            <a:r>
              <a:rPr lang="en-US" sz="1400" dirty="0" err="1" smtClean="0"/>
              <a:t>UMi</a:t>
            </a:r>
            <a:r>
              <a:rPr lang="en-US" sz="1400" dirty="0" smtClean="0"/>
              <a:t>, it is intuitively acceptable result</a:t>
            </a:r>
          </a:p>
          <a:p>
            <a:pPr lvl="1"/>
            <a:r>
              <a:rPr lang="en-US" sz="1400" dirty="0" smtClean="0"/>
              <a:t>Comparing to IEEE .11ac Ch B, it  agrees with the results obtained for </a:t>
            </a:r>
            <a:r>
              <a:rPr lang="en-US" sz="1400" dirty="0" err="1" smtClean="0"/>
              <a:t>UMi</a:t>
            </a:r>
            <a:r>
              <a:rPr lang="en-US" sz="1400" dirty="0" smtClean="0"/>
              <a:t> channel; meaning for low tone separation it is within expectation, but does not drop enough at higher tone separation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276023"/>
            <a:ext cx="6068078" cy="4200977"/>
          </a:xfrm>
          <a:prstGeom prst="rect">
            <a:avLst/>
          </a:prstGeom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7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6934200" cy="685800"/>
          </a:xfrm>
        </p:spPr>
        <p:txBody>
          <a:bodyPr/>
          <a:lstStyle/>
          <a:p>
            <a:r>
              <a:rPr lang="en-US" sz="2800" dirty="0" smtClean="0"/>
              <a:t>Discussion - 2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495800"/>
          </a:xfrm>
        </p:spPr>
        <p:txBody>
          <a:bodyPr/>
          <a:lstStyle/>
          <a:p>
            <a:r>
              <a:rPr lang="en-US" dirty="0" smtClean="0"/>
              <a:t>It </a:t>
            </a:r>
            <a:r>
              <a:rPr lang="en-US" dirty="0"/>
              <a:t>is observed in slide # </a:t>
            </a:r>
            <a:r>
              <a:rPr lang="en-US" dirty="0" smtClean="0"/>
              <a:t>13 </a:t>
            </a:r>
            <a:r>
              <a:rPr lang="en-US" dirty="0"/>
              <a:t>&amp; #</a:t>
            </a:r>
            <a:r>
              <a:rPr lang="en-US" dirty="0" smtClean="0"/>
              <a:t>14 </a:t>
            </a:r>
            <a:r>
              <a:rPr lang="en-US" dirty="0"/>
              <a:t>that </a:t>
            </a:r>
            <a:endParaRPr lang="en-US" dirty="0" smtClean="0"/>
          </a:p>
          <a:p>
            <a:pPr lvl="1"/>
            <a:r>
              <a:rPr lang="en-US" dirty="0" err="1"/>
              <a:t>Freq-corr</a:t>
            </a:r>
            <a:r>
              <a:rPr lang="en-US" dirty="0"/>
              <a:t> behaviors of all channel models at small tone separation are within expectation</a:t>
            </a:r>
          </a:p>
          <a:p>
            <a:pPr lvl="1"/>
            <a:r>
              <a:rPr lang="en-US" dirty="0" smtClean="0"/>
              <a:t>both </a:t>
            </a:r>
            <a:r>
              <a:rPr lang="en-US" dirty="0"/>
              <a:t>ITU </a:t>
            </a:r>
            <a:r>
              <a:rPr lang="en-US" dirty="0" err="1"/>
              <a:t>UMi</a:t>
            </a:r>
            <a:r>
              <a:rPr lang="en-US" dirty="0"/>
              <a:t> and </a:t>
            </a:r>
            <a:r>
              <a:rPr lang="en-US" dirty="0" err="1"/>
              <a:t>InH</a:t>
            </a:r>
            <a:r>
              <a:rPr lang="en-US" dirty="0"/>
              <a:t> does not provide good frequency correlation at larger tone separation </a:t>
            </a:r>
            <a:endParaRPr lang="en-US" sz="1600" dirty="0"/>
          </a:p>
          <a:p>
            <a:pPr lvl="2"/>
            <a:r>
              <a:rPr lang="en-US" dirty="0"/>
              <a:t>Does this point out that perhaps ITU didn’t really defined good method to extend the channel model for higher bandwidth </a:t>
            </a:r>
            <a:r>
              <a:rPr lang="en-US" dirty="0" smtClean="0"/>
              <a:t>of </a:t>
            </a:r>
            <a:r>
              <a:rPr lang="en-US" dirty="0"/>
              <a:t>operation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Results of the modified ITU </a:t>
            </a:r>
            <a:r>
              <a:rPr lang="en-US" dirty="0" err="1" smtClean="0"/>
              <a:t>UMi</a:t>
            </a:r>
            <a:r>
              <a:rPr lang="en-US" dirty="0" smtClean="0"/>
              <a:t> (black curve)  and IEEE .11ac ChB (pink curve) make </a:t>
            </a:r>
            <a:r>
              <a:rPr lang="en-US" dirty="0"/>
              <a:t>intuitive sense that for </a:t>
            </a:r>
            <a:r>
              <a:rPr lang="en-US" dirty="0" smtClean="0"/>
              <a:t>lower tone separation, frequency correlation of the black curve is higher, and </a:t>
            </a:r>
            <a:r>
              <a:rPr lang="en-US" dirty="0"/>
              <a:t>later for large </a:t>
            </a:r>
            <a:r>
              <a:rPr lang="en-US" dirty="0" smtClean="0"/>
              <a:t>spacing, it converges </a:t>
            </a:r>
            <a:r>
              <a:rPr lang="en-US" dirty="0"/>
              <a:t>to the same low </a:t>
            </a:r>
            <a:r>
              <a:rPr lang="en-US" dirty="0" smtClean="0"/>
              <a:t>value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27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6934200" cy="685800"/>
          </a:xfrm>
        </p:spPr>
        <p:txBody>
          <a:bodyPr/>
          <a:lstStyle/>
          <a:p>
            <a:r>
              <a:rPr lang="en-US" sz="2800" dirty="0" smtClean="0"/>
              <a:t>Straw Poll 1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495800"/>
          </a:xfrm>
        </p:spPr>
        <p:txBody>
          <a:bodyPr/>
          <a:lstStyle/>
          <a:p>
            <a:r>
              <a:rPr lang="en-US" sz="2000" dirty="0" smtClean="0"/>
              <a:t>Do you agree in general that ITU Channel Model needs to be modified to support &gt;= 80MHz bandwidth of operation?</a:t>
            </a:r>
          </a:p>
          <a:p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39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6934200" cy="685800"/>
          </a:xfrm>
        </p:spPr>
        <p:txBody>
          <a:bodyPr/>
          <a:lstStyle/>
          <a:p>
            <a:r>
              <a:rPr lang="en-US" sz="2800" dirty="0" smtClean="0"/>
              <a:t>Straw Poll 2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495800"/>
          </a:xfrm>
        </p:spPr>
        <p:txBody>
          <a:bodyPr/>
          <a:lstStyle/>
          <a:p>
            <a:r>
              <a:rPr lang="en-US" sz="2000" dirty="0" smtClean="0"/>
              <a:t>Do you support to modify ITU Channel Model </a:t>
            </a:r>
          </a:p>
          <a:p>
            <a:pPr lvl="1"/>
            <a:r>
              <a:rPr lang="en-US" sz="1600" dirty="0" smtClean="0"/>
              <a:t>Option A) With simple modification such as the one proposed in [7] that is copied in the backup slide # 22</a:t>
            </a:r>
          </a:p>
          <a:p>
            <a:pPr lvl="1"/>
            <a:r>
              <a:rPr lang="en-US" sz="1600" dirty="0" smtClean="0"/>
              <a:t>Option B) with detailed modification such as one given in slide #9</a:t>
            </a:r>
          </a:p>
          <a:p>
            <a:pPr lvl="1"/>
            <a:r>
              <a:rPr lang="en-US" sz="1600" dirty="0" smtClean="0"/>
              <a:t>Option C) Choose a modification that matches realistic measurement data </a:t>
            </a:r>
          </a:p>
          <a:p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51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001000" cy="5029200"/>
          </a:xfrm>
        </p:spPr>
        <p:txBody>
          <a:bodyPr/>
          <a:lstStyle/>
          <a:p>
            <a:r>
              <a:rPr lang="en-US" sz="2000" dirty="0" smtClean="0"/>
              <a:t>[1] </a:t>
            </a:r>
            <a:r>
              <a:rPr lang="en-US" sz="2000" dirty="0"/>
              <a:t>IEEE 802.11-13/0858 </a:t>
            </a:r>
            <a:r>
              <a:rPr lang="en-US" sz="2000" dirty="0" smtClean="0"/>
              <a:t> HEW Channel Model (Intel</a:t>
            </a:r>
            <a:r>
              <a:rPr lang="en-US" sz="2000" dirty="0"/>
              <a:t>)</a:t>
            </a:r>
          </a:p>
          <a:p>
            <a:r>
              <a:rPr lang="en-US" sz="2000" dirty="0" smtClean="0"/>
              <a:t>[2] IEEE </a:t>
            </a:r>
            <a:r>
              <a:rPr lang="en-US" sz="2000" dirty="0"/>
              <a:t>802.11-13/0536 HEW SG PHY Considerations For Outdoor Environment (</a:t>
            </a:r>
            <a:r>
              <a:rPr lang="en-US" sz="2000" dirty="0" smtClean="0"/>
              <a:t>LGE</a:t>
            </a:r>
            <a:r>
              <a:rPr lang="en-US" sz="2000" dirty="0"/>
              <a:t>)</a:t>
            </a:r>
          </a:p>
          <a:p>
            <a:r>
              <a:rPr lang="en-US" sz="2000" dirty="0" smtClean="0"/>
              <a:t>[3] </a:t>
            </a:r>
            <a:r>
              <a:rPr lang="en-US" sz="2000" dirty="0"/>
              <a:t>IEEE 802.11-13/0756  </a:t>
            </a:r>
            <a:r>
              <a:rPr lang="en-US" sz="2000" dirty="0" smtClean="0"/>
              <a:t>Channel Model (Broadcom)</a:t>
            </a:r>
          </a:p>
          <a:p>
            <a:r>
              <a:rPr lang="en-US" sz="2000" dirty="0" smtClean="0"/>
              <a:t>[4] IEEE </a:t>
            </a:r>
            <a:r>
              <a:rPr lang="en-US" sz="2000" dirty="0"/>
              <a:t>802. </a:t>
            </a:r>
            <a:r>
              <a:rPr lang="en-US" sz="2000" dirty="0" smtClean="0"/>
              <a:t>11-13/1135r4</a:t>
            </a:r>
            <a:r>
              <a:rPr lang="en-US" sz="2000" dirty="0"/>
              <a:t> </a:t>
            </a:r>
            <a:r>
              <a:rPr lang="en-US" sz="2000" dirty="0" smtClean="0"/>
              <a:t>Summary </a:t>
            </a:r>
            <a:r>
              <a:rPr lang="en-US" sz="2000" dirty="0"/>
              <a:t>On HEW Channel </a:t>
            </a:r>
            <a:r>
              <a:rPr lang="en-US" sz="2000" dirty="0" smtClean="0"/>
              <a:t>Models, </a:t>
            </a:r>
            <a:r>
              <a:rPr lang="en-US" sz="2000" dirty="0"/>
              <a:t>Jianhan </a:t>
            </a:r>
            <a:r>
              <a:rPr lang="en-US" sz="2000" dirty="0" smtClean="0"/>
              <a:t>Liu, </a:t>
            </a:r>
            <a:r>
              <a:rPr lang="en-US" sz="2000" dirty="0"/>
              <a:t>etc.</a:t>
            </a:r>
          </a:p>
          <a:p>
            <a:r>
              <a:rPr lang="en-US" sz="2000" dirty="0" smtClean="0"/>
              <a:t>[5] </a:t>
            </a:r>
            <a:r>
              <a:rPr lang="de-DE" sz="2000" dirty="0" smtClean="0"/>
              <a:t>IST-WINNER </a:t>
            </a:r>
            <a:r>
              <a:rPr lang="de-DE" sz="2000" dirty="0"/>
              <a:t>II Deliverable 1.1.2 v.1.2. WINNER II Channel </a:t>
            </a:r>
            <a:r>
              <a:rPr lang="de-DE" sz="2000" dirty="0" smtClean="0"/>
              <a:t>Models</a:t>
            </a:r>
            <a:r>
              <a:rPr lang="de-DE" sz="2000" dirty="0"/>
              <a:t>, IST-WINNER2. Tech. Rep., </a:t>
            </a:r>
            <a:r>
              <a:rPr lang="de-DE" sz="2000" dirty="0" smtClean="0"/>
              <a:t>2007 (</a:t>
            </a:r>
            <a:r>
              <a:rPr lang="de-DE" sz="2000" dirty="0" smtClean="0">
                <a:hlinkClick r:id="rId2"/>
              </a:rPr>
              <a:t>http</a:t>
            </a:r>
            <a:r>
              <a:rPr lang="de-DE" sz="2000" dirty="0">
                <a:hlinkClick r:id="rId2"/>
              </a:rPr>
              <a:t>://www.ist-winner.corg/deliverables.html</a:t>
            </a:r>
            <a:r>
              <a:rPr lang="de-DE" sz="2000" dirty="0" smtClean="0"/>
              <a:t>)</a:t>
            </a:r>
          </a:p>
          <a:p>
            <a:r>
              <a:rPr lang="de-DE" sz="2000" dirty="0" smtClean="0"/>
              <a:t>[6] </a:t>
            </a:r>
            <a:r>
              <a:rPr lang="en-US" sz="2000" dirty="0"/>
              <a:t>Report ITU-R </a:t>
            </a:r>
            <a:r>
              <a:rPr lang="en-US" sz="2000" dirty="0" smtClean="0"/>
              <a:t>M.2135-1 “ Guidelines </a:t>
            </a:r>
            <a:r>
              <a:rPr lang="en-US" sz="2000" dirty="0"/>
              <a:t>for evaluation of radio interface technologies for </a:t>
            </a:r>
            <a:r>
              <a:rPr lang="en-US" sz="2000" dirty="0" smtClean="0"/>
              <a:t>IMT-Advanced”, 12/2009, </a:t>
            </a:r>
            <a:r>
              <a:rPr lang="de-DE" sz="2000" dirty="0" smtClean="0"/>
              <a:t>(</a:t>
            </a:r>
            <a:r>
              <a:rPr lang="de-DE" sz="2000" dirty="0" smtClean="0">
                <a:hlinkClick r:id="rId3"/>
              </a:rPr>
              <a:t>http</a:t>
            </a:r>
            <a:r>
              <a:rPr lang="de-DE" sz="2000" dirty="0">
                <a:hlinkClick r:id="rId3"/>
              </a:rPr>
              <a:t>://</a:t>
            </a:r>
            <a:r>
              <a:rPr lang="de-DE" sz="2000" dirty="0" smtClean="0">
                <a:hlinkClick r:id="rId3"/>
              </a:rPr>
              <a:t>www.itu.int/dms_pub/itu-r/opb/rep/R-REP-M.2135-1-2009-PDF-E.pdf</a:t>
            </a:r>
            <a:r>
              <a:rPr lang="de-DE" sz="2000" dirty="0" smtClean="0"/>
              <a:t>)</a:t>
            </a:r>
          </a:p>
          <a:p>
            <a:r>
              <a:rPr lang="en-US" sz="2000" dirty="0" smtClean="0"/>
              <a:t>[7]</a:t>
            </a:r>
            <a:r>
              <a:rPr lang="en-US" sz="2000" dirty="0"/>
              <a:t> IEEE 802. </a:t>
            </a:r>
            <a:r>
              <a:rPr lang="en-US" sz="2000" dirty="0" smtClean="0"/>
              <a:t>11-13/1146r1 Update </a:t>
            </a:r>
            <a:r>
              <a:rPr lang="en-US" sz="2000" dirty="0"/>
              <a:t>on HEW Channel </a:t>
            </a:r>
            <a:r>
              <a:rPr lang="en-US" sz="2000" dirty="0" smtClean="0"/>
              <a:t>Model (Intel)</a:t>
            </a:r>
            <a:endParaRPr lang="de-DE" sz="2000" dirty="0" smtClean="0"/>
          </a:p>
          <a:p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667000"/>
            <a:ext cx="8534400" cy="1371600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21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742481"/>
              </p:ext>
            </p:extLst>
          </p:nvPr>
        </p:nvGraphicFramePr>
        <p:xfrm>
          <a:off x="688975" y="1993900"/>
          <a:ext cx="6888163" cy="349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Document" r:id="rId3" imgW="8257888" imgH="4197087" progId="Word.Document.8">
                  <p:embed/>
                </p:oleObj>
              </mc:Choice>
              <mc:Fallback>
                <p:oleObj name="Document" r:id="rId3" imgW="8257888" imgH="419708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5" y="1993900"/>
                        <a:ext cx="6888163" cy="349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533400" y="1447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7393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34400" cy="1371600"/>
          </a:xfrm>
        </p:spPr>
        <p:txBody>
          <a:bodyPr/>
          <a:lstStyle/>
          <a:p>
            <a:r>
              <a:rPr lang="en-US" dirty="0"/>
              <a:t>Background information on</a:t>
            </a:r>
            <a:br>
              <a:rPr lang="en-US" dirty="0"/>
            </a:br>
            <a:r>
              <a:rPr lang="en-US" dirty="0" smtClean="0"/>
              <a:t>ITU IMT-Advanced Channel Model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r>
              <a:rPr lang="en-US" sz="2000" dirty="0"/>
              <a:t>This model introduces intra-cluster delay spread as a </a:t>
            </a:r>
            <a:r>
              <a:rPr lang="en-US" sz="2000" dirty="0" smtClean="0"/>
              <a:t>means </a:t>
            </a:r>
            <a:r>
              <a:rPr lang="en-US" sz="2000" dirty="0"/>
              <a:t>to support 100 MHz bandwidth and to suppress frequency correlation. </a:t>
            </a:r>
          </a:p>
          <a:p>
            <a:r>
              <a:rPr lang="en-US" sz="2000" dirty="0"/>
              <a:t>The two strongest clusters with 20 multipath components (MPCs) are subdivided into 3 zero-delay sub-clusters</a:t>
            </a:r>
          </a:p>
          <a:p>
            <a:pPr lvl="1"/>
            <a:r>
              <a:rPr lang="en-US" sz="1600" dirty="0"/>
              <a:t>Thus the total number of MPCs constant, but introduce four additional delay taps per scenario.</a:t>
            </a:r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96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688" y="609600"/>
            <a:ext cx="9601199" cy="5803090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Shahrnaz Azizi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362200" y="4648200"/>
            <a:ext cx="144780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 modify</a:t>
            </a:r>
            <a:endParaRPr lang="en-US" sz="1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979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34400" cy="685800"/>
          </a:xfrm>
        </p:spPr>
        <p:txBody>
          <a:bodyPr/>
          <a:lstStyle/>
          <a:p>
            <a:r>
              <a:rPr lang="en-US" dirty="0" smtClean="0"/>
              <a:t>Support of 100MHz bandwidth in [5] &amp; [6]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077200" cy="3276600"/>
          </a:xfrm>
        </p:spPr>
        <p:txBody>
          <a:bodyPr/>
          <a:lstStyle/>
          <a:p>
            <a:r>
              <a:rPr lang="en-US" sz="2000" dirty="0" smtClean="0"/>
              <a:t>For </a:t>
            </a:r>
            <a:r>
              <a:rPr lang="en-US" sz="2000" dirty="0"/>
              <a:t>the two strongest clusters, say n = 1 and 2, rays are spread in delay to three sub-clusters (</a:t>
            </a:r>
            <a:r>
              <a:rPr lang="en-US" sz="2000" dirty="0" smtClean="0"/>
              <a:t>per cluster</a:t>
            </a:r>
            <a:r>
              <a:rPr lang="en-US" sz="2000" dirty="0"/>
              <a:t>), with fixed delay offset {0,5,10 ns</a:t>
            </a:r>
            <a:r>
              <a:rPr lang="en-US" sz="2000" dirty="0" smtClean="0"/>
              <a:t>}. </a:t>
            </a:r>
            <a:r>
              <a:rPr lang="en-US" sz="2000" dirty="0"/>
              <a:t>Delays of sub-clusters </a:t>
            </a:r>
            <a:r>
              <a:rPr lang="en-US" sz="2000" dirty="0" smtClean="0"/>
              <a:t>are</a:t>
            </a:r>
          </a:p>
          <a:p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Twenty </a:t>
            </a:r>
            <a:r>
              <a:rPr lang="en-US" sz="2000" dirty="0"/>
              <a:t>rays of a cluster are mapped to sub-clusters </a:t>
            </a:r>
            <a:r>
              <a:rPr lang="en-US" sz="2000" dirty="0" smtClean="0"/>
              <a:t>as presented </a:t>
            </a:r>
            <a:r>
              <a:rPr lang="en-US" sz="2000" dirty="0"/>
              <a:t>in </a:t>
            </a:r>
            <a:r>
              <a:rPr lang="en-US" sz="2000" dirty="0" smtClean="0"/>
              <a:t>the Table below</a:t>
            </a:r>
            <a:r>
              <a:rPr lang="en-US" sz="2000" dirty="0"/>
              <a:t>. </a:t>
            </a:r>
            <a:r>
              <a:rPr lang="en-US" sz="2000" dirty="0" smtClean="0"/>
              <a:t>Corresponding angles are mapped in a similar fashion.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743200" y="2133600"/>
                <a:ext cx="4038600" cy="12489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,1 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+0 </m:t>
                      </m:r>
                      <m:r>
                        <a:rPr lang="en-US" sz="2400" i="1">
                          <a:latin typeface="Cambria Math"/>
                        </a:rPr>
                        <m:t>𝑛𝑠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,2 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+5 </m:t>
                      </m:r>
                      <m:r>
                        <a:rPr lang="en-US" sz="2400" i="1">
                          <a:latin typeface="Cambria Math"/>
                        </a:rPr>
                        <m:t>𝑛𝑠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,2 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+10 </m:t>
                      </m:r>
                      <m:r>
                        <a:rPr lang="en-US" sz="2400" i="1">
                          <a:latin typeface="Cambria Math"/>
                        </a:rPr>
                        <m:t>𝑛𝑠</m:t>
                      </m:r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2133600"/>
                <a:ext cx="4038600" cy="1248996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996209"/>
              </p:ext>
            </p:extLst>
          </p:nvPr>
        </p:nvGraphicFramePr>
        <p:xfrm>
          <a:off x="838200" y="4495800"/>
          <a:ext cx="784860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2150"/>
                <a:gridCol w="1962150"/>
                <a:gridCol w="1962150"/>
                <a:gridCol w="196215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sub-cluster #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mapping to rays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Calibri"/>
                          <a:cs typeface="Arial"/>
                        </a:rPr>
                        <a:t>power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delay offset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1,2,3,4,5,6,7,8,19,20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10/20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0 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9,10,11,12,17,18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6/20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5 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13,14,15,16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4/20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10 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14400" y="6019800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 smtClean="0"/>
              <a:t>Table - </a:t>
            </a:r>
            <a:r>
              <a:rPr lang="en-US" sz="1800" dirty="0"/>
              <a:t>Sub-cluster information for intra cluster delay spread </a:t>
            </a:r>
            <a:r>
              <a:rPr lang="en-US" sz="1800" dirty="0" smtClean="0"/>
              <a:t>clusters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1611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6934200" cy="762000"/>
          </a:xfrm>
        </p:spPr>
        <p:txBody>
          <a:bodyPr/>
          <a:lstStyle/>
          <a:p>
            <a:r>
              <a:rPr lang="en-US" sz="2800" dirty="0" smtClean="0"/>
              <a:t>Proposed Changes to Support up to 160MHz Bandwidth[7]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20000" cy="2590800"/>
          </a:xfrm>
        </p:spPr>
        <p:txBody>
          <a:bodyPr/>
          <a:lstStyle/>
          <a:p>
            <a:r>
              <a:rPr lang="en-US" sz="2000" dirty="0" smtClean="0"/>
              <a:t>Define new fixed delay offset for greater than 4 x Sampling of 160MHz </a:t>
            </a:r>
            <a:r>
              <a:rPr lang="en-US" sz="2000" dirty="0"/>
              <a:t>{0</a:t>
            </a:r>
            <a:r>
              <a:rPr lang="en-US" sz="2000" dirty="0" smtClean="0"/>
              <a:t>, 1.25, 2.5, 3.75, 5 </a:t>
            </a:r>
            <a:r>
              <a:rPr lang="en-US" sz="2000" dirty="0"/>
              <a:t>ns</a:t>
            </a:r>
            <a:r>
              <a:rPr lang="en-US" sz="2000" dirty="0" smtClean="0"/>
              <a:t>}</a:t>
            </a:r>
            <a:endParaRPr lang="en-US" sz="2000" dirty="0"/>
          </a:p>
          <a:p>
            <a:r>
              <a:rPr lang="en-US" sz="2000" dirty="0" smtClean="0"/>
              <a:t>Consider one more cluster and two more sub-clusters: therefore three </a:t>
            </a:r>
            <a:r>
              <a:rPr lang="en-US" sz="2000" dirty="0"/>
              <a:t>strongest clusters with 20 multipath components (MPCs) are subdivided into </a:t>
            </a:r>
            <a:r>
              <a:rPr lang="en-US" sz="2000" dirty="0" smtClean="0"/>
              <a:t>5 </a:t>
            </a:r>
            <a:r>
              <a:rPr lang="en-US" sz="2000" dirty="0"/>
              <a:t>zero-delay </a:t>
            </a:r>
            <a:r>
              <a:rPr lang="en-US" sz="2000" dirty="0" smtClean="0"/>
              <a:t>sub-clusters</a:t>
            </a:r>
          </a:p>
          <a:p>
            <a:pPr lvl="1"/>
            <a:r>
              <a:rPr lang="en-US" sz="1600" dirty="0" smtClean="0"/>
              <a:t>Thus </a:t>
            </a:r>
            <a:r>
              <a:rPr lang="en-US" sz="1600" dirty="0"/>
              <a:t>the total number of MPCs constant, but introduce </a:t>
            </a:r>
            <a:r>
              <a:rPr lang="en-US" sz="1600" b="1" dirty="0" smtClean="0"/>
              <a:t>twelve</a:t>
            </a:r>
            <a:r>
              <a:rPr lang="en-US" sz="1600" dirty="0" smtClean="0"/>
              <a:t> </a:t>
            </a:r>
            <a:r>
              <a:rPr lang="en-US" sz="1600" dirty="0"/>
              <a:t>additional delay taps per scenario.</a:t>
            </a:r>
          </a:p>
          <a:p>
            <a:r>
              <a:rPr lang="en-US" sz="2000" dirty="0" smtClean="0"/>
              <a:t>Study the scaling of  the “Delay scaling parameter      “[4], [5]</a:t>
            </a:r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455385"/>
              </p:ext>
            </p:extLst>
          </p:nvPr>
        </p:nvGraphicFramePr>
        <p:xfrm>
          <a:off x="838200" y="4191000"/>
          <a:ext cx="7848600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2150"/>
                <a:gridCol w="1962150"/>
                <a:gridCol w="1962150"/>
                <a:gridCol w="196215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sub-cluster #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mapping to rays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Power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delay offset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1,2,3,4,5,6,7,19,20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9/20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0 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8,9,11,17,18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5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/20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1.25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10,12,15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3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2.5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13,14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2/20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3.75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16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1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3657600"/>
            <a:ext cx="381000" cy="467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9115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534400" cy="457200"/>
          </a:xfrm>
        </p:spPr>
        <p:txBody>
          <a:bodyPr/>
          <a:lstStyle/>
          <a:p>
            <a:r>
              <a:rPr lang="en-US" dirty="0" smtClean="0"/>
              <a:t>Proposed Changes -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772400" cy="1981200"/>
          </a:xfrm>
        </p:spPr>
        <p:txBody>
          <a:bodyPr/>
          <a:lstStyle/>
          <a:p>
            <a:r>
              <a:rPr lang="en-US" sz="2000" dirty="0" smtClean="0"/>
              <a:t>CDF of tap delays of randomly generated channel impulse responses</a:t>
            </a:r>
          </a:p>
          <a:p>
            <a:r>
              <a:rPr lang="en-US" sz="2000" dirty="0"/>
              <a:t>Additional parameters to possibly study:</a:t>
            </a:r>
            <a:endParaRPr lang="en-US" sz="2000" dirty="0" smtClean="0"/>
          </a:p>
          <a:p>
            <a:pPr lvl="1"/>
            <a:r>
              <a:rPr lang="en-US" sz="1600" dirty="0" smtClean="0"/>
              <a:t>Scale the “delay scaling parameter” for the new sampling rate for a better match to the original channel</a:t>
            </a:r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656" y="3048000"/>
            <a:ext cx="7068144" cy="3397092"/>
          </a:xfrm>
          <a:prstGeom prst="rect">
            <a:avLst/>
          </a:prstGeom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18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presentation studies suitability of ITU channel model </a:t>
            </a:r>
            <a:r>
              <a:rPr lang="en-US" dirty="0"/>
              <a:t>for 160 MHz </a:t>
            </a:r>
            <a:r>
              <a:rPr lang="en-US" dirty="0" smtClean="0"/>
              <a:t>bandwidth of operation. </a:t>
            </a:r>
          </a:p>
          <a:p>
            <a:pPr>
              <a:buNone/>
            </a:pPr>
            <a:r>
              <a:rPr lang="en-US" dirty="0" smtClean="0"/>
              <a:t>It proposes modifications needed to the ITU </a:t>
            </a:r>
            <a:r>
              <a:rPr lang="en-US" dirty="0"/>
              <a:t>c</a:t>
            </a:r>
            <a:r>
              <a:rPr lang="en-US" dirty="0" smtClean="0"/>
              <a:t>hannel model to appropriately support up to 160 MHz of bandwidth for HEW.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dirty="0" smtClean="0"/>
              <a:t>Documents [1], [2], and [3] initially discussed channel models for HEW. </a:t>
            </a:r>
            <a:endParaRPr lang="en-US" dirty="0"/>
          </a:p>
          <a:p>
            <a:r>
              <a:rPr lang="en-US" dirty="0" smtClean="0"/>
              <a:t>In [4], a summary on </a:t>
            </a:r>
            <a:r>
              <a:rPr lang="en-US" dirty="0"/>
              <a:t>HEW </a:t>
            </a:r>
            <a:r>
              <a:rPr lang="en-US" dirty="0" smtClean="0"/>
              <a:t>channel models was presented. </a:t>
            </a:r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sense the group consensus on channel models, </a:t>
            </a:r>
            <a:r>
              <a:rPr lang="en-US" dirty="0" smtClean="0"/>
              <a:t>it conducted the straw poll, </a:t>
            </a:r>
            <a:r>
              <a:rPr lang="en-US" dirty="0"/>
              <a:t>"Do you agree to adopt ITU channel models as the base line of HEW outdoor channel models?" </a:t>
            </a:r>
            <a:r>
              <a:rPr lang="en-US" dirty="0" smtClean="0"/>
              <a:t>that passed with Y/N/A </a:t>
            </a:r>
            <a:r>
              <a:rPr lang="en-US" dirty="0"/>
              <a:t>= </a:t>
            </a:r>
            <a:r>
              <a:rPr lang="en-US" dirty="0" smtClean="0"/>
              <a:t>79/0/23.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82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6934200" cy="685800"/>
          </a:xfrm>
        </p:spPr>
        <p:txBody>
          <a:bodyPr/>
          <a:lstStyle/>
          <a:p>
            <a:r>
              <a:rPr lang="en-US" sz="2800" dirty="0" smtClean="0"/>
              <a:t>Support of up to 160MHz Bandwidth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20000" cy="4495800"/>
          </a:xfrm>
        </p:spPr>
        <p:txBody>
          <a:bodyPr/>
          <a:lstStyle/>
          <a:p>
            <a:r>
              <a:rPr lang="en-US" sz="2000" dirty="0" smtClean="0"/>
              <a:t>ITU model supports up to 100 MHz bandwidth of operation [5] &amp;[6]</a:t>
            </a:r>
          </a:p>
          <a:p>
            <a:pPr lvl="1"/>
            <a:r>
              <a:rPr lang="en-US" sz="1600" dirty="0" smtClean="0"/>
              <a:t>It introduces </a:t>
            </a:r>
            <a:r>
              <a:rPr lang="en-US" sz="1600" dirty="0"/>
              <a:t>intra-cluster delay spread as a means to support 100 MHz bandwidth and to suppress frequency </a:t>
            </a:r>
            <a:r>
              <a:rPr lang="en-US" sz="1600" dirty="0" smtClean="0"/>
              <a:t>correlation</a:t>
            </a:r>
            <a:endParaRPr lang="en-US" sz="1600" dirty="0"/>
          </a:p>
          <a:p>
            <a:pPr lvl="1"/>
            <a:r>
              <a:rPr lang="en-US" sz="1600" dirty="0"/>
              <a:t>The two strongest clusters with 20 multipath components (MPCs) are subdivided into 3 zero-delay sub-clusters</a:t>
            </a:r>
          </a:p>
          <a:p>
            <a:pPr lvl="2"/>
            <a:r>
              <a:rPr lang="en-US" sz="1400" dirty="0"/>
              <a:t>Thus the total number of MPCs constant, but introduce </a:t>
            </a:r>
            <a:r>
              <a:rPr lang="en-US" sz="1400" b="1" dirty="0"/>
              <a:t>four</a:t>
            </a:r>
            <a:r>
              <a:rPr lang="en-US" sz="1400" dirty="0"/>
              <a:t> additional delay taps per scenario.</a:t>
            </a:r>
            <a:endParaRPr lang="en-US" dirty="0"/>
          </a:p>
          <a:p>
            <a:r>
              <a:rPr lang="en-US" sz="2000" dirty="0" smtClean="0"/>
              <a:t>[7] proposed modifications to the ITU model to extend the channel model to greater than or equal 160 MHz bandwidth</a:t>
            </a:r>
          </a:p>
          <a:p>
            <a:pPr lvl="1"/>
            <a:r>
              <a:rPr lang="en-US" sz="1600" dirty="0" smtClean="0"/>
              <a:t>It defined </a:t>
            </a:r>
            <a:r>
              <a:rPr lang="en-US" sz="1600" dirty="0"/>
              <a:t>a new fixed delay offset for greater than or equal 4 x Sampling of 160MHz {0, 1.25, 2.5, 3.75, 5 ns} </a:t>
            </a:r>
          </a:p>
          <a:p>
            <a:pPr lvl="2"/>
            <a:r>
              <a:rPr lang="en-US" sz="1400" dirty="0"/>
              <a:t>It considered  three strongest clusters to be subdivided into 5 zero-delay sub-clusters yielding </a:t>
            </a:r>
            <a:r>
              <a:rPr lang="en-US" sz="1400" b="1" dirty="0"/>
              <a:t>twelve</a:t>
            </a:r>
            <a:r>
              <a:rPr lang="en-US" sz="1400" dirty="0"/>
              <a:t> additional delay taps per scenario.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62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6934200" cy="685800"/>
          </a:xfrm>
        </p:spPr>
        <p:txBody>
          <a:bodyPr/>
          <a:lstStyle/>
          <a:p>
            <a:r>
              <a:rPr lang="en-US" sz="2800" dirty="0" smtClean="0"/>
              <a:t>Suitability </a:t>
            </a:r>
            <a:r>
              <a:rPr lang="en-US" sz="2800" dirty="0"/>
              <a:t>of ITU channel model for 160 MHz bandwidth of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20000" cy="4495800"/>
          </a:xfrm>
        </p:spPr>
        <p:txBody>
          <a:bodyPr/>
          <a:lstStyle/>
          <a:p>
            <a:r>
              <a:rPr lang="en-US" sz="2000" dirty="0" smtClean="0"/>
              <a:t>Following Intel presentation [7] , HEW group requested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Studies of frequency correlation of the ITU channel model and its comparison to the proposed modifications to that channel model </a:t>
            </a:r>
          </a:p>
          <a:p>
            <a:pPr lvl="2">
              <a:buFont typeface="Arial" pitchFamily="34" charset="0"/>
              <a:buChar char="•"/>
            </a:pPr>
            <a:r>
              <a:rPr lang="en-US" dirty="0"/>
              <a:t>Frequency correlation – need to show that modified model actually reduces correlation relative to ITU for tones separated by &gt;80MHz</a:t>
            </a:r>
          </a:p>
          <a:p>
            <a:pPr lvl="1">
              <a:buFont typeface="Wingdings" pitchFamily="2" charset="2"/>
              <a:buChar char="v"/>
            </a:pPr>
            <a:r>
              <a:rPr lang="en-US" dirty="0"/>
              <a:t>Consider 2.5nsec tap spacing, similar to  the IEEE .11ac channel model.</a:t>
            </a:r>
          </a:p>
          <a:p>
            <a:pPr lvl="1">
              <a:buFont typeface="Wingdings" pitchFamily="2" charset="2"/>
              <a:buChar char="v"/>
            </a:pPr>
            <a:r>
              <a:rPr lang="en-US" dirty="0"/>
              <a:t>Modifications should maintain </a:t>
            </a:r>
            <a:r>
              <a:rPr lang="en-US" dirty="0" err="1"/>
              <a:t>rms</a:t>
            </a:r>
            <a:r>
              <a:rPr lang="en-US" dirty="0"/>
              <a:t> delay </a:t>
            </a:r>
            <a:r>
              <a:rPr lang="en-US" dirty="0" smtClean="0"/>
              <a:t>spread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39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34400" cy="457200"/>
          </a:xfrm>
        </p:spPr>
        <p:txBody>
          <a:bodyPr/>
          <a:lstStyle/>
          <a:p>
            <a:r>
              <a:rPr lang="en-US" dirty="0" smtClean="0"/>
              <a:t>Comparison to IEEE .11ac Channel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76325"/>
            <a:ext cx="8382000" cy="2505075"/>
          </a:xfrm>
        </p:spPr>
        <p:txBody>
          <a:bodyPr/>
          <a:lstStyle/>
          <a:p>
            <a:r>
              <a:rPr lang="en-US" sz="2000" dirty="0" smtClean="0"/>
              <a:t>First, we studied frequency correlation properties of the original ITU channel sampled at 4*160MHz, and compared it to IEEE .11ac</a:t>
            </a:r>
            <a:endParaRPr lang="en-US" sz="1600" dirty="0"/>
          </a:p>
          <a:p>
            <a:pPr lvl="1"/>
            <a:r>
              <a:rPr lang="en-US" sz="1600" dirty="0" smtClean="0"/>
              <a:t>It has been agreed </a:t>
            </a:r>
            <a:r>
              <a:rPr lang="en-US" sz="1600" dirty="0"/>
              <a:t>to use IEEE .11ac </a:t>
            </a:r>
            <a:r>
              <a:rPr lang="en-US" sz="1600" dirty="0" smtClean="0"/>
              <a:t>channel model for </a:t>
            </a:r>
            <a:r>
              <a:rPr lang="en-US" sz="1600" dirty="0"/>
              <a:t>indoor </a:t>
            </a:r>
            <a:r>
              <a:rPr lang="en-US" sz="1600" dirty="0" smtClean="0"/>
              <a:t>scenarios. The target is to make frequency correlation properties of the outdoor </a:t>
            </a:r>
            <a:r>
              <a:rPr lang="en-US" sz="1600" dirty="0"/>
              <a:t>channel model on a par with </a:t>
            </a:r>
            <a:r>
              <a:rPr lang="en-US" sz="1600" dirty="0" smtClean="0"/>
              <a:t>the indoor model.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306" y="2514600"/>
            <a:ext cx="6756094" cy="3943895"/>
          </a:xfrm>
          <a:prstGeom prst="rect">
            <a:avLst/>
          </a:prstGeom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9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34400" cy="457200"/>
          </a:xfrm>
        </p:spPr>
        <p:txBody>
          <a:bodyPr/>
          <a:lstStyle/>
          <a:p>
            <a:r>
              <a:rPr lang="en-US" dirty="0" smtClean="0"/>
              <a:t>Comparison to the </a:t>
            </a:r>
            <a:r>
              <a:rPr lang="en-US" dirty="0"/>
              <a:t>M</a:t>
            </a:r>
            <a:r>
              <a:rPr lang="en-US" dirty="0" smtClean="0"/>
              <a:t>odified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76324"/>
            <a:ext cx="8382000" cy="2505075"/>
          </a:xfrm>
        </p:spPr>
        <p:txBody>
          <a:bodyPr/>
          <a:lstStyle/>
          <a:p>
            <a:r>
              <a:rPr lang="en-US" sz="1600" dirty="0" smtClean="0"/>
              <a:t>The figure below compares the modified channel model as proposed in [7], but with the new requested timing 2.5nsec to the original ITU </a:t>
            </a:r>
            <a:r>
              <a:rPr lang="en-US" sz="1600" dirty="0" err="1" smtClean="0"/>
              <a:t>UMi</a:t>
            </a:r>
            <a:r>
              <a:rPr lang="en-US" sz="1600" dirty="0" smtClean="0"/>
              <a:t> NLOS channel.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388" y="1821542"/>
            <a:ext cx="6583011" cy="4408354"/>
          </a:xfrm>
          <a:prstGeom prst="rect">
            <a:avLst/>
          </a:prstGeom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74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6934200" cy="762000"/>
          </a:xfrm>
        </p:spPr>
        <p:txBody>
          <a:bodyPr/>
          <a:lstStyle/>
          <a:p>
            <a:r>
              <a:rPr lang="en-US" sz="2800" dirty="0" smtClean="0"/>
              <a:t>Further modifications to improve frequency correlation properties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153400" cy="1066800"/>
          </a:xfrm>
        </p:spPr>
        <p:txBody>
          <a:bodyPr/>
          <a:lstStyle/>
          <a:p>
            <a:r>
              <a:rPr lang="en-US" sz="2000" dirty="0" smtClean="0"/>
              <a:t>To achieve this goal, the 10 strongest clusters were subdivided to ten zero-delay sub-clusters</a:t>
            </a:r>
          </a:p>
          <a:p>
            <a:r>
              <a:rPr lang="en-US" sz="2000" dirty="0"/>
              <a:t>Corresponding angles </a:t>
            </a:r>
            <a:r>
              <a:rPr lang="en-US" sz="2000" dirty="0" err="1" smtClean="0"/>
              <a:t>AoA</a:t>
            </a:r>
            <a:r>
              <a:rPr lang="en-US" sz="2000" dirty="0" smtClean="0"/>
              <a:t> &amp; </a:t>
            </a:r>
            <a:r>
              <a:rPr lang="en-US" sz="2000" dirty="0" err="1" smtClean="0"/>
              <a:t>AoD</a:t>
            </a:r>
            <a:r>
              <a:rPr lang="en-US" sz="2000" dirty="0" smtClean="0"/>
              <a:t> are </a:t>
            </a:r>
            <a:r>
              <a:rPr lang="en-US" sz="2000" dirty="0"/>
              <a:t>mapped in a similar fashion.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323281"/>
              </p:ext>
            </p:extLst>
          </p:nvPr>
        </p:nvGraphicFramePr>
        <p:xfrm>
          <a:off x="762000" y="2438402"/>
          <a:ext cx="7848600" cy="39623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2150"/>
                <a:gridCol w="1962150"/>
                <a:gridCol w="1962150"/>
                <a:gridCol w="1962150"/>
              </a:tblGrid>
              <a:tr h="360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sub-cluster #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mapping to rays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Power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delay offset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1,4,5,6,7,20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6/20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0 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8,9,11,19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4/20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2.5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17,18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2/20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10,12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2/20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7.75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15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1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10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1/20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12.5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1/20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1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17.75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1/20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20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16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1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22.5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02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27271</TotalTime>
  <Words>1806</Words>
  <Application>Microsoft Office PowerPoint</Application>
  <PresentationFormat>On-screen Show (4:3)</PresentationFormat>
  <Paragraphs>268</Paragraphs>
  <Slides>24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802-11-Submission</vt:lpstr>
      <vt:lpstr>Microsoft Word 97 - 2003 Document</vt:lpstr>
      <vt:lpstr>Modifications to ITU Channel Model to Support 160MHz bandwidth of operation</vt:lpstr>
      <vt:lpstr>PowerPoint Presentation</vt:lpstr>
      <vt:lpstr>Abstract</vt:lpstr>
      <vt:lpstr>Introduction</vt:lpstr>
      <vt:lpstr>Support of up to 160MHz Bandwidth</vt:lpstr>
      <vt:lpstr>Suitability of ITU channel model for 160 MHz bandwidth of operation</vt:lpstr>
      <vt:lpstr>Comparison to IEEE .11ac Channel Model</vt:lpstr>
      <vt:lpstr>Comparison to the Modified Model</vt:lpstr>
      <vt:lpstr>Further modifications to improve frequency correlation properties</vt:lpstr>
      <vt:lpstr>Comparison to the Modified Models</vt:lpstr>
      <vt:lpstr>Comparison of channel models  - rms delay spread </vt:lpstr>
      <vt:lpstr>Discussion -1</vt:lpstr>
      <vt:lpstr>Comparison to ITU InH </vt:lpstr>
      <vt:lpstr>Comparison to ITU InH (zoomed) </vt:lpstr>
      <vt:lpstr>Discussion - 2</vt:lpstr>
      <vt:lpstr>Straw Poll 1</vt:lpstr>
      <vt:lpstr>Straw Poll 2</vt:lpstr>
      <vt:lpstr>References</vt:lpstr>
      <vt:lpstr>Backup</vt:lpstr>
      <vt:lpstr>Background information on ITU IMT-Advanced Channel Model </vt:lpstr>
      <vt:lpstr>PowerPoint Presentation</vt:lpstr>
      <vt:lpstr>Support of 100MHz bandwidth in [5] &amp; [6]</vt:lpstr>
      <vt:lpstr>Proposed Changes to Support up to 160MHz Bandwidth[7]</vt:lpstr>
      <vt:lpstr>Proposed Changes - Simulation Results</vt:lpstr>
    </vt:vector>
  </TitlesOfParts>
  <Company>Intel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802.19 Liaison Report</dc:title>
  <dc:creator>Eldad Perahia</dc:creator>
  <cp:keywords>November 2011</cp:keywords>
  <cp:lastModifiedBy>Azizi, Shahrnaz</cp:lastModifiedBy>
  <cp:revision>1201</cp:revision>
  <cp:lastPrinted>1998-02-10T13:28:06Z</cp:lastPrinted>
  <dcterms:created xsi:type="dcterms:W3CDTF">2006-05-16T19:53:05Z</dcterms:created>
  <dcterms:modified xsi:type="dcterms:W3CDTF">2013-11-13T16:58:42Z</dcterms:modified>
</cp:coreProperties>
</file>