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299" r:id="rId3"/>
    <p:sldId id="301" r:id="rId4"/>
    <p:sldId id="300" r:id="rId5"/>
    <p:sldId id="281" r:id="rId6"/>
    <p:sldId id="296" r:id="rId7"/>
    <p:sldId id="297" r:id="rId8"/>
    <p:sldId id="304" r:id="rId9"/>
    <p:sldId id="298" r:id="rId10"/>
    <p:sldId id="270" r:id="rId11"/>
    <p:sldId id="302" r:id="rId12"/>
    <p:sldId id="303" r:id="rId13"/>
  </p:sldIdLst>
  <p:sldSz cx="9144000" cy="6858000" type="screen4x3"/>
  <p:notesSz cx="7077075" cy="8955088"/>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nna Ling" initials=""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1" autoAdjust="0"/>
    <p:restoredTop sz="94629" autoAdjust="0"/>
  </p:normalViewPr>
  <p:slideViewPr>
    <p:cSldViewPr>
      <p:cViewPr varScale="1">
        <p:scale>
          <a:sx n="79" d="100"/>
          <a:sy n="79" d="100"/>
        </p:scale>
        <p:origin x="-654" y="-90"/>
      </p:cViewPr>
      <p:guideLst>
        <p:guide orient="horz" pos="2160"/>
        <p:guide pos="2880"/>
      </p:guideLst>
    </p:cSldViewPr>
  </p:slideViewPr>
  <p:outlineViewPr>
    <p:cViewPr>
      <p:scale>
        <a:sx n="33" d="100"/>
        <a:sy n="33" d="100"/>
      </p:scale>
      <p:origin x="0" y="2622"/>
    </p:cViewPr>
  </p:outlineViewPr>
  <p:notesTextViewPr>
    <p:cViewPr>
      <p:scale>
        <a:sx n="1" d="1"/>
        <a:sy n="1" d="1"/>
      </p:scale>
      <p:origin x="0" y="0"/>
    </p:cViewPr>
  </p:notesTextViewPr>
  <p:notesViewPr>
    <p:cSldViewPr>
      <p:cViewPr varScale="1">
        <p:scale>
          <a:sx n="72" d="100"/>
          <a:sy n="72" d="100"/>
        </p:scale>
        <p:origin x="-2995" y="-91"/>
      </p:cViewPr>
      <p:guideLst>
        <p:guide orient="horz" pos="2820"/>
        <p:guide pos="2229"/>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2_4">
  <dgm:title val=""/>
  <dgm:desc val=""/>
  <dgm:catLst>
    <dgm:cat type="accent2" pri="11400"/>
  </dgm:catLst>
  <dgm:styleLbl name="node0">
    <dgm:fillClrLst meth="cycle">
      <a:schemeClr val="accent2">
        <a:shade val="60000"/>
      </a:schemeClr>
    </dgm:fillClrLst>
    <dgm:linClrLst meth="repeat">
      <a:schemeClr val="lt1"/>
    </dgm:linClrLst>
    <dgm:effectClrLst/>
    <dgm:txLinClrLst/>
    <dgm:txFillClrLst/>
    <dgm:txEffectClrLst/>
  </dgm:styleLbl>
  <dgm:styleLbl name="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alignNode1">
    <dgm:fillClrLst meth="cycle">
      <a:schemeClr val="accent2">
        <a:shade val="50000"/>
      </a:schemeClr>
      <a:schemeClr val="accent2">
        <a:tint val="45000"/>
      </a:schemeClr>
    </dgm:fillClrLst>
    <dgm:linClrLst meth="cycle">
      <a:schemeClr val="accent2">
        <a:shade val="50000"/>
      </a:schemeClr>
      <a:schemeClr val="accent2">
        <a:tint val="45000"/>
      </a:schemeClr>
    </dgm:linClrLst>
    <dgm:effectClrLst/>
    <dgm:txLinClrLst/>
    <dgm:txFillClrLst/>
    <dgm:txEffectClrLst/>
  </dgm:styleLbl>
  <dgm:styleLbl name="lnNode1">
    <dgm:fillClrLst meth="cycle">
      <a:schemeClr val="accent2">
        <a:shade val="50000"/>
      </a:schemeClr>
      <a:schemeClr val="accent2">
        <a:tint val="45000"/>
      </a:schemeClr>
    </dgm:fillClrLst>
    <dgm:linClrLst meth="repeat">
      <a:schemeClr val="lt1"/>
    </dgm:linClrLst>
    <dgm:effectClrLst/>
    <dgm:txLinClrLst/>
    <dgm:txFillClrLst/>
    <dgm:txEffectClrLst/>
  </dgm:styleLbl>
  <dgm:styleLbl name="vennNode1">
    <dgm:fillClrLst meth="cycle">
      <a:schemeClr val="accent2">
        <a:shade val="80000"/>
        <a:alpha val="50000"/>
      </a:schemeClr>
      <a:schemeClr val="accent2">
        <a:tint val="45000"/>
        <a:alpha val="50000"/>
      </a:schemeClr>
    </dgm:fillClrLst>
    <dgm:linClrLst meth="repeat">
      <a:schemeClr val="lt1"/>
    </dgm:linClrLst>
    <dgm:effectClrLst/>
    <dgm:txLinClrLst/>
    <dgm:txFillClrLst/>
    <dgm:txEffectClrLst/>
  </dgm:styleLbl>
  <dgm:styleLbl name="node2">
    <dgm:fillClrLst>
      <a:schemeClr val="accent2">
        <a:shade val="80000"/>
      </a:schemeClr>
    </dgm:fillClrLst>
    <dgm:linClrLst meth="repeat">
      <a:schemeClr val="lt1"/>
    </dgm:linClrLst>
    <dgm:effectClrLst/>
    <dgm:txLinClrLst/>
    <dgm:txFillClrLst/>
    <dgm:txEffectClrLst/>
  </dgm:styleLbl>
  <dgm:styleLbl name="node3">
    <dgm:fillClrLst>
      <a:schemeClr val="accent2">
        <a:tint val="99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f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bgSibTrans2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dgm:txEffectClrLst/>
  </dgm:styleLbl>
  <dgm:styleLbl name="sibTrans1D1">
    <dgm:fillClrLst meth="cycle">
      <a:schemeClr val="accent2">
        <a:shade val="90000"/>
      </a:schemeClr>
      <a:schemeClr val="accent2">
        <a:tint val="50000"/>
      </a:schemeClr>
    </dgm:fillClrLst>
    <dgm:linClrLst meth="cycle">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0000"/>
      </a:schemeClr>
    </dgm:fillClrLst>
    <dgm:linClrLst meth="repeat">
      <a:schemeClr val="lt1"/>
    </dgm:linClrLst>
    <dgm:effectClrLst/>
    <dgm:txLinClrLst/>
    <dgm:txFillClrLst/>
    <dgm:txEffectClrLst/>
  </dgm:styleLbl>
  <dgm:styleLbl name="asst3">
    <dgm:fillClrLst>
      <a:schemeClr val="accent2">
        <a:tint val="70000"/>
      </a:schemeClr>
    </dgm:fillClrLst>
    <dgm:linClrLst meth="repeat">
      <a:schemeClr val="lt1"/>
    </dgm:linClrLst>
    <dgm:effectClrLst/>
    <dgm:txLinClrLst/>
    <dgm:txFillClrLst/>
    <dgm:txEffectClrLst/>
  </dgm:styleLbl>
  <dgm:styleLbl name="asst4">
    <dgm:fillClrLst>
      <a:schemeClr val="accent2">
        <a:tint val="5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2">
        <a:shade val="50000"/>
      </a:schemeClr>
      <a:schemeClr val="accent2">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alignAccFollowNode1">
    <dgm:fillClrLst meth="repeat">
      <a:schemeClr val="accent2">
        <a:alpha val="90000"/>
        <a:tint val="55000"/>
      </a:schemeClr>
    </dgm:fillClrLst>
    <dgm:linClrLst meth="repeat">
      <a:schemeClr val="accent2">
        <a:alpha val="90000"/>
        <a:tint val="55000"/>
      </a:schemeClr>
    </dgm:linClrLst>
    <dgm:effectClrLst/>
    <dgm:txLinClrLst/>
    <dgm:txFillClrLst meth="repeat">
      <a:schemeClr val="dk1"/>
    </dgm:txFillClrLst>
    <dgm:txEffectClrLst/>
  </dgm:styleLbl>
  <dgm:styleLbl name="bgAccFollowNode1">
    <dgm:fillClrLst meth="repeat">
      <a:schemeClr val="accent2">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55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8F888F4-4776-4AE2-92DF-3D58CEF37687}" type="doc">
      <dgm:prSet loTypeId="urn:microsoft.com/office/officeart/2005/8/layout/hProcess11" loCatId="process" qsTypeId="urn:microsoft.com/office/officeart/2005/8/quickstyle/simple3" qsCatId="simple" csTypeId="urn:microsoft.com/office/officeart/2005/8/colors/accent2_4" csCatId="accent2" phldr="1"/>
      <dgm:spPr/>
    </dgm:pt>
    <dgm:pt modelId="{EC9D324C-903D-46AE-9C15-0CED4C2F0E90}">
      <dgm:prSet phldrT="[Text]" custT="1"/>
      <dgm:spPr/>
      <dgm:t>
        <a:bodyPr/>
        <a:lstStyle/>
        <a:p>
          <a:r>
            <a:rPr lang="en-US" sz="1300" b="1" dirty="0" smtClean="0">
              <a:solidFill>
                <a:schemeClr val="accent2">
                  <a:lumMod val="75000"/>
                </a:schemeClr>
              </a:solidFill>
            </a:rPr>
            <a:t>Simulation Scenario</a:t>
          </a:r>
          <a:endParaRPr lang="en-US" sz="1300" b="1" dirty="0">
            <a:solidFill>
              <a:schemeClr val="accent2">
                <a:lumMod val="75000"/>
              </a:schemeClr>
            </a:solidFill>
          </a:endParaRPr>
        </a:p>
      </dgm:t>
    </dgm:pt>
    <dgm:pt modelId="{BF014E81-B39F-4377-ACD5-CD2E0E3413B1}" type="parTrans" cxnId="{878174A3-424B-44A4-A3A3-F7A11C96F6ED}">
      <dgm:prSet/>
      <dgm:spPr/>
      <dgm:t>
        <a:bodyPr/>
        <a:lstStyle/>
        <a:p>
          <a:endParaRPr lang="en-US"/>
        </a:p>
      </dgm:t>
    </dgm:pt>
    <dgm:pt modelId="{AFE50CEF-BE96-485F-8F82-FCD9BCEB140A}" type="sibTrans" cxnId="{878174A3-424B-44A4-A3A3-F7A11C96F6ED}">
      <dgm:prSet/>
      <dgm:spPr/>
      <dgm:t>
        <a:bodyPr/>
        <a:lstStyle/>
        <a:p>
          <a:endParaRPr lang="en-US"/>
        </a:p>
      </dgm:t>
    </dgm:pt>
    <dgm:pt modelId="{33A6CFC8-DB37-4DC8-A257-FD9B73980ACA}">
      <dgm:prSet phldrT="[Text]" custT="1"/>
      <dgm:spPr/>
      <dgm:t>
        <a:bodyPr/>
        <a:lstStyle/>
        <a:p>
          <a:r>
            <a:rPr lang="en-US" sz="1300" b="1" dirty="0" smtClean="0">
              <a:solidFill>
                <a:schemeClr val="accent2">
                  <a:lumMod val="75000"/>
                </a:schemeClr>
              </a:solidFill>
            </a:rPr>
            <a:t>Radio statistics</a:t>
          </a:r>
          <a:endParaRPr lang="zh-CN" altLang="en-US" sz="1300" b="1" dirty="0" smtClean="0">
            <a:solidFill>
              <a:schemeClr val="accent2">
                <a:lumMod val="75000"/>
              </a:schemeClr>
            </a:solidFill>
          </a:endParaRPr>
        </a:p>
        <a:p>
          <a:r>
            <a:rPr lang="zh-CN" altLang="en-US" sz="1300" b="1" dirty="0" smtClean="0">
              <a:solidFill>
                <a:schemeClr val="accent2">
                  <a:lumMod val="75000"/>
                </a:schemeClr>
              </a:solidFill>
            </a:rPr>
            <a:t>(</a:t>
          </a:r>
          <a:r>
            <a:rPr lang="en-US" altLang="zh-CN" sz="1300" b="1" dirty="0" smtClean="0">
              <a:solidFill>
                <a:schemeClr val="accent2">
                  <a:lumMod val="75000"/>
                </a:schemeClr>
              </a:solidFill>
            </a:rPr>
            <a:t>S/I</a:t>
          </a:r>
          <a:r>
            <a:rPr lang="zh-CN" altLang="en-US" sz="1300" b="1" dirty="0" smtClean="0">
              <a:solidFill>
                <a:schemeClr val="accent2">
                  <a:lumMod val="75000"/>
                </a:schemeClr>
              </a:solidFill>
            </a:rPr>
            <a:t> </a:t>
          </a:r>
          <a:r>
            <a:rPr lang="en-US" altLang="zh-CN" sz="1300" b="1" dirty="0" smtClean="0">
              <a:solidFill>
                <a:schemeClr val="accent2">
                  <a:lumMod val="75000"/>
                </a:schemeClr>
              </a:solidFill>
            </a:rPr>
            <a:t>distribution)</a:t>
          </a:r>
          <a:endParaRPr lang="en-US" sz="1300" b="1" dirty="0">
            <a:solidFill>
              <a:schemeClr val="accent2">
                <a:lumMod val="75000"/>
              </a:schemeClr>
            </a:solidFill>
          </a:endParaRPr>
        </a:p>
      </dgm:t>
    </dgm:pt>
    <dgm:pt modelId="{53506E36-CC78-4060-A805-8D89F188BF18}" type="parTrans" cxnId="{5D2C37E0-0BA6-465D-92DB-5C3133C956B2}">
      <dgm:prSet/>
      <dgm:spPr/>
      <dgm:t>
        <a:bodyPr/>
        <a:lstStyle/>
        <a:p>
          <a:endParaRPr lang="en-US"/>
        </a:p>
      </dgm:t>
    </dgm:pt>
    <dgm:pt modelId="{62C90E76-BD85-40B4-B2B7-8E52F1F1599F}" type="sibTrans" cxnId="{5D2C37E0-0BA6-465D-92DB-5C3133C956B2}">
      <dgm:prSet/>
      <dgm:spPr/>
      <dgm:t>
        <a:bodyPr/>
        <a:lstStyle/>
        <a:p>
          <a:endParaRPr lang="en-US"/>
        </a:p>
      </dgm:t>
    </dgm:pt>
    <dgm:pt modelId="{8B8DD072-F8F3-45F7-A193-9D13286F736C}">
      <dgm:prSet phldrT="[Text]" custT="1"/>
      <dgm:spPr/>
      <dgm:t>
        <a:bodyPr/>
        <a:lstStyle/>
        <a:p>
          <a:r>
            <a:rPr lang="en-US" sz="1300" b="1" dirty="0" smtClean="0">
              <a:solidFill>
                <a:schemeClr val="accent2">
                  <a:lumMod val="75000"/>
                </a:schemeClr>
              </a:solidFill>
            </a:rPr>
            <a:t>PHY statistics</a:t>
          </a:r>
          <a:endParaRPr lang="zh-CN" altLang="en-US" sz="1300" b="1" dirty="0" smtClean="0">
            <a:solidFill>
              <a:schemeClr val="accent2">
                <a:lumMod val="75000"/>
              </a:schemeClr>
            </a:solidFill>
          </a:endParaRPr>
        </a:p>
        <a:p>
          <a:r>
            <a:rPr lang="zh-CN" altLang="en-US" sz="1300" b="1" dirty="0" smtClean="0">
              <a:solidFill>
                <a:schemeClr val="accent2">
                  <a:lumMod val="75000"/>
                </a:schemeClr>
              </a:solidFill>
            </a:rPr>
            <a:t>(</a:t>
          </a:r>
          <a:r>
            <a:rPr lang="en-US" altLang="zh-CN" sz="1300" b="1" dirty="0" smtClean="0">
              <a:solidFill>
                <a:schemeClr val="accent2">
                  <a:lumMod val="75000"/>
                </a:schemeClr>
              </a:solidFill>
            </a:rPr>
            <a:t>Freq-domain</a:t>
          </a:r>
          <a:r>
            <a:rPr lang="zh-CN" altLang="en-US" sz="1300" b="1" dirty="0" smtClean="0">
              <a:solidFill>
                <a:schemeClr val="accent2">
                  <a:lumMod val="75000"/>
                </a:schemeClr>
              </a:solidFill>
            </a:rPr>
            <a:t> </a:t>
          </a:r>
          <a:r>
            <a:rPr lang="en-US" altLang="zh-CN" sz="1300" b="1" dirty="0" smtClean="0">
              <a:solidFill>
                <a:schemeClr val="accent2">
                  <a:lumMod val="75000"/>
                </a:schemeClr>
              </a:solidFill>
            </a:rPr>
            <a:t>SINR</a:t>
          </a:r>
          <a:r>
            <a:rPr lang="zh-CN" altLang="en-US" sz="1300" b="1" dirty="0" smtClean="0">
              <a:solidFill>
                <a:schemeClr val="accent2">
                  <a:lumMod val="75000"/>
                </a:schemeClr>
              </a:solidFill>
            </a:rPr>
            <a:t> </a:t>
          </a:r>
          <a:r>
            <a:rPr lang="en-US" altLang="zh-CN" sz="1300" b="1" dirty="0" smtClean="0">
              <a:solidFill>
                <a:schemeClr val="accent2">
                  <a:lumMod val="75000"/>
                </a:schemeClr>
              </a:solidFill>
            </a:rPr>
            <a:t>distribution)</a:t>
          </a:r>
          <a:endParaRPr lang="en-US" sz="1300" b="1" dirty="0">
            <a:solidFill>
              <a:schemeClr val="accent2">
                <a:lumMod val="75000"/>
              </a:schemeClr>
            </a:solidFill>
          </a:endParaRPr>
        </a:p>
      </dgm:t>
    </dgm:pt>
    <dgm:pt modelId="{1CF216C9-9360-4F58-BE75-C6DE56CB9569}" type="parTrans" cxnId="{C7E3B60F-C766-4B0F-BEB9-2B1401E0CC4F}">
      <dgm:prSet/>
      <dgm:spPr/>
      <dgm:t>
        <a:bodyPr/>
        <a:lstStyle/>
        <a:p>
          <a:endParaRPr lang="en-US"/>
        </a:p>
      </dgm:t>
    </dgm:pt>
    <dgm:pt modelId="{065A02D3-2871-497C-A9D3-6423078B8F6C}" type="sibTrans" cxnId="{C7E3B60F-C766-4B0F-BEB9-2B1401E0CC4F}">
      <dgm:prSet/>
      <dgm:spPr/>
      <dgm:t>
        <a:bodyPr/>
        <a:lstStyle/>
        <a:p>
          <a:endParaRPr lang="en-US"/>
        </a:p>
      </dgm:t>
    </dgm:pt>
    <dgm:pt modelId="{5D7E98F2-5D6D-4416-AAE7-388110405134}">
      <dgm:prSet phldrT="[Text]" custT="1"/>
      <dgm:spPr/>
      <dgm:t>
        <a:bodyPr/>
        <a:lstStyle/>
        <a:p>
          <a:r>
            <a:rPr lang="en-US" sz="1300" b="1" dirty="0" smtClean="0">
              <a:solidFill>
                <a:schemeClr val="accent2">
                  <a:lumMod val="75000"/>
                </a:schemeClr>
              </a:solidFill>
            </a:rPr>
            <a:t>PHY Tput calibration </a:t>
          </a:r>
          <a:endParaRPr lang="en-US" sz="1300" b="1" dirty="0">
            <a:solidFill>
              <a:schemeClr val="accent2">
                <a:lumMod val="75000"/>
              </a:schemeClr>
            </a:solidFill>
          </a:endParaRPr>
        </a:p>
      </dgm:t>
    </dgm:pt>
    <dgm:pt modelId="{FD7BBA3A-1906-4856-B43D-28572A7C1C0E}" type="parTrans" cxnId="{14260DA0-16A9-4E3F-9E5D-285544166D97}">
      <dgm:prSet/>
      <dgm:spPr/>
      <dgm:t>
        <a:bodyPr/>
        <a:lstStyle/>
        <a:p>
          <a:endParaRPr lang="en-US"/>
        </a:p>
      </dgm:t>
    </dgm:pt>
    <dgm:pt modelId="{FCCD2913-B84A-47F2-AD57-109CCCEA8F7C}" type="sibTrans" cxnId="{14260DA0-16A9-4E3F-9E5D-285544166D97}">
      <dgm:prSet/>
      <dgm:spPr/>
      <dgm:t>
        <a:bodyPr/>
        <a:lstStyle/>
        <a:p>
          <a:endParaRPr lang="en-US"/>
        </a:p>
      </dgm:t>
    </dgm:pt>
    <dgm:pt modelId="{812D4E33-4C46-41E3-AAFA-F8603C6D77AA}">
      <dgm:prSet phldrT="[Text]" custT="1"/>
      <dgm:spPr/>
      <dgm:t>
        <a:bodyPr/>
        <a:lstStyle/>
        <a:p>
          <a:r>
            <a:rPr lang="en-US" sz="1300" b="1" dirty="0" smtClean="0">
              <a:solidFill>
                <a:schemeClr val="accent2">
                  <a:lumMod val="75000"/>
                </a:schemeClr>
              </a:solidFill>
            </a:rPr>
            <a:t>MAC calibration</a:t>
          </a:r>
          <a:endParaRPr lang="en-US" sz="1300" b="1" dirty="0">
            <a:solidFill>
              <a:schemeClr val="accent2">
                <a:lumMod val="75000"/>
              </a:schemeClr>
            </a:solidFill>
          </a:endParaRPr>
        </a:p>
      </dgm:t>
    </dgm:pt>
    <dgm:pt modelId="{52FA7EA4-D94C-4565-BEE0-B1B50C9F9CE5}" type="parTrans" cxnId="{A677B1BA-8FDB-4840-BEBD-3F9297FF0AA4}">
      <dgm:prSet/>
      <dgm:spPr/>
      <dgm:t>
        <a:bodyPr/>
        <a:lstStyle/>
        <a:p>
          <a:endParaRPr lang="en-US"/>
        </a:p>
      </dgm:t>
    </dgm:pt>
    <dgm:pt modelId="{DDECD178-7684-4F1B-A552-AF07E1D51DF8}" type="sibTrans" cxnId="{A677B1BA-8FDB-4840-BEBD-3F9297FF0AA4}">
      <dgm:prSet/>
      <dgm:spPr/>
      <dgm:t>
        <a:bodyPr/>
        <a:lstStyle/>
        <a:p>
          <a:endParaRPr lang="en-US"/>
        </a:p>
      </dgm:t>
    </dgm:pt>
    <dgm:pt modelId="{49615264-DCE9-4287-A621-650B0E7FAB3C}" type="pres">
      <dgm:prSet presAssocID="{18F888F4-4776-4AE2-92DF-3D58CEF37687}" presName="Name0" presStyleCnt="0">
        <dgm:presLayoutVars>
          <dgm:dir/>
          <dgm:resizeHandles val="exact"/>
        </dgm:presLayoutVars>
      </dgm:prSet>
      <dgm:spPr/>
    </dgm:pt>
    <dgm:pt modelId="{768954DD-B5C1-49A7-B087-5AB35FC50851}" type="pres">
      <dgm:prSet presAssocID="{18F888F4-4776-4AE2-92DF-3D58CEF37687}" presName="arrow" presStyleLbl="bgShp" presStyleIdx="0" presStyleCnt="1"/>
      <dgm:spPr/>
    </dgm:pt>
    <dgm:pt modelId="{33385AF9-1BA1-481E-A351-39AA1A0C7F4A}" type="pres">
      <dgm:prSet presAssocID="{18F888F4-4776-4AE2-92DF-3D58CEF37687}" presName="points" presStyleCnt="0"/>
      <dgm:spPr/>
    </dgm:pt>
    <dgm:pt modelId="{2FE0C259-ED93-4EE6-A508-14A868834864}" type="pres">
      <dgm:prSet presAssocID="{EC9D324C-903D-46AE-9C15-0CED4C2F0E90}" presName="compositeA" presStyleCnt="0"/>
      <dgm:spPr/>
    </dgm:pt>
    <dgm:pt modelId="{41D9E362-02E2-4548-9D0D-1C2F740B4E4D}" type="pres">
      <dgm:prSet presAssocID="{EC9D324C-903D-46AE-9C15-0CED4C2F0E90}" presName="textA" presStyleLbl="revTx" presStyleIdx="0" presStyleCnt="5">
        <dgm:presLayoutVars>
          <dgm:bulletEnabled val="1"/>
        </dgm:presLayoutVars>
      </dgm:prSet>
      <dgm:spPr/>
      <dgm:t>
        <a:bodyPr/>
        <a:lstStyle/>
        <a:p>
          <a:endParaRPr lang="en-US"/>
        </a:p>
      </dgm:t>
    </dgm:pt>
    <dgm:pt modelId="{F0FD3945-DCF6-4D90-8AC3-1CF97B83F32E}" type="pres">
      <dgm:prSet presAssocID="{EC9D324C-903D-46AE-9C15-0CED4C2F0E90}" presName="circleA" presStyleLbl="node1" presStyleIdx="0" presStyleCnt="5"/>
      <dgm:spPr/>
    </dgm:pt>
    <dgm:pt modelId="{206B7FA8-C2D3-4A48-99EE-63057F41AA5C}" type="pres">
      <dgm:prSet presAssocID="{EC9D324C-903D-46AE-9C15-0CED4C2F0E90}" presName="spaceA" presStyleCnt="0"/>
      <dgm:spPr/>
    </dgm:pt>
    <dgm:pt modelId="{7800D3C9-FDD5-4E91-B4CF-5133B26472B9}" type="pres">
      <dgm:prSet presAssocID="{AFE50CEF-BE96-485F-8F82-FCD9BCEB140A}" presName="space" presStyleCnt="0"/>
      <dgm:spPr/>
    </dgm:pt>
    <dgm:pt modelId="{14DC7391-623A-4C27-94AB-68EFD34BA923}" type="pres">
      <dgm:prSet presAssocID="{33A6CFC8-DB37-4DC8-A257-FD9B73980ACA}" presName="compositeB" presStyleCnt="0"/>
      <dgm:spPr/>
    </dgm:pt>
    <dgm:pt modelId="{A5674C87-9997-483E-BF8C-0C0CA79D8774}" type="pres">
      <dgm:prSet presAssocID="{33A6CFC8-DB37-4DC8-A257-FD9B73980ACA}" presName="textB" presStyleLbl="revTx" presStyleIdx="1" presStyleCnt="5" custScaleX="142256">
        <dgm:presLayoutVars>
          <dgm:bulletEnabled val="1"/>
        </dgm:presLayoutVars>
      </dgm:prSet>
      <dgm:spPr/>
      <dgm:t>
        <a:bodyPr/>
        <a:lstStyle/>
        <a:p>
          <a:endParaRPr lang="en-US"/>
        </a:p>
      </dgm:t>
    </dgm:pt>
    <dgm:pt modelId="{F7F4D269-9A60-4D62-99B8-4F9128B1FD7E}" type="pres">
      <dgm:prSet presAssocID="{33A6CFC8-DB37-4DC8-A257-FD9B73980ACA}" presName="circleB" presStyleLbl="node1" presStyleIdx="1" presStyleCnt="5"/>
      <dgm:spPr/>
    </dgm:pt>
    <dgm:pt modelId="{F57164C6-A97F-4D9F-ABBD-3F598B2DD7BB}" type="pres">
      <dgm:prSet presAssocID="{33A6CFC8-DB37-4DC8-A257-FD9B73980ACA}" presName="spaceB" presStyleCnt="0"/>
      <dgm:spPr/>
    </dgm:pt>
    <dgm:pt modelId="{E50BFBCC-8416-4F85-A6A5-CAA359B18065}" type="pres">
      <dgm:prSet presAssocID="{62C90E76-BD85-40B4-B2B7-8E52F1F1599F}" presName="space" presStyleCnt="0"/>
      <dgm:spPr/>
    </dgm:pt>
    <dgm:pt modelId="{EC49167E-72B5-4A56-8BEF-9152E14D4A9E}" type="pres">
      <dgm:prSet presAssocID="{8B8DD072-F8F3-45F7-A193-9D13286F736C}" presName="compositeA" presStyleCnt="0"/>
      <dgm:spPr/>
    </dgm:pt>
    <dgm:pt modelId="{70A7A4B4-A9A6-4852-8314-28DDE073DE29}" type="pres">
      <dgm:prSet presAssocID="{8B8DD072-F8F3-45F7-A193-9D13286F736C}" presName="textA" presStyleLbl="revTx" presStyleIdx="2" presStyleCnt="5" custScaleX="181443">
        <dgm:presLayoutVars>
          <dgm:bulletEnabled val="1"/>
        </dgm:presLayoutVars>
      </dgm:prSet>
      <dgm:spPr/>
      <dgm:t>
        <a:bodyPr/>
        <a:lstStyle/>
        <a:p>
          <a:endParaRPr lang="en-US"/>
        </a:p>
      </dgm:t>
    </dgm:pt>
    <dgm:pt modelId="{1E6D3986-092A-4988-A189-FCEF4AE7FEAF}" type="pres">
      <dgm:prSet presAssocID="{8B8DD072-F8F3-45F7-A193-9D13286F736C}" presName="circleA" presStyleLbl="node1" presStyleIdx="2" presStyleCnt="5"/>
      <dgm:spPr/>
    </dgm:pt>
    <dgm:pt modelId="{BC38EEFB-B702-4C56-9F5D-81E506CBFFC7}" type="pres">
      <dgm:prSet presAssocID="{8B8DD072-F8F3-45F7-A193-9D13286F736C}" presName="spaceA" presStyleCnt="0"/>
      <dgm:spPr/>
    </dgm:pt>
    <dgm:pt modelId="{2B8FF1C9-5C2F-478D-9D75-E44B97875E2B}" type="pres">
      <dgm:prSet presAssocID="{065A02D3-2871-497C-A9D3-6423078B8F6C}" presName="space" presStyleCnt="0"/>
      <dgm:spPr/>
    </dgm:pt>
    <dgm:pt modelId="{0910C44F-91EC-476B-AA1D-AD8EDC2B519B}" type="pres">
      <dgm:prSet presAssocID="{5D7E98F2-5D6D-4416-AAE7-388110405134}" presName="compositeB" presStyleCnt="0"/>
      <dgm:spPr/>
    </dgm:pt>
    <dgm:pt modelId="{01A81F77-4111-4268-8C50-D5ECF0B464B7}" type="pres">
      <dgm:prSet presAssocID="{5D7E98F2-5D6D-4416-AAE7-388110405134}" presName="textB" presStyleLbl="revTx" presStyleIdx="3" presStyleCnt="5" custScaleX="125296">
        <dgm:presLayoutVars>
          <dgm:bulletEnabled val="1"/>
        </dgm:presLayoutVars>
      </dgm:prSet>
      <dgm:spPr/>
      <dgm:t>
        <a:bodyPr/>
        <a:lstStyle/>
        <a:p>
          <a:endParaRPr lang="en-US"/>
        </a:p>
      </dgm:t>
    </dgm:pt>
    <dgm:pt modelId="{024FBA85-7A03-47C6-A5D7-D35C80BA84BA}" type="pres">
      <dgm:prSet presAssocID="{5D7E98F2-5D6D-4416-AAE7-388110405134}" presName="circleB" presStyleLbl="node1" presStyleIdx="3" presStyleCnt="5"/>
      <dgm:spPr/>
    </dgm:pt>
    <dgm:pt modelId="{DC3321F0-541A-4720-8F24-122CF9111F93}" type="pres">
      <dgm:prSet presAssocID="{5D7E98F2-5D6D-4416-AAE7-388110405134}" presName="spaceB" presStyleCnt="0"/>
      <dgm:spPr/>
    </dgm:pt>
    <dgm:pt modelId="{9B95CD6A-94F4-4878-BEA1-D987AFE82ABA}" type="pres">
      <dgm:prSet presAssocID="{FCCD2913-B84A-47F2-AD57-109CCCEA8F7C}" presName="space" presStyleCnt="0"/>
      <dgm:spPr/>
    </dgm:pt>
    <dgm:pt modelId="{895A21D4-0690-43A2-9F4E-B0F43A862FF3}" type="pres">
      <dgm:prSet presAssocID="{812D4E33-4C46-41E3-AAFA-F8603C6D77AA}" presName="compositeA" presStyleCnt="0"/>
      <dgm:spPr/>
    </dgm:pt>
    <dgm:pt modelId="{1E321D4D-58EB-4CD6-AE72-F99C6A410D96}" type="pres">
      <dgm:prSet presAssocID="{812D4E33-4C46-41E3-AAFA-F8603C6D77AA}" presName="textA" presStyleLbl="revTx" presStyleIdx="4" presStyleCnt="5" custScaleX="121015">
        <dgm:presLayoutVars>
          <dgm:bulletEnabled val="1"/>
        </dgm:presLayoutVars>
      </dgm:prSet>
      <dgm:spPr/>
      <dgm:t>
        <a:bodyPr/>
        <a:lstStyle/>
        <a:p>
          <a:endParaRPr lang="en-US"/>
        </a:p>
      </dgm:t>
    </dgm:pt>
    <dgm:pt modelId="{9A5025EF-ABCB-4B39-BACD-936B3F8E14A6}" type="pres">
      <dgm:prSet presAssocID="{812D4E33-4C46-41E3-AAFA-F8603C6D77AA}" presName="circleA" presStyleLbl="node1" presStyleIdx="4" presStyleCnt="5"/>
      <dgm:spPr/>
    </dgm:pt>
    <dgm:pt modelId="{7C3E71F6-13B7-46A6-85D1-C99EA1CF5FEE}" type="pres">
      <dgm:prSet presAssocID="{812D4E33-4C46-41E3-AAFA-F8603C6D77AA}" presName="spaceA" presStyleCnt="0"/>
      <dgm:spPr/>
    </dgm:pt>
  </dgm:ptLst>
  <dgm:cxnLst>
    <dgm:cxn modelId="{C7E3B60F-C766-4B0F-BEB9-2B1401E0CC4F}" srcId="{18F888F4-4776-4AE2-92DF-3D58CEF37687}" destId="{8B8DD072-F8F3-45F7-A193-9D13286F736C}" srcOrd="2" destOrd="0" parTransId="{1CF216C9-9360-4F58-BE75-C6DE56CB9569}" sibTransId="{065A02D3-2871-497C-A9D3-6423078B8F6C}"/>
    <dgm:cxn modelId="{3A2E723C-FA9B-4178-9537-1DCE32330BDD}" type="presOf" srcId="{33A6CFC8-DB37-4DC8-A257-FD9B73980ACA}" destId="{A5674C87-9997-483E-BF8C-0C0CA79D8774}" srcOrd="0" destOrd="0" presId="urn:microsoft.com/office/officeart/2005/8/layout/hProcess11"/>
    <dgm:cxn modelId="{50B1F354-D5E4-4477-9D87-36D8DAE7A0C9}" type="presOf" srcId="{18F888F4-4776-4AE2-92DF-3D58CEF37687}" destId="{49615264-DCE9-4287-A621-650B0E7FAB3C}" srcOrd="0" destOrd="0" presId="urn:microsoft.com/office/officeart/2005/8/layout/hProcess11"/>
    <dgm:cxn modelId="{5BC880EA-C38F-4080-83EF-C506295C0C61}" type="presOf" srcId="{5D7E98F2-5D6D-4416-AAE7-388110405134}" destId="{01A81F77-4111-4268-8C50-D5ECF0B464B7}" srcOrd="0" destOrd="0" presId="urn:microsoft.com/office/officeart/2005/8/layout/hProcess11"/>
    <dgm:cxn modelId="{2ACCF8A3-13B7-480C-8AC5-A63445B45D4E}" type="presOf" srcId="{8B8DD072-F8F3-45F7-A193-9D13286F736C}" destId="{70A7A4B4-A9A6-4852-8314-28DDE073DE29}" srcOrd="0" destOrd="0" presId="urn:microsoft.com/office/officeart/2005/8/layout/hProcess11"/>
    <dgm:cxn modelId="{5D2C37E0-0BA6-465D-92DB-5C3133C956B2}" srcId="{18F888F4-4776-4AE2-92DF-3D58CEF37687}" destId="{33A6CFC8-DB37-4DC8-A257-FD9B73980ACA}" srcOrd="1" destOrd="0" parTransId="{53506E36-CC78-4060-A805-8D89F188BF18}" sibTransId="{62C90E76-BD85-40B4-B2B7-8E52F1F1599F}"/>
    <dgm:cxn modelId="{14260DA0-16A9-4E3F-9E5D-285544166D97}" srcId="{18F888F4-4776-4AE2-92DF-3D58CEF37687}" destId="{5D7E98F2-5D6D-4416-AAE7-388110405134}" srcOrd="3" destOrd="0" parTransId="{FD7BBA3A-1906-4856-B43D-28572A7C1C0E}" sibTransId="{FCCD2913-B84A-47F2-AD57-109CCCEA8F7C}"/>
    <dgm:cxn modelId="{878174A3-424B-44A4-A3A3-F7A11C96F6ED}" srcId="{18F888F4-4776-4AE2-92DF-3D58CEF37687}" destId="{EC9D324C-903D-46AE-9C15-0CED4C2F0E90}" srcOrd="0" destOrd="0" parTransId="{BF014E81-B39F-4377-ACD5-CD2E0E3413B1}" sibTransId="{AFE50CEF-BE96-485F-8F82-FCD9BCEB140A}"/>
    <dgm:cxn modelId="{36B1BC01-788E-4D61-A33C-B4E7EB941366}" type="presOf" srcId="{812D4E33-4C46-41E3-AAFA-F8603C6D77AA}" destId="{1E321D4D-58EB-4CD6-AE72-F99C6A410D96}" srcOrd="0" destOrd="0" presId="urn:microsoft.com/office/officeart/2005/8/layout/hProcess11"/>
    <dgm:cxn modelId="{A677B1BA-8FDB-4840-BEBD-3F9297FF0AA4}" srcId="{18F888F4-4776-4AE2-92DF-3D58CEF37687}" destId="{812D4E33-4C46-41E3-AAFA-F8603C6D77AA}" srcOrd="4" destOrd="0" parTransId="{52FA7EA4-D94C-4565-BEE0-B1B50C9F9CE5}" sibTransId="{DDECD178-7684-4F1B-A552-AF07E1D51DF8}"/>
    <dgm:cxn modelId="{17FDAC7A-EE9B-4EB5-BCDC-A4ED358D92BB}" type="presOf" srcId="{EC9D324C-903D-46AE-9C15-0CED4C2F0E90}" destId="{41D9E362-02E2-4548-9D0D-1C2F740B4E4D}" srcOrd="0" destOrd="0" presId="urn:microsoft.com/office/officeart/2005/8/layout/hProcess11"/>
    <dgm:cxn modelId="{ABF9B8D6-7E43-44DD-BDBE-9BA52A6385F8}" type="presParOf" srcId="{49615264-DCE9-4287-A621-650B0E7FAB3C}" destId="{768954DD-B5C1-49A7-B087-5AB35FC50851}" srcOrd="0" destOrd="0" presId="urn:microsoft.com/office/officeart/2005/8/layout/hProcess11"/>
    <dgm:cxn modelId="{723576EB-5F21-429D-AA34-E96A1C60C450}" type="presParOf" srcId="{49615264-DCE9-4287-A621-650B0E7FAB3C}" destId="{33385AF9-1BA1-481E-A351-39AA1A0C7F4A}" srcOrd="1" destOrd="0" presId="urn:microsoft.com/office/officeart/2005/8/layout/hProcess11"/>
    <dgm:cxn modelId="{89967C43-51E8-48C4-B12F-80ED0BE12BAC}" type="presParOf" srcId="{33385AF9-1BA1-481E-A351-39AA1A0C7F4A}" destId="{2FE0C259-ED93-4EE6-A508-14A868834864}" srcOrd="0" destOrd="0" presId="urn:microsoft.com/office/officeart/2005/8/layout/hProcess11"/>
    <dgm:cxn modelId="{331106DB-6BBF-48D4-89E8-DFC887A8084E}" type="presParOf" srcId="{2FE0C259-ED93-4EE6-A508-14A868834864}" destId="{41D9E362-02E2-4548-9D0D-1C2F740B4E4D}" srcOrd="0" destOrd="0" presId="urn:microsoft.com/office/officeart/2005/8/layout/hProcess11"/>
    <dgm:cxn modelId="{7A5463B5-4916-4075-8910-8BE5D67337D9}" type="presParOf" srcId="{2FE0C259-ED93-4EE6-A508-14A868834864}" destId="{F0FD3945-DCF6-4D90-8AC3-1CF97B83F32E}" srcOrd="1" destOrd="0" presId="urn:microsoft.com/office/officeart/2005/8/layout/hProcess11"/>
    <dgm:cxn modelId="{16134C6C-94DA-43A4-A2EF-74EC92E47A22}" type="presParOf" srcId="{2FE0C259-ED93-4EE6-A508-14A868834864}" destId="{206B7FA8-C2D3-4A48-99EE-63057F41AA5C}" srcOrd="2" destOrd="0" presId="urn:microsoft.com/office/officeart/2005/8/layout/hProcess11"/>
    <dgm:cxn modelId="{E5475D0C-F591-44B4-9DDF-7C53224A7A1D}" type="presParOf" srcId="{33385AF9-1BA1-481E-A351-39AA1A0C7F4A}" destId="{7800D3C9-FDD5-4E91-B4CF-5133B26472B9}" srcOrd="1" destOrd="0" presId="urn:microsoft.com/office/officeart/2005/8/layout/hProcess11"/>
    <dgm:cxn modelId="{008DC8C7-21C5-4BD6-980E-A4E1B7D8B162}" type="presParOf" srcId="{33385AF9-1BA1-481E-A351-39AA1A0C7F4A}" destId="{14DC7391-623A-4C27-94AB-68EFD34BA923}" srcOrd="2" destOrd="0" presId="urn:microsoft.com/office/officeart/2005/8/layout/hProcess11"/>
    <dgm:cxn modelId="{21E204E2-5C6F-4176-A4C8-902D7115C738}" type="presParOf" srcId="{14DC7391-623A-4C27-94AB-68EFD34BA923}" destId="{A5674C87-9997-483E-BF8C-0C0CA79D8774}" srcOrd="0" destOrd="0" presId="urn:microsoft.com/office/officeart/2005/8/layout/hProcess11"/>
    <dgm:cxn modelId="{91D62905-26E9-43D4-8A28-5FD2741FBA28}" type="presParOf" srcId="{14DC7391-623A-4C27-94AB-68EFD34BA923}" destId="{F7F4D269-9A60-4D62-99B8-4F9128B1FD7E}" srcOrd="1" destOrd="0" presId="urn:microsoft.com/office/officeart/2005/8/layout/hProcess11"/>
    <dgm:cxn modelId="{9009F676-ED45-4006-9C22-22B8D1464D14}" type="presParOf" srcId="{14DC7391-623A-4C27-94AB-68EFD34BA923}" destId="{F57164C6-A97F-4D9F-ABBD-3F598B2DD7BB}" srcOrd="2" destOrd="0" presId="urn:microsoft.com/office/officeart/2005/8/layout/hProcess11"/>
    <dgm:cxn modelId="{ACA0CA90-EF96-41B4-A081-C3A418CCEB98}" type="presParOf" srcId="{33385AF9-1BA1-481E-A351-39AA1A0C7F4A}" destId="{E50BFBCC-8416-4F85-A6A5-CAA359B18065}" srcOrd="3" destOrd="0" presId="urn:microsoft.com/office/officeart/2005/8/layout/hProcess11"/>
    <dgm:cxn modelId="{C0323B52-1BB8-4B35-8805-F77187238392}" type="presParOf" srcId="{33385AF9-1BA1-481E-A351-39AA1A0C7F4A}" destId="{EC49167E-72B5-4A56-8BEF-9152E14D4A9E}" srcOrd="4" destOrd="0" presId="urn:microsoft.com/office/officeart/2005/8/layout/hProcess11"/>
    <dgm:cxn modelId="{FE9AB459-780D-459B-B3A5-7CD7166169E0}" type="presParOf" srcId="{EC49167E-72B5-4A56-8BEF-9152E14D4A9E}" destId="{70A7A4B4-A9A6-4852-8314-28DDE073DE29}" srcOrd="0" destOrd="0" presId="urn:microsoft.com/office/officeart/2005/8/layout/hProcess11"/>
    <dgm:cxn modelId="{F7D8057A-B37F-4F98-BF30-D5C350FC7EE9}" type="presParOf" srcId="{EC49167E-72B5-4A56-8BEF-9152E14D4A9E}" destId="{1E6D3986-092A-4988-A189-FCEF4AE7FEAF}" srcOrd="1" destOrd="0" presId="urn:microsoft.com/office/officeart/2005/8/layout/hProcess11"/>
    <dgm:cxn modelId="{C8230EFC-0A4D-415E-8963-996D4F432B40}" type="presParOf" srcId="{EC49167E-72B5-4A56-8BEF-9152E14D4A9E}" destId="{BC38EEFB-B702-4C56-9F5D-81E506CBFFC7}" srcOrd="2" destOrd="0" presId="urn:microsoft.com/office/officeart/2005/8/layout/hProcess11"/>
    <dgm:cxn modelId="{BDC2CEF3-1D44-489F-9112-BB602D420F91}" type="presParOf" srcId="{33385AF9-1BA1-481E-A351-39AA1A0C7F4A}" destId="{2B8FF1C9-5C2F-478D-9D75-E44B97875E2B}" srcOrd="5" destOrd="0" presId="urn:microsoft.com/office/officeart/2005/8/layout/hProcess11"/>
    <dgm:cxn modelId="{1F3AB0EA-93D8-4305-A29F-FCC4D9E60FBB}" type="presParOf" srcId="{33385AF9-1BA1-481E-A351-39AA1A0C7F4A}" destId="{0910C44F-91EC-476B-AA1D-AD8EDC2B519B}" srcOrd="6" destOrd="0" presId="urn:microsoft.com/office/officeart/2005/8/layout/hProcess11"/>
    <dgm:cxn modelId="{F3A34955-E84B-4FA6-A5EE-7D5C89BAB328}" type="presParOf" srcId="{0910C44F-91EC-476B-AA1D-AD8EDC2B519B}" destId="{01A81F77-4111-4268-8C50-D5ECF0B464B7}" srcOrd="0" destOrd="0" presId="urn:microsoft.com/office/officeart/2005/8/layout/hProcess11"/>
    <dgm:cxn modelId="{E22D7F0E-6C03-42ED-A1ED-5EF4E80B3A08}" type="presParOf" srcId="{0910C44F-91EC-476B-AA1D-AD8EDC2B519B}" destId="{024FBA85-7A03-47C6-A5D7-D35C80BA84BA}" srcOrd="1" destOrd="0" presId="urn:microsoft.com/office/officeart/2005/8/layout/hProcess11"/>
    <dgm:cxn modelId="{5C6A9219-6E8C-4265-81F7-DE92FD3C3813}" type="presParOf" srcId="{0910C44F-91EC-476B-AA1D-AD8EDC2B519B}" destId="{DC3321F0-541A-4720-8F24-122CF9111F93}" srcOrd="2" destOrd="0" presId="urn:microsoft.com/office/officeart/2005/8/layout/hProcess11"/>
    <dgm:cxn modelId="{774BDF01-1738-424B-BAFB-1FD6501C1C32}" type="presParOf" srcId="{33385AF9-1BA1-481E-A351-39AA1A0C7F4A}" destId="{9B95CD6A-94F4-4878-BEA1-D987AFE82ABA}" srcOrd="7" destOrd="0" presId="urn:microsoft.com/office/officeart/2005/8/layout/hProcess11"/>
    <dgm:cxn modelId="{F8BFEFB8-1EB3-48D0-9CA2-19AAE3580438}" type="presParOf" srcId="{33385AF9-1BA1-481E-A351-39AA1A0C7F4A}" destId="{895A21D4-0690-43A2-9F4E-B0F43A862FF3}" srcOrd="8" destOrd="0" presId="urn:microsoft.com/office/officeart/2005/8/layout/hProcess11"/>
    <dgm:cxn modelId="{9D756390-24EE-4106-A483-19FDFEF28DD6}" type="presParOf" srcId="{895A21D4-0690-43A2-9F4E-B0F43A862FF3}" destId="{1E321D4D-58EB-4CD6-AE72-F99C6A410D96}" srcOrd="0" destOrd="0" presId="urn:microsoft.com/office/officeart/2005/8/layout/hProcess11"/>
    <dgm:cxn modelId="{7B55020A-EA7C-4C96-A56D-2DF4A560E6BB}" type="presParOf" srcId="{895A21D4-0690-43A2-9F4E-B0F43A862FF3}" destId="{9A5025EF-ABCB-4B39-BACD-936B3F8E14A6}" srcOrd="1" destOrd="0" presId="urn:microsoft.com/office/officeart/2005/8/layout/hProcess11"/>
    <dgm:cxn modelId="{BA9B9A0B-1913-4998-BD86-BE01A66E9C82}" type="presParOf" srcId="{895A21D4-0690-43A2-9F4E-B0F43A862FF3}" destId="{7C3E71F6-13B7-46A6-85D1-C99EA1CF5FEE}" srcOrd="2" destOrd="0" presId="urn:microsoft.com/office/officeart/2005/8/layout/hProcess1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9759A8-F54E-5F49-914D-E7900FCF016E}" type="doc">
      <dgm:prSet loTypeId="urn:microsoft.com/office/officeart/2005/8/layout/hProcess11" loCatId="" qsTypeId="urn:microsoft.com/office/officeart/2005/8/quickstyle/simple3" qsCatId="simple" csTypeId="urn:microsoft.com/office/officeart/2005/8/colors/accent2_5" csCatId="accent2" phldr="1"/>
      <dgm:spPr/>
    </dgm:pt>
    <dgm:pt modelId="{575978CA-FBED-564F-8E90-5272B31C1E50}">
      <dgm:prSet phldrT="[Text]" custT="1"/>
      <dgm:spPr/>
      <dgm:t>
        <a:bodyPr/>
        <a:lstStyle/>
        <a:p>
          <a:r>
            <a:rPr lang="en-US" altLang="zh-CN" sz="1200" b="1" dirty="0" smtClean="0">
              <a:solidFill>
                <a:schemeClr val="accent2">
                  <a:lumMod val="75000"/>
                </a:schemeClr>
              </a:solidFill>
            </a:rPr>
            <a:t>PHY</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Abstraction</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Method</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Evaluation/</a:t>
          </a:r>
          <a:r>
            <a:rPr lang="en-US" altLang="zh-CN" sz="1200" b="1" dirty="0" err="1" smtClean="0">
              <a:solidFill>
                <a:schemeClr val="accent2">
                  <a:lumMod val="75000"/>
                </a:schemeClr>
              </a:solidFill>
            </a:rPr>
            <a:t>Downselection</a:t>
          </a:r>
          <a:endParaRPr lang="en-US" sz="1200" b="1" dirty="0">
            <a:solidFill>
              <a:schemeClr val="accent2">
                <a:lumMod val="75000"/>
              </a:schemeClr>
            </a:solidFill>
          </a:endParaRPr>
        </a:p>
      </dgm:t>
    </dgm:pt>
    <dgm:pt modelId="{291009A5-9474-7A42-B299-5C22FBF4B2AA}" type="parTrans" cxnId="{7B207817-DC18-1A4F-A318-76B3B00FE340}">
      <dgm:prSet/>
      <dgm:spPr/>
      <dgm:t>
        <a:bodyPr/>
        <a:lstStyle/>
        <a:p>
          <a:endParaRPr lang="en-US"/>
        </a:p>
      </dgm:t>
    </dgm:pt>
    <dgm:pt modelId="{043A54FA-C181-0940-B7CA-B137DAA713ED}" type="sibTrans" cxnId="{7B207817-DC18-1A4F-A318-76B3B00FE340}">
      <dgm:prSet/>
      <dgm:spPr/>
      <dgm:t>
        <a:bodyPr/>
        <a:lstStyle/>
        <a:p>
          <a:endParaRPr lang="en-US"/>
        </a:p>
      </dgm:t>
    </dgm:pt>
    <dgm:pt modelId="{7C8739FF-0F9B-FF4D-9E15-B1A37FBDE47F}">
      <dgm:prSet phldrT="[Text]" custT="1"/>
      <dgm:spPr/>
      <dgm:t>
        <a:bodyPr/>
        <a:lstStyle/>
        <a:p>
          <a:pPr algn="ctr"/>
          <a:r>
            <a:rPr lang="en-US" altLang="zh-CN" sz="1200" b="1" dirty="0" smtClean="0">
              <a:solidFill>
                <a:schemeClr val="accent2">
                  <a:lumMod val="75000"/>
                </a:schemeClr>
              </a:solidFill>
            </a:rPr>
            <a:t>PHY</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Abstraction</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Method</a:t>
          </a:r>
          <a:r>
            <a:rPr lang="zh-CN" altLang="en-US" sz="1200" b="1" dirty="0" smtClean="0">
              <a:solidFill>
                <a:schemeClr val="accent2">
                  <a:lumMod val="75000"/>
                </a:schemeClr>
              </a:solidFill>
            </a:rPr>
            <a:t> </a:t>
          </a:r>
          <a:r>
            <a:rPr lang="en-US" altLang="zh-CN" sz="1200" b="1" dirty="0" smtClean="0">
              <a:solidFill>
                <a:schemeClr val="accent2">
                  <a:lumMod val="75000"/>
                </a:schemeClr>
              </a:solidFill>
            </a:rPr>
            <a:t>Calibration</a:t>
          </a:r>
          <a:endParaRPr lang="en-US" sz="1200" b="1" dirty="0">
            <a:solidFill>
              <a:schemeClr val="accent2">
                <a:lumMod val="75000"/>
              </a:schemeClr>
            </a:solidFill>
          </a:endParaRPr>
        </a:p>
      </dgm:t>
    </dgm:pt>
    <dgm:pt modelId="{869972AB-0837-1F47-894B-64302924D935}" type="parTrans" cxnId="{5C0BEB0A-C61A-D441-BD8F-76C668AE1777}">
      <dgm:prSet/>
      <dgm:spPr/>
      <dgm:t>
        <a:bodyPr/>
        <a:lstStyle/>
        <a:p>
          <a:endParaRPr lang="en-US"/>
        </a:p>
      </dgm:t>
    </dgm:pt>
    <dgm:pt modelId="{A275B7A2-28DB-444E-B79A-90F9A335F63B}" type="sibTrans" cxnId="{5C0BEB0A-C61A-D441-BD8F-76C668AE1777}">
      <dgm:prSet/>
      <dgm:spPr/>
      <dgm:t>
        <a:bodyPr/>
        <a:lstStyle/>
        <a:p>
          <a:endParaRPr lang="en-US"/>
        </a:p>
      </dgm:t>
    </dgm:pt>
    <dgm:pt modelId="{88E6C219-8CAF-774E-833B-45433CA8A3C8}">
      <dgm:prSet phldrT="[Text]" custT="1"/>
      <dgm:spPr/>
      <dgm:t>
        <a:bodyPr/>
        <a:lstStyle/>
        <a:p>
          <a:pPr algn="l"/>
          <a:endParaRPr lang="en-US" sz="1200" dirty="0">
            <a:solidFill>
              <a:schemeClr val="accent2">
                <a:lumMod val="75000"/>
              </a:schemeClr>
            </a:solidFill>
          </a:endParaRPr>
        </a:p>
      </dgm:t>
    </dgm:pt>
    <dgm:pt modelId="{A373A232-13DE-1740-A009-65BA18770528}" type="parTrans" cxnId="{277E32F1-EC8E-D046-BC27-13FCF6802D39}">
      <dgm:prSet/>
      <dgm:spPr/>
      <dgm:t>
        <a:bodyPr/>
        <a:lstStyle/>
        <a:p>
          <a:endParaRPr lang="en-US"/>
        </a:p>
      </dgm:t>
    </dgm:pt>
    <dgm:pt modelId="{3D8F913E-544A-1246-BBD6-642454E249AD}" type="sibTrans" cxnId="{277E32F1-EC8E-D046-BC27-13FCF6802D39}">
      <dgm:prSet/>
      <dgm:spPr/>
      <dgm:t>
        <a:bodyPr/>
        <a:lstStyle/>
        <a:p>
          <a:endParaRPr lang="en-US"/>
        </a:p>
      </dgm:t>
    </dgm:pt>
    <dgm:pt modelId="{2E029D9C-7002-8744-B386-B7138E95F374}" type="pres">
      <dgm:prSet presAssocID="{909759A8-F54E-5F49-914D-E7900FCF016E}" presName="Name0" presStyleCnt="0">
        <dgm:presLayoutVars>
          <dgm:dir/>
          <dgm:resizeHandles val="exact"/>
        </dgm:presLayoutVars>
      </dgm:prSet>
      <dgm:spPr/>
    </dgm:pt>
    <dgm:pt modelId="{7748A243-80B8-0B40-A269-533731B578F4}" type="pres">
      <dgm:prSet presAssocID="{909759A8-F54E-5F49-914D-E7900FCF016E}" presName="arrow" presStyleLbl="bgShp" presStyleIdx="0" presStyleCnt="1"/>
      <dgm:spPr/>
    </dgm:pt>
    <dgm:pt modelId="{6EA4342B-6DAB-2646-A293-09F328FBDC85}" type="pres">
      <dgm:prSet presAssocID="{909759A8-F54E-5F49-914D-E7900FCF016E}" presName="points" presStyleCnt="0"/>
      <dgm:spPr/>
    </dgm:pt>
    <dgm:pt modelId="{E68DB122-CDFD-244B-9D83-1D4BDC61D9E8}" type="pres">
      <dgm:prSet presAssocID="{575978CA-FBED-564F-8E90-5272B31C1E50}" presName="compositeA" presStyleCnt="0"/>
      <dgm:spPr/>
    </dgm:pt>
    <dgm:pt modelId="{9EC14FDA-3CFF-7944-A454-065625977B1D}" type="pres">
      <dgm:prSet presAssocID="{575978CA-FBED-564F-8E90-5272B31C1E50}" presName="textA" presStyleLbl="revTx" presStyleIdx="0" presStyleCnt="2">
        <dgm:presLayoutVars>
          <dgm:bulletEnabled val="1"/>
        </dgm:presLayoutVars>
      </dgm:prSet>
      <dgm:spPr/>
      <dgm:t>
        <a:bodyPr/>
        <a:lstStyle/>
        <a:p>
          <a:endParaRPr lang="en-US"/>
        </a:p>
      </dgm:t>
    </dgm:pt>
    <dgm:pt modelId="{31C02772-4DF2-DB46-B19F-FE55C3920E35}" type="pres">
      <dgm:prSet presAssocID="{575978CA-FBED-564F-8E90-5272B31C1E50}" presName="circleA" presStyleLbl="node1" presStyleIdx="0" presStyleCnt="2"/>
      <dgm:spPr/>
    </dgm:pt>
    <dgm:pt modelId="{15DE8994-4F56-5C49-8C32-A3BA24567B67}" type="pres">
      <dgm:prSet presAssocID="{575978CA-FBED-564F-8E90-5272B31C1E50}" presName="spaceA" presStyleCnt="0"/>
      <dgm:spPr/>
    </dgm:pt>
    <dgm:pt modelId="{FB8E784B-76F3-BB43-BF19-E0F50A4DCB27}" type="pres">
      <dgm:prSet presAssocID="{043A54FA-C181-0940-B7CA-B137DAA713ED}" presName="space" presStyleCnt="0"/>
      <dgm:spPr/>
    </dgm:pt>
    <dgm:pt modelId="{FEFD89CC-0E0E-8140-BEBE-792735C5A064}" type="pres">
      <dgm:prSet presAssocID="{7C8739FF-0F9B-FF4D-9E15-B1A37FBDE47F}" presName="compositeB" presStyleCnt="0"/>
      <dgm:spPr/>
    </dgm:pt>
    <dgm:pt modelId="{7C30F2D7-A90E-964F-9624-8542F4B93419}" type="pres">
      <dgm:prSet presAssocID="{7C8739FF-0F9B-FF4D-9E15-B1A37FBDE47F}" presName="textB" presStyleLbl="revTx" presStyleIdx="1" presStyleCnt="2">
        <dgm:presLayoutVars>
          <dgm:bulletEnabled val="1"/>
        </dgm:presLayoutVars>
      </dgm:prSet>
      <dgm:spPr/>
      <dgm:t>
        <a:bodyPr/>
        <a:lstStyle/>
        <a:p>
          <a:endParaRPr lang="en-US"/>
        </a:p>
      </dgm:t>
    </dgm:pt>
    <dgm:pt modelId="{E044D72E-E8EF-8440-A0A6-54C28523EBE7}" type="pres">
      <dgm:prSet presAssocID="{7C8739FF-0F9B-FF4D-9E15-B1A37FBDE47F}" presName="circleB" presStyleLbl="node1" presStyleIdx="1" presStyleCnt="2"/>
      <dgm:spPr/>
    </dgm:pt>
    <dgm:pt modelId="{38418660-1FCD-1E4C-995E-325FFD7A2B28}" type="pres">
      <dgm:prSet presAssocID="{7C8739FF-0F9B-FF4D-9E15-B1A37FBDE47F}" presName="spaceB" presStyleCnt="0"/>
      <dgm:spPr/>
    </dgm:pt>
  </dgm:ptLst>
  <dgm:cxnLst>
    <dgm:cxn modelId="{6F00D629-8A79-8241-8A15-E332A1D2F810}" type="presOf" srcId="{575978CA-FBED-564F-8E90-5272B31C1E50}" destId="{9EC14FDA-3CFF-7944-A454-065625977B1D}" srcOrd="0" destOrd="0" presId="urn:microsoft.com/office/officeart/2005/8/layout/hProcess11"/>
    <dgm:cxn modelId="{277E32F1-EC8E-D046-BC27-13FCF6802D39}" srcId="{7C8739FF-0F9B-FF4D-9E15-B1A37FBDE47F}" destId="{88E6C219-8CAF-774E-833B-45433CA8A3C8}" srcOrd="0" destOrd="0" parTransId="{A373A232-13DE-1740-A009-65BA18770528}" sibTransId="{3D8F913E-544A-1246-BBD6-642454E249AD}"/>
    <dgm:cxn modelId="{EB374C74-9023-734B-B835-9E0AE3B1F29B}" type="presOf" srcId="{7C8739FF-0F9B-FF4D-9E15-B1A37FBDE47F}" destId="{7C30F2D7-A90E-964F-9624-8542F4B93419}" srcOrd="0" destOrd="0" presId="urn:microsoft.com/office/officeart/2005/8/layout/hProcess11"/>
    <dgm:cxn modelId="{5C0BEB0A-C61A-D441-BD8F-76C668AE1777}" srcId="{909759A8-F54E-5F49-914D-E7900FCF016E}" destId="{7C8739FF-0F9B-FF4D-9E15-B1A37FBDE47F}" srcOrd="1" destOrd="0" parTransId="{869972AB-0837-1F47-894B-64302924D935}" sibTransId="{A275B7A2-28DB-444E-B79A-90F9A335F63B}"/>
    <dgm:cxn modelId="{8FBD2CCD-1E17-2244-9A71-08FE4B4A1D6F}" type="presOf" srcId="{909759A8-F54E-5F49-914D-E7900FCF016E}" destId="{2E029D9C-7002-8744-B386-B7138E95F374}" srcOrd="0" destOrd="0" presId="urn:microsoft.com/office/officeart/2005/8/layout/hProcess11"/>
    <dgm:cxn modelId="{7B207817-DC18-1A4F-A318-76B3B00FE340}" srcId="{909759A8-F54E-5F49-914D-E7900FCF016E}" destId="{575978CA-FBED-564F-8E90-5272B31C1E50}" srcOrd="0" destOrd="0" parTransId="{291009A5-9474-7A42-B299-5C22FBF4B2AA}" sibTransId="{043A54FA-C181-0940-B7CA-B137DAA713ED}"/>
    <dgm:cxn modelId="{6DCA1DB8-B407-2A4E-94AC-AC4D6AED20F2}" type="presOf" srcId="{88E6C219-8CAF-774E-833B-45433CA8A3C8}" destId="{7C30F2D7-A90E-964F-9624-8542F4B93419}" srcOrd="0" destOrd="1" presId="urn:microsoft.com/office/officeart/2005/8/layout/hProcess11"/>
    <dgm:cxn modelId="{2F8F13FE-A3B8-8E4D-9E01-CD96F2F7A314}" type="presParOf" srcId="{2E029D9C-7002-8744-B386-B7138E95F374}" destId="{7748A243-80B8-0B40-A269-533731B578F4}" srcOrd="0" destOrd="0" presId="urn:microsoft.com/office/officeart/2005/8/layout/hProcess11"/>
    <dgm:cxn modelId="{88EA7BDA-B3F0-7D4D-B477-98970493DC37}" type="presParOf" srcId="{2E029D9C-7002-8744-B386-B7138E95F374}" destId="{6EA4342B-6DAB-2646-A293-09F328FBDC85}" srcOrd="1" destOrd="0" presId="urn:microsoft.com/office/officeart/2005/8/layout/hProcess11"/>
    <dgm:cxn modelId="{BF4D4074-7859-874A-860C-2BB7A8812439}" type="presParOf" srcId="{6EA4342B-6DAB-2646-A293-09F328FBDC85}" destId="{E68DB122-CDFD-244B-9D83-1D4BDC61D9E8}" srcOrd="0" destOrd="0" presId="urn:microsoft.com/office/officeart/2005/8/layout/hProcess11"/>
    <dgm:cxn modelId="{8A1EEFE9-5171-2744-8CF7-E0E9A2690B13}" type="presParOf" srcId="{E68DB122-CDFD-244B-9D83-1D4BDC61D9E8}" destId="{9EC14FDA-3CFF-7944-A454-065625977B1D}" srcOrd="0" destOrd="0" presId="urn:microsoft.com/office/officeart/2005/8/layout/hProcess11"/>
    <dgm:cxn modelId="{CEA8D15E-1CE0-DD43-A78B-BEA00E46C31F}" type="presParOf" srcId="{E68DB122-CDFD-244B-9D83-1D4BDC61D9E8}" destId="{31C02772-4DF2-DB46-B19F-FE55C3920E35}" srcOrd="1" destOrd="0" presId="urn:microsoft.com/office/officeart/2005/8/layout/hProcess11"/>
    <dgm:cxn modelId="{3439E80C-8575-6642-80CA-8968871085A5}" type="presParOf" srcId="{E68DB122-CDFD-244B-9D83-1D4BDC61D9E8}" destId="{15DE8994-4F56-5C49-8C32-A3BA24567B67}" srcOrd="2" destOrd="0" presId="urn:microsoft.com/office/officeart/2005/8/layout/hProcess11"/>
    <dgm:cxn modelId="{ABA67463-3EFF-7F48-8916-BB3F0D612107}" type="presParOf" srcId="{6EA4342B-6DAB-2646-A293-09F328FBDC85}" destId="{FB8E784B-76F3-BB43-BF19-E0F50A4DCB27}" srcOrd="1" destOrd="0" presId="urn:microsoft.com/office/officeart/2005/8/layout/hProcess11"/>
    <dgm:cxn modelId="{F406D60A-3DA8-8549-AA0D-4F78F85A211C}" type="presParOf" srcId="{6EA4342B-6DAB-2646-A293-09F328FBDC85}" destId="{FEFD89CC-0E0E-8140-BEBE-792735C5A064}" srcOrd="2" destOrd="0" presId="urn:microsoft.com/office/officeart/2005/8/layout/hProcess11"/>
    <dgm:cxn modelId="{E6EDF82C-138E-7A4B-AFE8-58972B698880}" type="presParOf" srcId="{FEFD89CC-0E0E-8140-BEBE-792735C5A064}" destId="{7C30F2D7-A90E-964F-9624-8542F4B93419}" srcOrd="0" destOrd="0" presId="urn:microsoft.com/office/officeart/2005/8/layout/hProcess11"/>
    <dgm:cxn modelId="{13364BF7-4326-D14A-895A-35C7D03D45D4}" type="presParOf" srcId="{FEFD89CC-0E0E-8140-BEBE-792735C5A064}" destId="{E044D72E-E8EF-8440-A0A6-54C28523EBE7}" srcOrd="1" destOrd="0" presId="urn:microsoft.com/office/officeart/2005/8/layout/hProcess11"/>
    <dgm:cxn modelId="{CFA4F348-998F-2345-843E-96C123064B08}" type="presParOf" srcId="{FEFD89CC-0E0E-8140-BEBE-792735C5A064}" destId="{38418660-1FCD-1E4C-995E-325FFD7A2B28}" srcOrd="2" destOrd="0" presId="urn:microsoft.com/office/officeart/2005/8/layout/hProcess1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8954DD-B5C1-49A7-B087-5AB35FC50851}">
      <dsp:nvSpPr>
        <dsp:cNvPr id="0" name=""/>
        <dsp:cNvSpPr/>
      </dsp:nvSpPr>
      <dsp:spPr>
        <a:xfrm>
          <a:off x="0" y="598551"/>
          <a:ext cx="7467600" cy="798068"/>
        </a:xfrm>
        <a:prstGeom prst="notchedRightArrow">
          <a:avLst/>
        </a:prstGeom>
        <a:solidFill>
          <a:schemeClr val="accent2">
            <a:tint val="55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41D9E362-02E2-4548-9D0D-1C2F740B4E4D}">
      <dsp:nvSpPr>
        <dsp:cNvPr id="0" name=""/>
        <dsp:cNvSpPr/>
      </dsp:nvSpPr>
      <dsp:spPr>
        <a:xfrm>
          <a:off x="3479" y="0"/>
          <a:ext cx="973012" cy="798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Simulation Scenario</a:t>
          </a:r>
          <a:endParaRPr lang="en-US" sz="1300" b="1" kern="1200" dirty="0">
            <a:solidFill>
              <a:schemeClr val="accent2">
                <a:lumMod val="75000"/>
              </a:schemeClr>
            </a:solidFill>
          </a:endParaRPr>
        </a:p>
      </dsp:txBody>
      <dsp:txXfrm>
        <a:off x="3479" y="0"/>
        <a:ext cx="973012" cy="798068"/>
      </dsp:txXfrm>
    </dsp:sp>
    <dsp:sp modelId="{F0FD3945-DCF6-4D90-8AC3-1CF97B83F32E}">
      <dsp:nvSpPr>
        <dsp:cNvPr id="0" name=""/>
        <dsp:cNvSpPr/>
      </dsp:nvSpPr>
      <dsp:spPr>
        <a:xfrm>
          <a:off x="390226" y="897826"/>
          <a:ext cx="199517" cy="199517"/>
        </a:xfrm>
        <a:prstGeom prst="ellipse">
          <a:avLst/>
        </a:prstGeom>
        <a:gradFill rotWithShape="0">
          <a:gsLst>
            <a:gs pos="0">
              <a:schemeClr val="accent2">
                <a:shade val="50000"/>
                <a:hueOff val="0"/>
                <a:satOff val="0"/>
                <a:lumOff val="0"/>
                <a:alphaOff val="0"/>
                <a:tint val="50000"/>
                <a:satMod val="300000"/>
              </a:schemeClr>
            </a:gs>
            <a:gs pos="35000">
              <a:schemeClr val="accent2">
                <a:shade val="50000"/>
                <a:hueOff val="0"/>
                <a:satOff val="0"/>
                <a:lumOff val="0"/>
                <a:alphaOff val="0"/>
                <a:tint val="37000"/>
                <a:satMod val="300000"/>
              </a:schemeClr>
            </a:gs>
            <a:gs pos="100000">
              <a:schemeClr val="accent2">
                <a:shade val="5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A5674C87-9997-483E-BF8C-0C0CA79D8774}">
      <dsp:nvSpPr>
        <dsp:cNvPr id="0" name=""/>
        <dsp:cNvSpPr/>
      </dsp:nvSpPr>
      <dsp:spPr>
        <a:xfrm>
          <a:off x="1025141" y="1197102"/>
          <a:ext cx="1384168" cy="798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Radio statistics</a:t>
          </a:r>
          <a:endParaRPr lang="zh-CN" altLang="en-US" sz="1300" b="1" kern="1200" dirty="0" smtClean="0">
            <a:solidFill>
              <a:schemeClr val="accent2">
                <a:lumMod val="75000"/>
              </a:schemeClr>
            </a:solidFill>
          </a:endParaRPr>
        </a:p>
        <a:p>
          <a:pPr lvl="0" algn="ctr" defTabSz="577850">
            <a:lnSpc>
              <a:spcPct val="90000"/>
            </a:lnSpc>
            <a:spcBef>
              <a:spcPct val="0"/>
            </a:spcBef>
            <a:spcAft>
              <a:spcPct val="35000"/>
            </a:spcAft>
          </a:pPr>
          <a:r>
            <a:rPr lang="zh-CN" altLang="en-US" sz="1300" b="1" kern="1200" dirty="0" smtClean="0">
              <a:solidFill>
                <a:schemeClr val="accent2">
                  <a:lumMod val="75000"/>
                </a:schemeClr>
              </a:solidFill>
            </a:rPr>
            <a:t>(</a:t>
          </a:r>
          <a:r>
            <a:rPr lang="en-US" altLang="zh-CN" sz="1300" b="1" kern="1200" dirty="0" smtClean="0">
              <a:solidFill>
                <a:schemeClr val="accent2">
                  <a:lumMod val="75000"/>
                </a:schemeClr>
              </a:solidFill>
            </a:rPr>
            <a:t>S/I</a:t>
          </a:r>
          <a:r>
            <a:rPr lang="zh-CN" altLang="en-US" sz="1300" b="1" kern="1200" dirty="0" smtClean="0">
              <a:solidFill>
                <a:schemeClr val="accent2">
                  <a:lumMod val="75000"/>
                </a:schemeClr>
              </a:solidFill>
            </a:rPr>
            <a:t> </a:t>
          </a:r>
          <a:r>
            <a:rPr lang="en-US" altLang="zh-CN" sz="1300" b="1" kern="1200" dirty="0" smtClean="0">
              <a:solidFill>
                <a:schemeClr val="accent2">
                  <a:lumMod val="75000"/>
                </a:schemeClr>
              </a:solidFill>
            </a:rPr>
            <a:t>distribution)</a:t>
          </a:r>
          <a:endParaRPr lang="en-US" sz="1300" b="1" kern="1200" dirty="0">
            <a:solidFill>
              <a:schemeClr val="accent2">
                <a:lumMod val="75000"/>
              </a:schemeClr>
            </a:solidFill>
          </a:endParaRPr>
        </a:p>
      </dsp:txBody>
      <dsp:txXfrm>
        <a:off x="1025141" y="1197102"/>
        <a:ext cx="1384168" cy="798068"/>
      </dsp:txXfrm>
    </dsp:sp>
    <dsp:sp modelId="{F7F4D269-9A60-4D62-99B8-4F9128B1FD7E}">
      <dsp:nvSpPr>
        <dsp:cNvPr id="0" name=""/>
        <dsp:cNvSpPr/>
      </dsp:nvSpPr>
      <dsp:spPr>
        <a:xfrm>
          <a:off x="1617467" y="897826"/>
          <a:ext cx="199517" cy="199517"/>
        </a:xfrm>
        <a:prstGeom prst="ellipse">
          <a:avLst/>
        </a:prstGeom>
        <a:gradFill rotWithShape="0">
          <a:gsLst>
            <a:gs pos="0">
              <a:schemeClr val="accent2">
                <a:shade val="50000"/>
                <a:hueOff val="0"/>
                <a:satOff val="-6566"/>
                <a:lumOff val="19443"/>
                <a:alphaOff val="0"/>
                <a:tint val="50000"/>
                <a:satMod val="300000"/>
              </a:schemeClr>
            </a:gs>
            <a:gs pos="35000">
              <a:schemeClr val="accent2">
                <a:shade val="50000"/>
                <a:hueOff val="0"/>
                <a:satOff val="-6566"/>
                <a:lumOff val="19443"/>
                <a:alphaOff val="0"/>
                <a:tint val="37000"/>
                <a:satMod val="300000"/>
              </a:schemeClr>
            </a:gs>
            <a:gs pos="100000">
              <a:schemeClr val="accent2">
                <a:shade val="50000"/>
                <a:hueOff val="0"/>
                <a:satOff val="-6566"/>
                <a:lumOff val="194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0A7A4B4-A9A6-4852-8314-28DDE073DE29}">
      <dsp:nvSpPr>
        <dsp:cNvPr id="0" name=""/>
        <dsp:cNvSpPr/>
      </dsp:nvSpPr>
      <dsp:spPr>
        <a:xfrm>
          <a:off x="2457960" y="0"/>
          <a:ext cx="1765462" cy="798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PHY statistics</a:t>
          </a:r>
          <a:endParaRPr lang="zh-CN" altLang="en-US" sz="1300" b="1" kern="1200" dirty="0" smtClean="0">
            <a:solidFill>
              <a:schemeClr val="accent2">
                <a:lumMod val="75000"/>
              </a:schemeClr>
            </a:solidFill>
          </a:endParaRPr>
        </a:p>
        <a:p>
          <a:pPr lvl="0" algn="ctr" defTabSz="577850">
            <a:lnSpc>
              <a:spcPct val="90000"/>
            </a:lnSpc>
            <a:spcBef>
              <a:spcPct val="0"/>
            </a:spcBef>
            <a:spcAft>
              <a:spcPct val="35000"/>
            </a:spcAft>
          </a:pPr>
          <a:r>
            <a:rPr lang="zh-CN" altLang="en-US" sz="1300" b="1" kern="1200" dirty="0" smtClean="0">
              <a:solidFill>
                <a:schemeClr val="accent2">
                  <a:lumMod val="75000"/>
                </a:schemeClr>
              </a:solidFill>
            </a:rPr>
            <a:t>(</a:t>
          </a:r>
          <a:r>
            <a:rPr lang="en-US" altLang="zh-CN" sz="1300" b="1" kern="1200" dirty="0" smtClean="0">
              <a:solidFill>
                <a:schemeClr val="accent2">
                  <a:lumMod val="75000"/>
                </a:schemeClr>
              </a:solidFill>
            </a:rPr>
            <a:t>Freq-domain</a:t>
          </a:r>
          <a:r>
            <a:rPr lang="zh-CN" altLang="en-US" sz="1300" b="1" kern="1200" dirty="0" smtClean="0">
              <a:solidFill>
                <a:schemeClr val="accent2">
                  <a:lumMod val="75000"/>
                </a:schemeClr>
              </a:solidFill>
            </a:rPr>
            <a:t> </a:t>
          </a:r>
          <a:r>
            <a:rPr lang="en-US" altLang="zh-CN" sz="1300" b="1" kern="1200" dirty="0" smtClean="0">
              <a:solidFill>
                <a:schemeClr val="accent2">
                  <a:lumMod val="75000"/>
                </a:schemeClr>
              </a:solidFill>
            </a:rPr>
            <a:t>SINR</a:t>
          </a:r>
          <a:r>
            <a:rPr lang="zh-CN" altLang="en-US" sz="1300" b="1" kern="1200" dirty="0" smtClean="0">
              <a:solidFill>
                <a:schemeClr val="accent2">
                  <a:lumMod val="75000"/>
                </a:schemeClr>
              </a:solidFill>
            </a:rPr>
            <a:t> </a:t>
          </a:r>
          <a:r>
            <a:rPr lang="en-US" altLang="zh-CN" sz="1300" b="1" kern="1200" dirty="0" smtClean="0">
              <a:solidFill>
                <a:schemeClr val="accent2">
                  <a:lumMod val="75000"/>
                </a:schemeClr>
              </a:solidFill>
            </a:rPr>
            <a:t>distribution)</a:t>
          </a:r>
          <a:endParaRPr lang="en-US" sz="1300" b="1" kern="1200" dirty="0">
            <a:solidFill>
              <a:schemeClr val="accent2">
                <a:lumMod val="75000"/>
              </a:schemeClr>
            </a:solidFill>
          </a:endParaRPr>
        </a:p>
      </dsp:txBody>
      <dsp:txXfrm>
        <a:off x="2457960" y="0"/>
        <a:ext cx="1765462" cy="798068"/>
      </dsp:txXfrm>
    </dsp:sp>
    <dsp:sp modelId="{1E6D3986-092A-4988-A189-FCEF4AE7FEAF}">
      <dsp:nvSpPr>
        <dsp:cNvPr id="0" name=""/>
        <dsp:cNvSpPr/>
      </dsp:nvSpPr>
      <dsp:spPr>
        <a:xfrm>
          <a:off x="3240933" y="897826"/>
          <a:ext cx="199517" cy="199517"/>
        </a:xfrm>
        <a:prstGeom prst="ellipse">
          <a:avLst/>
        </a:prstGeom>
        <a:gradFill rotWithShape="0">
          <a:gsLst>
            <a:gs pos="0">
              <a:schemeClr val="accent2">
                <a:shade val="50000"/>
                <a:hueOff val="0"/>
                <a:satOff val="-13131"/>
                <a:lumOff val="38886"/>
                <a:alphaOff val="0"/>
                <a:tint val="50000"/>
                <a:satMod val="300000"/>
              </a:schemeClr>
            </a:gs>
            <a:gs pos="35000">
              <a:schemeClr val="accent2">
                <a:shade val="50000"/>
                <a:hueOff val="0"/>
                <a:satOff val="-13131"/>
                <a:lumOff val="38886"/>
                <a:alphaOff val="0"/>
                <a:tint val="37000"/>
                <a:satMod val="300000"/>
              </a:schemeClr>
            </a:gs>
            <a:gs pos="100000">
              <a:schemeClr val="accent2">
                <a:shade val="50000"/>
                <a:hueOff val="0"/>
                <a:satOff val="-13131"/>
                <a:lumOff val="388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1A81F77-4111-4268-8C50-D5ECF0B464B7}">
      <dsp:nvSpPr>
        <dsp:cNvPr id="0" name=""/>
        <dsp:cNvSpPr/>
      </dsp:nvSpPr>
      <dsp:spPr>
        <a:xfrm>
          <a:off x="4272074" y="1197102"/>
          <a:ext cx="1219145" cy="798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t"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PHY Tput calibration </a:t>
          </a:r>
          <a:endParaRPr lang="en-US" sz="1300" b="1" kern="1200" dirty="0">
            <a:solidFill>
              <a:schemeClr val="accent2">
                <a:lumMod val="75000"/>
              </a:schemeClr>
            </a:solidFill>
          </a:endParaRPr>
        </a:p>
      </dsp:txBody>
      <dsp:txXfrm>
        <a:off x="4272074" y="1197102"/>
        <a:ext cx="1219145" cy="798068"/>
      </dsp:txXfrm>
    </dsp:sp>
    <dsp:sp modelId="{024FBA85-7A03-47C6-A5D7-D35C80BA84BA}">
      <dsp:nvSpPr>
        <dsp:cNvPr id="0" name=""/>
        <dsp:cNvSpPr/>
      </dsp:nvSpPr>
      <dsp:spPr>
        <a:xfrm>
          <a:off x="4781888" y="897826"/>
          <a:ext cx="199517" cy="199517"/>
        </a:xfrm>
        <a:prstGeom prst="ellipse">
          <a:avLst/>
        </a:prstGeom>
        <a:gradFill rotWithShape="0">
          <a:gsLst>
            <a:gs pos="0">
              <a:schemeClr val="accent2">
                <a:shade val="50000"/>
                <a:hueOff val="0"/>
                <a:satOff val="-13131"/>
                <a:lumOff val="38886"/>
                <a:alphaOff val="0"/>
                <a:tint val="50000"/>
                <a:satMod val="300000"/>
              </a:schemeClr>
            </a:gs>
            <a:gs pos="35000">
              <a:schemeClr val="accent2">
                <a:shade val="50000"/>
                <a:hueOff val="0"/>
                <a:satOff val="-13131"/>
                <a:lumOff val="38886"/>
                <a:alphaOff val="0"/>
                <a:tint val="37000"/>
                <a:satMod val="300000"/>
              </a:schemeClr>
            </a:gs>
            <a:gs pos="100000">
              <a:schemeClr val="accent2">
                <a:shade val="50000"/>
                <a:hueOff val="0"/>
                <a:satOff val="-13131"/>
                <a:lumOff val="3888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1E321D4D-58EB-4CD6-AE72-F99C6A410D96}">
      <dsp:nvSpPr>
        <dsp:cNvPr id="0" name=""/>
        <dsp:cNvSpPr/>
      </dsp:nvSpPr>
      <dsp:spPr>
        <a:xfrm>
          <a:off x="5539870" y="0"/>
          <a:ext cx="1177490" cy="79806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2456" tIns="92456" rIns="92456" bIns="92456" numCol="1" spcCol="1270" anchor="b" anchorCtr="0">
          <a:noAutofit/>
        </a:bodyPr>
        <a:lstStyle/>
        <a:p>
          <a:pPr lvl="0" algn="ctr" defTabSz="577850">
            <a:lnSpc>
              <a:spcPct val="90000"/>
            </a:lnSpc>
            <a:spcBef>
              <a:spcPct val="0"/>
            </a:spcBef>
            <a:spcAft>
              <a:spcPct val="35000"/>
            </a:spcAft>
          </a:pPr>
          <a:r>
            <a:rPr lang="en-US" sz="1300" b="1" kern="1200" dirty="0" smtClean="0">
              <a:solidFill>
                <a:schemeClr val="accent2">
                  <a:lumMod val="75000"/>
                </a:schemeClr>
              </a:solidFill>
            </a:rPr>
            <a:t>MAC calibration</a:t>
          </a:r>
          <a:endParaRPr lang="en-US" sz="1300" b="1" kern="1200" dirty="0">
            <a:solidFill>
              <a:schemeClr val="accent2">
                <a:lumMod val="75000"/>
              </a:schemeClr>
            </a:solidFill>
          </a:endParaRPr>
        </a:p>
      </dsp:txBody>
      <dsp:txXfrm>
        <a:off x="5539870" y="0"/>
        <a:ext cx="1177490" cy="798068"/>
      </dsp:txXfrm>
    </dsp:sp>
    <dsp:sp modelId="{9A5025EF-ABCB-4B39-BACD-936B3F8E14A6}">
      <dsp:nvSpPr>
        <dsp:cNvPr id="0" name=""/>
        <dsp:cNvSpPr/>
      </dsp:nvSpPr>
      <dsp:spPr>
        <a:xfrm>
          <a:off x="6028856" y="897826"/>
          <a:ext cx="199517" cy="199517"/>
        </a:xfrm>
        <a:prstGeom prst="ellipse">
          <a:avLst/>
        </a:prstGeom>
        <a:gradFill rotWithShape="0">
          <a:gsLst>
            <a:gs pos="0">
              <a:schemeClr val="accent2">
                <a:shade val="50000"/>
                <a:hueOff val="0"/>
                <a:satOff val="-6566"/>
                <a:lumOff val="19443"/>
                <a:alphaOff val="0"/>
                <a:tint val="50000"/>
                <a:satMod val="300000"/>
              </a:schemeClr>
            </a:gs>
            <a:gs pos="35000">
              <a:schemeClr val="accent2">
                <a:shade val="50000"/>
                <a:hueOff val="0"/>
                <a:satOff val="-6566"/>
                <a:lumOff val="19443"/>
                <a:alphaOff val="0"/>
                <a:tint val="37000"/>
                <a:satMod val="300000"/>
              </a:schemeClr>
            </a:gs>
            <a:gs pos="100000">
              <a:schemeClr val="accent2">
                <a:shade val="50000"/>
                <a:hueOff val="0"/>
                <a:satOff val="-6566"/>
                <a:lumOff val="1944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748A243-80B8-0B40-A269-533731B578F4}">
      <dsp:nvSpPr>
        <dsp:cNvPr id="0" name=""/>
        <dsp:cNvSpPr/>
      </dsp:nvSpPr>
      <dsp:spPr>
        <a:xfrm>
          <a:off x="0" y="449580"/>
          <a:ext cx="4876800" cy="599440"/>
        </a:xfrm>
        <a:prstGeom prst="notchedRightArrow">
          <a:avLst/>
        </a:prstGeom>
        <a:solidFill>
          <a:schemeClr val="accent2">
            <a:tint val="40000"/>
            <a:hueOff val="0"/>
            <a:satOff val="0"/>
            <a:lumOff val="0"/>
            <a:alphaOff val="0"/>
          </a:schemeClr>
        </a:solidFill>
        <a:ln>
          <a:noFill/>
        </a:ln>
        <a:effectLst>
          <a:outerShdw blurRad="40000" dist="20000" dir="5400000" rotWithShape="0">
            <a:srgbClr val="000000">
              <a:alpha val="38000"/>
            </a:srgbClr>
          </a:outerShdw>
        </a:effectLst>
      </dsp:spPr>
      <dsp:style>
        <a:lnRef idx="0">
          <a:scrgbClr r="0" g="0" b="0"/>
        </a:lnRef>
        <a:fillRef idx="1">
          <a:scrgbClr r="0" g="0" b="0"/>
        </a:fillRef>
        <a:effectRef idx="1">
          <a:scrgbClr r="0" g="0" b="0"/>
        </a:effectRef>
        <a:fontRef idx="minor"/>
      </dsp:style>
    </dsp:sp>
    <dsp:sp modelId="{9EC14FDA-3CFF-7944-A454-065625977B1D}">
      <dsp:nvSpPr>
        <dsp:cNvPr id="0" name=""/>
        <dsp:cNvSpPr/>
      </dsp:nvSpPr>
      <dsp:spPr>
        <a:xfrm>
          <a:off x="53" y="0"/>
          <a:ext cx="2140981" cy="59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b" anchorCtr="0">
          <a:noAutofit/>
        </a:bodyPr>
        <a:lstStyle/>
        <a:p>
          <a:pPr lvl="0" algn="ctr" defTabSz="533400">
            <a:lnSpc>
              <a:spcPct val="90000"/>
            </a:lnSpc>
            <a:spcBef>
              <a:spcPct val="0"/>
            </a:spcBef>
            <a:spcAft>
              <a:spcPct val="35000"/>
            </a:spcAft>
          </a:pPr>
          <a:r>
            <a:rPr lang="en-US" altLang="zh-CN" sz="1200" b="1" kern="1200" dirty="0" smtClean="0">
              <a:solidFill>
                <a:schemeClr val="accent2">
                  <a:lumMod val="75000"/>
                </a:schemeClr>
              </a:solidFill>
            </a:rPr>
            <a:t>PHY</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Abstraction</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Method</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Evaluation/</a:t>
          </a:r>
          <a:r>
            <a:rPr lang="en-US" altLang="zh-CN" sz="1200" b="1" kern="1200" dirty="0" err="1" smtClean="0">
              <a:solidFill>
                <a:schemeClr val="accent2">
                  <a:lumMod val="75000"/>
                </a:schemeClr>
              </a:solidFill>
            </a:rPr>
            <a:t>Downselection</a:t>
          </a:r>
          <a:endParaRPr lang="en-US" sz="1200" b="1" kern="1200" dirty="0">
            <a:solidFill>
              <a:schemeClr val="accent2">
                <a:lumMod val="75000"/>
              </a:schemeClr>
            </a:solidFill>
          </a:endParaRPr>
        </a:p>
      </dsp:txBody>
      <dsp:txXfrm>
        <a:off x="53" y="0"/>
        <a:ext cx="2140981" cy="599440"/>
      </dsp:txXfrm>
    </dsp:sp>
    <dsp:sp modelId="{31C02772-4DF2-DB46-B19F-FE55C3920E35}">
      <dsp:nvSpPr>
        <dsp:cNvPr id="0" name=""/>
        <dsp:cNvSpPr/>
      </dsp:nvSpPr>
      <dsp:spPr>
        <a:xfrm>
          <a:off x="995614" y="674370"/>
          <a:ext cx="149860" cy="149860"/>
        </a:xfrm>
        <a:prstGeom prst="ellipse">
          <a:avLst/>
        </a:prstGeom>
        <a:gradFill rotWithShape="0">
          <a:gsLst>
            <a:gs pos="0">
              <a:schemeClr val="accent2">
                <a:alpha val="90000"/>
                <a:hueOff val="0"/>
                <a:satOff val="0"/>
                <a:lumOff val="0"/>
                <a:alphaOff val="0"/>
                <a:tint val="50000"/>
                <a:satMod val="300000"/>
              </a:schemeClr>
            </a:gs>
            <a:gs pos="35000">
              <a:schemeClr val="accent2">
                <a:alpha val="90000"/>
                <a:hueOff val="0"/>
                <a:satOff val="0"/>
                <a:lumOff val="0"/>
                <a:alphaOff val="0"/>
                <a:tint val="37000"/>
                <a:satMod val="300000"/>
              </a:schemeClr>
            </a:gs>
            <a:gs pos="100000">
              <a:schemeClr val="accent2">
                <a:alpha val="90000"/>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7C30F2D7-A90E-964F-9624-8542F4B93419}">
      <dsp:nvSpPr>
        <dsp:cNvPr id="0" name=""/>
        <dsp:cNvSpPr/>
      </dsp:nvSpPr>
      <dsp:spPr>
        <a:xfrm>
          <a:off x="2248084" y="899160"/>
          <a:ext cx="2140981" cy="599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5344" tIns="85344" rIns="85344" bIns="85344" numCol="1" spcCol="1270" anchor="t" anchorCtr="1">
          <a:noAutofit/>
        </a:bodyPr>
        <a:lstStyle/>
        <a:p>
          <a:pPr lvl="0" algn="ctr" defTabSz="533400">
            <a:lnSpc>
              <a:spcPct val="90000"/>
            </a:lnSpc>
            <a:spcBef>
              <a:spcPct val="0"/>
            </a:spcBef>
            <a:spcAft>
              <a:spcPct val="35000"/>
            </a:spcAft>
          </a:pPr>
          <a:r>
            <a:rPr lang="en-US" altLang="zh-CN" sz="1200" b="1" kern="1200" dirty="0" smtClean="0">
              <a:solidFill>
                <a:schemeClr val="accent2">
                  <a:lumMod val="75000"/>
                </a:schemeClr>
              </a:solidFill>
            </a:rPr>
            <a:t>PHY</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Abstraction</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Method</a:t>
          </a:r>
          <a:r>
            <a:rPr lang="zh-CN" altLang="en-US" sz="1200" b="1" kern="1200" dirty="0" smtClean="0">
              <a:solidFill>
                <a:schemeClr val="accent2">
                  <a:lumMod val="75000"/>
                </a:schemeClr>
              </a:solidFill>
            </a:rPr>
            <a:t> </a:t>
          </a:r>
          <a:r>
            <a:rPr lang="en-US" altLang="zh-CN" sz="1200" b="1" kern="1200" dirty="0" smtClean="0">
              <a:solidFill>
                <a:schemeClr val="accent2">
                  <a:lumMod val="75000"/>
                </a:schemeClr>
              </a:solidFill>
            </a:rPr>
            <a:t>Calibration</a:t>
          </a:r>
          <a:endParaRPr lang="en-US" sz="1200" b="1" kern="1200" dirty="0">
            <a:solidFill>
              <a:schemeClr val="accent2">
                <a:lumMod val="75000"/>
              </a:schemeClr>
            </a:solidFill>
          </a:endParaRPr>
        </a:p>
        <a:p>
          <a:pPr marL="114300" lvl="1" indent="-114300" algn="l" defTabSz="533400">
            <a:lnSpc>
              <a:spcPct val="90000"/>
            </a:lnSpc>
            <a:spcBef>
              <a:spcPct val="0"/>
            </a:spcBef>
            <a:spcAft>
              <a:spcPct val="15000"/>
            </a:spcAft>
            <a:buChar char="••"/>
          </a:pPr>
          <a:endParaRPr lang="en-US" sz="1200" kern="1200" dirty="0">
            <a:solidFill>
              <a:schemeClr val="accent2">
                <a:lumMod val="75000"/>
              </a:schemeClr>
            </a:solidFill>
          </a:endParaRPr>
        </a:p>
      </dsp:txBody>
      <dsp:txXfrm>
        <a:off x="2248084" y="899160"/>
        <a:ext cx="2140981" cy="599440"/>
      </dsp:txXfrm>
    </dsp:sp>
    <dsp:sp modelId="{E044D72E-E8EF-8440-A0A6-54C28523EBE7}">
      <dsp:nvSpPr>
        <dsp:cNvPr id="0" name=""/>
        <dsp:cNvSpPr/>
      </dsp:nvSpPr>
      <dsp:spPr>
        <a:xfrm>
          <a:off x="3243645" y="674370"/>
          <a:ext cx="149860" cy="149860"/>
        </a:xfrm>
        <a:prstGeom prst="ellipse">
          <a:avLst/>
        </a:prstGeom>
        <a:gradFill rotWithShape="0">
          <a:gsLst>
            <a:gs pos="0">
              <a:schemeClr val="accent2">
                <a:alpha val="90000"/>
                <a:hueOff val="0"/>
                <a:satOff val="0"/>
                <a:lumOff val="0"/>
                <a:alphaOff val="-40000"/>
                <a:tint val="50000"/>
                <a:satMod val="300000"/>
              </a:schemeClr>
            </a:gs>
            <a:gs pos="35000">
              <a:schemeClr val="accent2">
                <a:alpha val="90000"/>
                <a:hueOff val="0"/>
                <a:satOff val="0"/>
                <a:lumOff val="0"/>
                <a:alphaOff val="-40000"/>
                <a:tint val="37000"/>
                <a:satMod val="300000"/>
              </a:schemeClr>
            </a:gs>
            <a:gs pos="100000">
              <a:schemeClr val="accent2">
                <a:alpha val="90000"/>
                <a:hueOff val="0"/>
                <a:satOff val="0"/>
                <a:lumOff val="0"/>
                <a:alphaOff val="-4000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171950" y="161925"/>
            <a:ext cx="2195513" cy="214313"/>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709613" y="161925"/>
            <a:ext cx="915987" cy="214313"/>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797425" y="8667750"/>
            <a:ext cx="1651000" cy="184150"/>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203575" y="8667750"/>
            <a:ext cx="512763"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B7227A30-04C4-4CB9-B843-84342DF18BC7}" type="slidenum">
              <a:rPr lang="en-US"/>
              <a:pPr>
                <a:defRPr/>
              </a:pPr>
              <a:t>‹#›</a:t>
            </a:fld>
            <a:endParaRPr lang="en-US"/>
          </a:p>
        </p:txBody>
      </p:sp>
      <p:sp>
        <p:nvSpPr>
          <p:cNvPr id="16390" name="Line 6"/>
          <p:cNvSpPr>
            <a:spLocks noChangeShapeType="1"/>
          </p:cNvSpPr>
          <p:nvPr/>
        </p:nvSpPr>
        <p:spPr bwMode="auto">
          <a:xfrm>
            <a:off x="708025" y="373063"/>
            <a:ext cx="5661025"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
        <p:nvSpPr>
          <p:cNvPr id="16391" name="Rectangle 7"/>
          <p:cNvSpPr>
            <a:spLocks noChangeArrowheads="1"/>
          </p:cNvSpPr>
          <p:nvPr/>
        </p:nvSpPr>
        <p:spPr bwMode="auto">
          <a:xfrm>
            <a:off x="708025" y="8667750"/>
            <a:ext cx="717550" cy="184150"/>
          </a:xfrm>
          <a:prstGeom prst="rect">
            <a:avLst/>
          </a:prstGeom>
          <a:noFill/>
          <a:ln>
            <a:noFill/>
          </a:ln>
          <a:effectLst/>
          <a:extLst/>
        </p:spPr>
        <p:txBody>
          <a:bodyPr wrap="none" lIns="0" tIns="0" rIns="0" bIns="0">
            <a:spAutoFit/>
          </a:bodyPr>
          <a:lstStyle/>
          <a:p>
            <a:pPr defTabSz="933450" eaLnBrk="0" hangingPunct="0">
              <a:defRPr/>
            </a:pPr>
            <a:r>
              <a:rPr lang="en-US">
                <a:cs typeface="+mn-cs"/>
              </a:rPr>
              <a:t>Submission</a:t>
            </a:r>
          </a:p>
        </p:txBody>
      </p:sp>
      <p:sp>
        <p:nvSpPr>
          <p:cNvPr id="16392" name="Line 8"/>
          <p:cNvSpPr>
            <a:spLocks noChangeShapeType="1"/>
          </p:cNvSpPr>
          <p:nvPr/>
        </p:nvSpPr>
        <p:spPr bwMode="auto">
          <a:xfrm>
            <a:off x="708025" y="8656638"/>
            <a:ext cx="5818188"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Tree>
    <p:extLst>
      <p:ext uri="{BB962C8B-B14F-4D97-AF65-F5344CB8AC3E}">
        <p14:creationId xmlns="" xmlns:p14="http://schemas.microsoft.com/office/powerpoint/2010/main" val="3889948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14813" y="84138"/>
            <a:ext cx="2197100"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66750" y="84138"/>
            <a:ext cx="917575" cy="215900"/>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3316" name="Rectangle 4"/>
          <p:cNvSpPr>
            <a:spLocks noGrp="1" noRot="1" noChangeAspect="1" noChangeArrowheads="1" noTextEdit="1"/>
          </p:cNvSpPr>
          <p:nvPr>
            <p:ph type="sldImg" idx="2"/>
          </p:nvPr>
        </p:nvSpPr>
        <p:spPr bwMode="auto">
          <a:xfrm>
            <a:off x="1308100" y="677863"/>
            <a:ext cx="4460875" cy="3346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2975" y="4254500"/>
            <a:ext cx="5191125" cy="4029075"/>
          </a:xfrm>
          <a:prstGeom prst="rect">
            <a:avLst/>
          </a:prstGeom>
          <a:noFill/>
          <a:ln>
            <a:noFill/>
          </a:ln>
          <a:effectLs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98950" y="8670925"/>
            <a:ext cx="2112963" cy="184150"/>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98825" y="8670925"/>
            <a:ext cx="512763"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8C484B22-A48D-497A-AE59-F5B78FE55E4A}" type="slidenum">
              <a:rPr lang="en-US"/>
              <a:pPr>
                <a:defRPr/>
              </a:pPr>
              <a:t>‹#›</a:t>
            </a:fld>
            <a:endParaRPr lang="en-US"/>
          </a:p>
        </p:txBody>
      </p:sp>
      <p:sp>
        <p:nvSpPr>
          <p:cNvPr id="11272" name="Rectangle 8"/>
          <p:cNvSpPr>
            <a:spLocks noChangeArrowheads="1"/>
          </p:cNvSpPr>
          <p:nvPr/>
        </p:nvSpPr>
        <p:spPr bwMode="auto">
          <a:xfrm>
            <a:off x="738188" y="8670925"/>
            <a:ext cx="719137" cy="184150"/>
          </a:xfrm>
          <a:prstGeom prst="rect">
            <a:avLst/>
          </a:prstGeom>
          <a:noFill/>
          <a:ln>
            <a:noFill/>
          </a:ln>
          <a:effectLst/>
          <a:extLst/>
        </p:spPr>
        <p:txBody>
          <a:bodyPr wrap="none" lIns="0" tIns="0" rIns="0" bIns="0">
            <a:spAutoFit/>
          </a:bodyPr>
          <a:lstStyle/>
          <a:p>
            <a:pPr eaLnBrk="0" hangingPunct="0">
              <a:defRPr/>
            </a:pPr>
            <a:r>
              <a:rPr lang="en-US">
                <a:cs typeface="+mn-cs"/>
              </a:rPr>
              <a:t>Submission</a:t>
            </a:r>
          </a:p>
        </p:txBody>
      </p:sp>
      <p:sp>
        <p:nvSpPr>
          <p:cNvPr id="11273" name="Line 9"/>
          <p:cNvSpPr>
            <a:spLocks noChangeShapeType="1"/>
          </p:cNvSpPr>
          <p:nvPr/>
        </p:nvSpPr>
        <p:spPr bwMode="auto">
          <a:xfrm>
            <a:off x="738188" y="8669338"/>
            <a:ext cx="56007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
        <p:nvSpPr>
          <p:cNvPr id="11274" name="Line 10"/>
          <p:cNvSpPr>
            <a:spLocks noChangeShapeType="1"/>
          </p:cNvSpPr>
          <p:nvPr/>
        </p:nvSpPr>
        <p:spPr bwMode="auto">
          <a:xfrm>
            <a:off x="660400" y="285750"/>
            <a:ext cx="5756275"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Tree>
    <p:extLst>
      <p:ext uri="{BB962C8B-B14F-4D97-AF65-F5344CB8AC3E}">
        <p14:creationId xmlns="" xmlns:p14="http://schemas.microsoft.com/office/powerpoint/2010/main" val="41896692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miter lim="800000"/>
            <a:headEnd/>
            <a:tailEnd/>
          </a:ln>
        </p:spPr>
        <p:txBody>
          <a:bodyPr/>
          <a:lstStyle/>
          <a:p>
            <a:r>
              <a:rPr lang="en-US" smtClean="0">
                <a:cs typeface="Arial" charset="0"/>
              </a:rPr>
              <a:t>doc.: IEEE 802.11-yy/xxxxr0</a:t>
            </a:r>
          </a:p>
        </p:txBody>
      </p:sp>
      <p:sp>
        <p:nvSpPr>
          <p:cNvPr id="17410" name="Rectangle 3"/>
          <p:cNvSpPr>
            <a:spLocks noGrp="1" noChangeArrowheads="1"/>
          </p:cNvSpPr>
          <p:nvPr>
            <p:ph type="dt" sz="quarter" idx="1"/>
          </p:nvPr>
        </p:nvSpPr>
        <p:spPr>
          <a:noFill/>
          <a:ln>
            <a:miter lim="800000"/>
            <a:headEnd/>
            <a:tailEnd/>
          </a:ln>
        </p:spPr>
        <p:txBody>
          <a:bodyPr/>
          <a:lstStyle/>
          <a:p>
            <a:r>
              <a:rPr lang="en-US" smtClean="0">
                <a:cs typeface="Arial" charset="0"/>
              </a:rPr>
              <a:t>Month Year</a:t>
            </a:r>
          </a:p>
        </p:txBody>
      </p:sp>
      <p:sp>
        <p:nvSpPr>
          <p:cNvPr id="17411" name="Rectangle 6"/>
          <p:cNvSpPr>
            <a:spLocks noGrp="1" noChangeArrowheads="1"/>
          </p:cNvSpPr>
          <p:nvPr>
            <p:ph type="ftr" sz="quarter" idx="4"/>
          </p:nvPr>
        </p:nvSpPr>
        <p:spPr>
          <a:noFill/>
          <a:ln>
            <a:miter lim="800000"/>
            <a:headEnd/>
            <a:tailEnd/>
          </a:ln>
        </p:spPr>
        <p:txBody>
          <a:bodyPr/>
          <a:lstStyle/>
          <a:p>
            <a:pPr lvl="4"/>
            <a:r>
              <a:rPr lang="en-US" smtClean="0">
                <a:cs typeface="Arial" charset="0"/>
              </a:rPr>
              <a:t>John Doe, Some Company</a:t>
            </a:r>
          </a:p>
        </p:txBody>
      </p:sp>
      <p:sp>
        <p:nvSpPr>
          <p:cNvPr id="17412" name="Rectangle 7"/>
          <p:cNvSpPr>
            <a:spLocks noGrp="1" noChangeArrowheads="1"/>
          </p:cNvSpPr>
          <p:nvPr>
            <p:ph type="sldNum" sz="quarter" idx="5"/>
          </p:nvPr>
        </p:nvSpPr>
        <p:spPr>
          <a:xfrm>
            <a:off x="3397250" y="8670925"/>
            <a:ext cx="414338" cy="184150"/>
          </a:xfrm>
          <a:noFill/>
          <a:ln>
            <a:miter lim="800000"/>
            <a:headEnd/>
            <a:tailEnd/>
          </a:ln>
        </p:spPr>
        <p:txBody>
          <a:bodyPr/>
          <a:lstStyle/>
          <a:p>
            <a:r>
              <a:rPr lang="en-US" smtClean="0">
                <a:cs typeface="Arial" charset="0"/>
              </a:rPr>
              <a:t>Page </a:t>
            </a:r>
            <a:fld id="{2AB6721E-B978-4DD6-99B1-322D6A39C7F9}" type="slidenum">
              <a:rPr lang="en-US" smtClean="0">
                <a:cs typeface="Arial" charset="0"/>
              </a:rPr>
              <a:pPr/>
              <a:t>1</a:t>
            </a:fld>
            <a:endParaRPr lang="en-US" smtClean="0">
              <a:cs typeface="Arial" charset="0"/>
            </a:endParaRPr>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4963"/>
            <a:ext cx="961866"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xfrm>
            <a:off x="7421655" y="6475413"/>
            <a:ext cx="1122294" cy="184666"/>
          </a:xfrm>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27B5733-890D-4E57-A4DB-DD6603570A5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258CF2B-ED5B-4B22-84C1-7B0CB2F4D6B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1327351"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1B8B7A3-0C1D-4B2D-AD54-FEDEB18310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419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4963"/>
            <a:ext cx="961866"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xfrm>
            <a:off x="7421654" y="6475413"/>
            <a:ext cx="1122295" cy="184666"/>
          </a:xfrm>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F6EABDC-E115-4971-AAD7-AFF4ADFC114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DEAF5F81-441B-4412-A1A3-4FB1BDD4810F}"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570ABE7-D4EF-4E25-BAB0-6A04DE330CF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4963"/>
            <a:ext cx="1182055" cy="276999"/>
          </a:xfrm>
          <a:ln/>
        </p:spPr>
        <p:txBody>
          <a:bodyPr/>
          <a:lstStyle>
            <a:lvl1pPr>
              <a:defRPr/>
            </a:lvl1pPr>
          </a:lstStyle>
          <a:p>
            <a:pPr>
              <a:defRPr/>
            </a:pPr>
            <a:r>
              <a:rPr lang="en-US" smtClean="0"/>
              <a:t>Nov.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7F84C7B-6481-409C-AE66-1C51D213B691}"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730049" y="334963"/>
            <a:ext cx="961866" cy="276999"/>
          </a:xfrm>
          <a:ln/>
        </p:spPr>
        <p:txBody>
          <a:bodyPr/>
          <a:lstStyle>
            <a:lvl1pPr>
              <a:defRPr/>
            </a:lvl1pPr>
          </a:lstStyle>
          <a:p>
            <a:pPr>
              <a:defRPr/>
            </a:pPr>
            <a:r>
              <a:rPr lang="en-US" smtClean="0"/>
              <a:t>Nov. 2013</a:t>
            </a:r>
            <a:endParaRPr lang="en-US" dirty="0"/>
          </a:p>
        </p:txBody>
      </p:sp>
      <p:sp>
        <p:nvSpPr>
          <p:cNvPr id="4" name="Rectangle 5"/>
          <p:cNvSpPr>
            <a:spLocks noGrp="1" noChangeArrowheads="1"/>
          </p:cNvSpPr>
          <p:nvPr>
            <p:ph type="ftr" sz="quarter" idx="11"/>
          </p:nvPr>
        </p:nvSpPr>
        <p:spPr>
          <a:xfrm>
            <a:off x="7493340" y="6475413"/>
            <a:ext cx="1050608" cy="184666"/>
          </a:xfrm>
          <a:ln/>
        </p:spPr>
        <p:txBody>
          <a:bodyPr/>
          <a:lstStyle>
            <a:lvl1pPr>
              <a:defRPr/>
            </a:lvl1pPr>
          </a:lstStyle>
          <a:p>
            <a:pPr>
              <a:defRPr/>
            </a:pPr>
            <a:r>
              <a:rPr lang="en-US" smtClean="0"/>
              <a:t>Yan Zhang, et. Al.</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B9614CF-41B1-41BF-AB2B-2C5218219C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730049" y="334963"/>
            <a:ext cx="961866" cy="276999"/>
          </a:xfrm>
          <a:ln/>
        </p:spPr>
        <p:txBody>
          <a:bodyPr/>
          <a:lstStyle>
            <a:lvl1pPr>
              <a:defRPr/>
            </a:lvl1pPr>
          </a:lstStyle>
          <a:p>
            <a:pPr>
              <a:defRPr/>
            </a:pPr>
            <a:r>
              <a:rPr lang="en-US" smtClean="0"/>
              <a:t>Nov. 2013</a:t>
            </a:r>
            <a:endParaRPr lang="en-US" dirty="0"/>
          </a:p>
        </p:txBody>
      </p:sp>
      <p:sp>
        <p:nvSpPr>
          <p:cNvPr id="3" name="Rectangle 5"/>
          <p:cNvSpPr>
            <a:spLocks noGrp="1" noChangeArrowheads="1"/>
          </p:cNvSpPr>
          <p:nvPr>
            <p:ph type="ftr" sz="quarter" idx="11"/>
          </p:nvPr>
        </p:nvSpPr>
        <p:spPr>
          <a:xfrm>
            <a:off x="7493329" y="6475413"/>
            <a:ext cx="1050608" cy="184666"/>
          </a:xfrm>
          <a:ln/>
        </p:spPr>
        <p:txBody>
          <a:bodyPr/>
          <a:lstStyle>
            <a:lvl1pPr>
              <a:defRPr/>
            </a:lvl1pPr>
          </a:lstStyle>
          <a:p>
            <a:pPr>
              <a:defRPr/>
            </a:pPr>
            <a:r>
              <a:rPr lang="en-US" smtClean="0"/>
              <a:t>Yan Zhang, et. Al.</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68BB3EB-ADCD-4E7A-9C82-B3F0159C7AE3}"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0B430AB-6734-4246-A069-1CDA2A6CF08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Yan Zhang, et. 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058F4EB-0F7F-40B0-B818-64BEF5669BD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730049" y="334963"/>
            <a:ext cx="961866" cy="276999"/>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 2013</a:t>
            </a:r>
            <a:endParaRPr lang="en-US" dirty="0"/>
          </a:p>
        </p:txBody>
      </p:sp>
      <p:sp>
        <p:nvSpPr>
          <p:cNvPr id="1029" name="Rectangle 5"/>
          <p:cNvSpPr>
            <a:spLocks noGrp="1" noChangeArrowheads="1"/>
          </p:cNvSpPr>
          <p:nvPr>
            <p:ph type="ftr" sz="quarter" idx="3"/>
          </p:nvPr>
        </p:nvSpPr>
        <p:spPr bwMode="auto">
          <a:xfrm>
            <a:off x="7305777" y="6475413"/>
            <a:ext cx="1238159" cy="184666"/>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Yan Zhang,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0FFB36D2-EF15-4DDC-805B-218F6C5E1285}" type="slidenum">
              <a:rPr lang="en-US"/>
              <a:pPr>
                <a:defRPr/>
              </a:pPr>
              <a:t>‹#›</a:t>
            </a:fld>
            <a:endParaRPr lang="en-US"/>
          </a:p>
        </p:txBody>
      </p:sp>
      <p:sp>
        <p:nvSpPr>
          <p:cNvPr id="1031" name="Rectangle 7"/>
          <p:cNvSpPr>
            <a:spLocks noChangeArrowheads="1"/>
          </p:cNvSpPr>
          <p:nvPr/>
        </p:nvSpPr>
        <p:spPr bwMode="auto">
          <a:xfrm>
            <a:off x="5162496" y="334963"/>
            <a:ext cx="3283015" cy="276999"/>
          </a:xfrm>
          <a:prstGeom prst="rect">
            <a:avLst/>
          </a:prstGeom>
          <a:noFill/>
          <a:ln>
            <a:noFill/>
          </a:ln>
          <a:effectLst/>
          <a:extLst/>
        </p:spPr>
        <p:txBody>
          <a:bodyPr wrap="none" lIns="0" tIns="0" rIns="0" bIns="0" anchor="b">
            <a:spAutoFit/>
          </a:bodyPr>
          <a:lstStyle/>
          <a:p>
            <a:pPr marL="457200" lvl="4" algn="r" eaLnBrk="0" hangingPunct="0"/>
            <a:r>
              <a:rPr lang="en-US" sz="1800" b="1" dirty="0"/>
              <a:t>doc.: IEEE </a:t>
            </a:r>
            <a:r>
              <a:rPr lang="en-US" sz="1800" b="1" dirty="0" smtClean="0"/>
              <a:t>802.11-13/1392r0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eaLnBrk="0" hangingPunct="0">
              <a:defRPr/>
            </a:pPr>
            <a:endParaRPr lang="en-US">
              <a:cs typeface="+mn-cs"/>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2" name="Date Placeholder 3"/>
          <p:cNvSpPr>
            <a:spLocks noGrp="1"/>
          </p:cNvSpPr>
          <p:nvPr>
            <p:ph type="dt" sz="quarter" idx="10"/>
          </p:nvPr>
        </p:nvSpPr>
        <p:spPr>
          <a:xfrm>
            <a:off x="696913" y="333375"/>
            <a:ext cx="961866" cy="276999"/>
          </a:xfrm>
          <a:noFill/>
          <a:ln>
            <a:miter lim="800000"/>
            <a:headEnd/>
            <a:tailEnd/>
          </a:ln>
        </p:spPr>
        <p:txBody>
          <a:bodyPr/>
          <a:lstStyle/>
          <a:p>
            <a:r>
              <a:rPr lang="en-US" smtClean="0">
                <a:cs typeface="Arial" charset="0"/>
              </a:rPr>
              <a:t>Nov. 2013</a:t>
            </a:r>
            <a:endParaRPr lang="en-US" dirty="0" smtClean="0">
              <a:cs typeface="Arial" charset="0"/>
            </a:endParaRPr>
          </a:p>
        </p:txBody>
      </p:sp>
      <p:sp>
        <p:nvSpPr>
          <p:cNvPr id="2103" name="Footer Placeholder 4"/>
          <p:cNvSpPr>
            <a:spLocks noGrp="1"/>
          </p:cNvSpPr>
          <p:nvPr>
            <p:ph type="ftr" sz="quarter" idx="11"/>
          </p:nvPr>
        </p:nvSpPr>
        <p:spPr>
          <a:xfrm>
            <a:off x="7420039" y="6475413"/>
            <a:ext cx="1123897" cy="184666"/>
          </a:xfrm>
          <a:noFill/>
          <a:ln>
            <a:miter lim="800000"/>
            <a:headEnd/>
            <a:tailEnd/>
          </a:ln>
        </p:spPr>
        <p:txBody>
          <a:bodyPr/>
          <a:lstStyle/>
          <a:p>
            <a:r>
              <a:rPr lang="en-US" dirty="0" smtClean="0">
                <a:cs typeface="Arial" charset="0"/>
              </a:rPr>
              <a:t>Yan Zhang, et. Al.</a:t>
            </a:r>
          </a:p>
        </p:txBody>
      </p:sp>
      <p:sp>
        <p:nvSpPr>
          <p:cNvPr id="2104" name="Slide Number Placeholder 5"/>
          <p:cNvSpPr>
            <a:spLocks noGrp="1"/>
          </p:cNvSpPr>
          <p:nvPr>
            <p:ph type="sldNum" sz="quarter" idx="12"/>
          </p:nvPr>
        </p:nvSpPr>
        <p:spPr>
          <a:noFill/>
          <a:ln>
            <a:miter lim="800000"/>
            <a:headEnd/>
            <a:tailEnd/>
          </a:ln>
        </p:spPr>
        <p:txBody>
          <a:bodyPr/>
          <a:lstStyle/>
          <a:p>
            <a:r>
              <a:rPr lang="en-US" smtClean="0">
                <a:cs typeface="Arial" charset="0"/>
              </a:rPr>
              <a:t>Slide </a:t>
            </a:r>
            <a:fld id="{A78FA4BF-601B-4C85-9F97-768BDB1459C9}" type="slidenum">
              <a:rPr lang="en-US" smtClean="0">
                <a:cs typeface="Arial" charset="0"/>
              </a:rPr>
              <a:pPr/>
              <a:t>1</a:t>
            </a:fld>
            <a:endParaRPr lang="en-US" smtClean="0">
              <a:cs typeface="Arial" charset="0"/>
            </a:endParaRPr>
          </a:p>
        </p:txBody>
      </p:sp>
      <p:sp>
        <p:nvSpPr>
          <p:cNvPr id="2105" name="Rectangle 2"/>
          <p:cNvSpPr>
            <a:spLocks noGrp="1" noChangeArrowheads="1"/>
          </p:cNvSpPr>
          <p:nvPr>
            <p:ph type="title"/>
          </p:nvPr>
        </p:nvSpPr>
        <p:spPr>
          <a:xfrm>
            <a:off x="685800" y="685800"/>
            <a:ext cx="7772400" cy="914400"/>
          </a:xfrm>
        </p:spPr>
        <p:txBody>
          <a:bodyPr/>
          <a:lstStyle/>
          <a:p>
            <a:pPr eaLnBrk="1" hangingPunct="1"/>
            <a:r>
              <a:rPr lang="en-US" dirty="0" smtClean="0"/>
              <a:t>Methodology of Calibrating System Simulation Results </a:t>
            </a:r>
          </a:p>
        </p:txBody>
      </p:sp>
      <p:sp>
        <p:nvSpPr>
          <p:cNvPr id="2106" name="Rectangle 6"/>
          <p:cNvSpPr>
            <a:spLocks noGrp="1" noChangeArrowheads="1"/>
          </p:cNvSpPr>
          <p:nvPr>
            <p:ph type="body" idx="1"/>
          </p:nvPr>
        </p:nvSpPr>
        <p:spPr>
          <a:xfrm>
            <a:off x="685800" y="1524000"/>
            <a:ext cx="7772400" cy="381000"/>
          </a:xfrm>
        </p:spPr>
        <p:txBody>
          <a:bodyPr/>
          <a:lstStyle/>
          <a:p>
            <a:pPr algn="ctr" eaLnBrk="1" hangingPunct="1">
              <a:buFontTx/>
              <a:buNone/>
            </a:pPr>
            <a:r>
              <a:rPr lang="en-US" sz="2000" dirty="0" smtClean="0"/>
              <a:t>Date</a:t>
            </a:r>
            <a:r>
              <a:rPr lang="en-US" sz="2000" smtClean="0"/>
              <a:t>:</a:t>
            </a:r>
            <a:r>
              <a:rPr lang="en-US" sz="2000" b="0" smtClean="0"/>
              <a:t> 2013-11-11</a:t>
            </a:r>
            <a:endParaRPr lang="en-US" sz="2000" b="0" dirty="0" smtClean="0"/>
          </a:p>
        </p:txBody>
      </p:sp>
      <p:sp>
        <p:nvSpPr>
          <p:cNvPr id="2107" name="Rectangle 12"/>
          <p:cNvSpPr>
            <a:spLocks noChangeArrowheads="1"/>
          </p:cNvSpPr>
          <p:nvPr/>
        </p:nvSpPr>
        <p:spPr bwMode="auto">
          <a:xfrm>
            <a:off x="609600" y="1752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nvGraphicFramePr>
        <p:xfrm>
          <a:off x="381000" y="2209800"/>
          <a:ext cx="8112760" cy="4003040"/>
        </p:xfrm>
        <a:graphic>
          <a:graphicData uri="http://schemas.openxmlformats.org/drawingml/2006/table">
            <a:tbl>
              <a:tblPr firstRow="1" bandRow="1">
                <a:tableStyleId>{616DA210-FB5B-4158-B5E0-FEB733F419BA}</a:tableStyleId>
              </a:tblPr>
              <a:tblGrid>
                <a:gridCol w="1833880"/>
                <a:gridCol w="1366520"/>
                <a:gridCol w="2209800"/>
                <a:gridCol w="1132840"/>
                <a:gridCol w="1569720"/>
              </a:tblGrid>
              <a:tr h="370840">
                <a:tc>
                  <a:txBody>
                    <a:bodyPr/>
                    <a:lstStyle/>
                    <a:p>
                      <a:pPr algn="ctr"/>
                      <a:r>
                        <a:rPr lang="en-US" sz="1400" dirty="0" smtClean="0"/>
                        <a:t>Name</a:t>
                      </a:r>
                      <a:endParaRPr lang="en-US" sz="1400" dirty="0"/>
                    </a:p>
                  </a:txBody>
                  <a:tcPr/>
                </a:tc>
                <a:tc>
                  <a:txBody>
                    <a:bodyPr/>
                    <a:lstStyle/>
                    <a:p>
                      <a:pPr algn="ctr"/>
                      <a:r>
                        <a:rPr lang="en-US" sz="1400" dirty="0" smtClean="0"/>
                        <a:t>Affiliations</a:t>
                      </a:r>
                      <a:endParaRPr lang="en-US" sz="1400" dirty="0"/>
                    </a:p>
                  </a:txBody>
                  <a:tcPr/>
                </a:tc>
                <a:tc>
                  <a:txBody>
                    <a:bodyPr/>
                    <a:lstStyle/>
                    <a:p>
                      <a:pPr algn="ctr"/>
                      <a:r>
                        <a:rPr lang="en-US" sz="1400" dirty="0" smtClean="0"/>
                        <a:t>Address</a:t>
                      </a:r>
                      <a:endParaRPr lang="en-US" sz="1400" dirty="0"/>
                    </a:p>
                  </a:txBody>
                  <a:tcPr/>
                </a:tc>
                <a:tc>
                  <a:txBody>
                    <a:bodyPr/>
                    <a:lstStyle/>
                    <a:p>
                      <a:pPr algn="ctr"/>
                      <a:r>
                        <a:rPr lang="en-US" sz="1400" dirty="0" smtClean="0"/>
                        <a:t>Phone</a:t>
                      </a:r>
                      <a:endParaRPr lang="en-US" sz="1400" dirty="0"/>
                    </a:p>
                  </a:txBody>
                  <a:tcPr/>
                </a:tc>
                <a:tc>
                  <a:txBody>
                    <a:bodyPr/>
                    <a:lstStyle/>
                    <a:p>
                      <a:pPr algn="ctr"/>
                      <a:r>
                        <a:rPr lang="en-US" sz="1400" dirty="0" smtClean="0"/>
                        <a:t>Email</a:t>
                      </a:r>
                      <a:endParaRPr lang="en-US" sz="1400" dirty="0"/>
                    </a:p>
                  </a:txBody>
                  <a:tcPr/>
                </a:tc>
              </a:tr>
              <a:tr h="370840">
                <a:tc>
                  <a:txBody>
                    <a:bodyPr/>
                    <a:lstStyle/>
                    <a:p>
                      <a:r>
                        <a:rPr lang="en-US" sz="1400" dirty="0" smtClean="0"/>
                        <a:t>Yan Zhang</a:t>
                      </a:r>
                      <a:endParaRPr lang="en-US" sz="1400" dirty="0"/>
                    </a:p>
                  </a:txBody>
                  <a:tcPr>
                    <a:solidFill>
                      <a:schemeClr val="bg1">
                        <a:alpha val="20000"/>
                      </a:schemeClr>
                    </a:solidFill>
                  </a:tcPr>
                </a:tc>
                <a:tc rowSpan="7">
                  <a:txBody>
                    <a:bodyPr/>
                    <a:lstStyle/>
                    <a:p>
                      <a:r>
                        <a:rPr lang="en-US" sz="1400" dirty="0" smtClean="0"/>
                        <a:t>Marvell </a:t>
                      </a:r>
                      <a:r>
                        <a:rPr lang="en-US" sz="1400" dirty="0" smtClean="0"/>
                        <a:t>Semiconductor</a:t>
                      </a:r>
                      <a:endParaRPr lang="en-US" sz="1400" dirty="0"/>
                    </a:p>
                  </a:txBody>
                  <a:tcPr>
                    <a:solidFill>
                      <a:schemeClr val="bg1">
                        <a:alpha val="20000"/>
                      </a:schemeClr>
                    </a:solidFill>
                  </a:tcPr>
                </a:tc>
                <a:tc>
                  <a:txBody>
                    <a:bodyPr/>
                    <a:lstStyle/>
                    <a:p>
                      <a:r>
                        <a:rPr lang="en-US" sz="1400" dirty="0" smtClean="0"/>
                        <a:t>5488 Marvell Lane, Santa Clara, CA,</a:t>
                      </a:r>
                      <a:r>
                        <a:rPr lang="en-US" sz="1400" baseline="0" dirty="0" smtClean="0"/>
                        <a:t> USA</a:t>
                      </a:r>
                      <a:endParaRPr lang="en-US" sz="1400" dirty="0"/>
                    </a:p>
                  </a:txBody>
                  <a:tcPr>
                    <a:solidFill>
                      <a:schemeClr val="bg1">
                        <a:alpha val="20000"/>
                      </a:schemeClr>
                    </a:solidFill>
                  </a:tcPr>
                </a:tc>
                <a:tc>
                  <a:txBody>
                    <a:bodyPr/>
                    <a:lstStyle/>
                    <a:p>
                      <a:r>
                        <a:rPr lang="nl-NL" sz="1400" kern="1200" dirty="0" smtClean="0">
                          <a:solidFill>
                            <a:schemeClr val="tx1"/>
                          </a:solidFill>
                          <a:latin typeface="+mn-lt"/>
                          <a:ea typeface="+mn-ea"/>
                          <a:cs typeface="+mn-cs"/>
                        </a:rPr>
                        <a:t>408-222-0975</a:t>
                      </a:r>
                      <a:endParaRPr lang="en-US" sz="1400" dirty="0"/>
                    </a:p>
                  </a:txBody>
                  <a:tcPr>
                    <a:solidFill>
                      <a:schemeClr val="bg1">
                        <a:alpha val="20000"/>
                      </a:schemeClr>
                    </a:solidFill>
                  </a:tcPr>
                </a:tc>
                <a:tc>
                  <a:txBody>
                    <a:bodyPr/>
                    <a:lstStyle/>
                    <a:p>
                      <a:r>
                        <a:rPr lang="en-US" sz="1400" dirty="0" smtClean="0"/>
                        <a:t>yzhang@marvell.com</a:t>
                      </a:r>
                      <a:endParaRPr lang="en-US" sz="1400" dirty="0"/>
                    </a:p>
                  </a:txBody>
                  <a:tcPr>
                    <a:solidFill>
                      <a:schemeClr val="bg1">
                        <a:alpha val="20000"/>
                      </a:schemeClr>
                    </a:solidFill>
                  </a:tcPr>
                </a:tc>
              </a:tr>
              <a:tr h="370840">
                <a:tc>
                  <a:txBody>
                    <a:bodyPr/>
                    <a:lstStyle/>
                    <a:p>
                      <a:r>
                        <a:rPr lang="en-US" sz="1400" dirty="0" smtClean="0"/>
                        <a:t>Yakun Sun</a:t>
                      </a:r>
                      <a:endParaRPr lang="en-US" sz="1400" dirty="0"/>
                    </a:p>
                  </a:txBody>
                  <a:tcPr/>
                </a:tc>
                <a:tc vMerge="1">
                  <a:txBody>
                    <a:bodyPr/>
                    <a:lstStyle/>
                    <a:p>
                      <a:endParaRPr lang="en-US" sz="1400" dirty="0"/>
                    </a:p>
                  </a:txBody>
                  <a:tcPr/>
                </a:tc>
                <a:tc>
                  <a:txBody>
                    <a:bodyPr/>
                    <a:lstStyle/>
                    <a:p>
                      <a:endParaRPr lang="en-US" sz="1400" dirty="0"/>
                    </a:p>
                  </a:txBody>
                  <a:tcPr/>
                </a:tc>
                <a:tc>
                  <a:txBody>
                    <a:bodyPr/>
                    <a:lstStyle/>
                    <a:p>
                      <a:r>
                        <a:rPr lang="en-US" sz="1400" dirty="0" smtClean="0"/>
                        <a:t>408-222-3748</a:t>
                      </a:r>
                      <a:endParaRPr lang="en-US" sz="1400" dirty="0"/>
                    </a:p>
                  </a:txBody>
                  <a:tcPr/>
                </a:tc>
                <a:tc>
                  <a:txBody>
                    <a:bodyPr/>
                    <a:lstStyle/>
                    <a:p>
                      <a:r>
                        <a:rPr lang="en-US" sz="1400" dirty="0" smtClean="0"/>
                        <a:t>yakunsun@marvell.com</a:t>
                      </a:r>
                      <a:endParaRPr lang="en-US" sz="1400" dirty="0"/>
                    </a:p>
                  </a:txBody>
                  <a:tcPr/>
                </a:tc>
              </a:tr>
              <a:tr h="370840">
                <a:tc>
                  <a:txBody>
                    <a:bodyPr/>
                    <a:lstStyle/>
                    <a:p>
                      <a:r>
                        <a:rPr lang="en-US" sz="1400" dirty="0" smtClean="0"/>
                        <a:t>Hongyuan Zhang</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a:p>
                  </a:txBody>
                  <a:tcPr>
                    <a:solidFill>
                      <a:schemeClr val="bg1"/>
                    </a:solidFill>
                  </a:tcPr>
                </a:tc>
                <a:tc>
                  <a:txBody>
                    <a:bodyPr/>
                    <a:lstStyle/>
                    <a:p>
                      <a:endParaRPr lang="en-US" sz="1400"/>
                    </a:p>
                  </a:txBody>
                  <a:tcPr>
                    <a:solidFill>
                      <a:schemeClr val="bg1"/>
                    </a:solidFill>
                  </a:tcPr>
                </a:tc>
              </a:tr>
              <a:tr h="370840">
                <a:tc>
                  <a:txBody>
                    <a:bodyPr/>
                    <a:lstStyle/>
                    <a:p>
                      <a:r>
                        <a:rPr lang="en-US" sz="1400" dirty="0" smtClean="0"/>
                        <a:t>Jinjing Jiang</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a:p>
                  </a:txBody>
                  <a:tcPr>
                    <a:solidFill>
                      <a:schemeClr val="bg1"/>
                    </a:solidFill>
                  </a:tcPr>
                </a:tc>
                <a:tc>
                  <a:txBody>
                    <a:bodyPr/>
                    <a:lstStyle/>
                    <a:p>
                      <a:endParaRPr lang="en-US" sz="1400"/>
                    </a:p>
                  </a:txBody>
                  <a:tcPr>
                    <a:solidFill>
                      <a:schemeClr val="bg1"/>
                    </a:solidFill>
                  </a:tcPr>
                </a:tc>
              </a:tr>
              <a:tr h="370840">
                <a:tc>
                  <a:txBody>
                    <a:bodyPr/>
                    <a:lstStyle/>
                    <a:p>
                      <a:r>
                        <a:rPr lang="en-US" sz="1400" dirty="0" smtClean="0"/>
                        <a:t>Liwen Chu</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a:p>
                  </a:txBody>
                  <a:tcPr>
                    <a:solidFill>
                      <a:schemeClr val="bg1"/>
                    </a:solidFill>
                  </a:tcPr>
                </a:tc>
              </a:tr>
              <a:tr h="370840">
                <a:tc>
                  <a:txBody>
                    <a:bodyPr/>
                    <a:lstStyle/>
                    <a:p>
                      <a:r>
                        <a:rPr lang="en-US" sz="1400" dirty="0" smtClean="0"/>
                        <a:t>Hui-Ling Lou</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a:p>
                  </a:txBody>
                  <a:tcPr>
                    <a:solidFill>
                      <a:schemeClr val="bg1"/>
                    </a:solidFill>
                  </a:tcPr>
                </a:tc>
              </a:tr>
              <a:tr h="370840">
                <a:tc>
                  <a:txBody>
                    <a:bodyPr/>
                    <a:lstStyle/>
                    <a:p>
                      <a:r>
                        <a:rPr lang="en-US" sz="1400" dirty="0" smtClean="0"/>
                        <a:t>Mingguang Xu</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r>
              <a:tr h="370840">
                <a:tc>
                  <a:txBody>
                    <a:bodyPr/>
                    <a:lstStyle/>
                    <a:p>
                      <a:r>
                        <a:rPr lang="en-US" sz="1400" dirty="0" smtClean="0"/>
                        <a:t>David Yang</a:t>
                      </a:r>
                      <a:endParaRPr lang="en-US" sz="1400" dirty="0"/>
                    </a:p>
                  </a:txBody>
                  <a:tcPr>
                    <a:solidFill>
                      <a:schemeClr val="bg1"/>
                    </a:solidFill>
                  </a:tcPr>
                </a:tc>
                <a:tc rowSpan="2">
                  <a:txBody>
                    <a:bodyPr/>
                    <a:lstStyle/>
                    <a:p>
                      <a:r>
                        <a:rPr lang="en-US" sz="1400" dirty="0" smtClean="0"/>
                        <a:t>Huawei Technologies</a:t>
                      </a:r>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r>
              <a:tr h="370840">
                <a:tc>
                  <a:txBody>
                    <a:bodyPr/>
                    <a:lstStyle/>
                    <a:p>
                      <a:r>
                        <a:rPr lang="en-US" sz="1400" dirty="0" err="1" smtClean="0"/>
                        <a:t>Jiaying</a:t>
                      </a:r>
                      <a:r>
                        <a:rPr lang="en-US" sz="1400" dirty="0" smtClean="0"/>
                        <a:t> Zhang</a:t>
                      </a:r>
                      <a:endParaRPr lang="en-US" sz="1400" dirty="0"/>
                    </a:p>
                  </a:txBody>
                  <a:tcPr>
                    <a:solidFill>
                      <a:schemeClr val="bg1"/>
                    </a:solidFill>
                  </a:tcPr>
                </a:tc>
                <a:tc vMerge="1">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c>
                  <a:txBody>
                    <a:bodyPr/>
                    <a:lstStyle/>
                    <a:p>
                      <a:endParaRPr lang="en-US" sz="1400" dirty="0"/>
                    </a:p>
                  </a:txBody>
                  <a:tcPr>
                    <a:solidFill>
                      <a:schemeClr val="bg1"/>
                    </a:solid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dirty="0" smtClean="0"/>
              <a:t>References</a:t>
            </a:r>
            <a:endParaRPr lang="en-US" dirty="0"/>
          </a:p>
        </p:txBody>
      </p:sp>
      <p:sp>
        <p:nvSpPr>
          <p:cNvPr id="3" name="Content Placeholder 2"/>
          <p:cNvSpPr>
            <a:spLocks noGrp="1"/>
          </p:cNvSpPr>
          <p:nvPr>
            <p:ph idx="1"/>
          </p:nvPr>
        </p:nvSpPr>
        <p:spPr>
          <a:xfrm>
            <a:off x="685800" y="1524000"/>
            <a:ext cx="7772400" cy="4114800"/>
          </a:xfrm>
        </p:spPr>
        <p:txBody>
          <a:bodyPr/>
          <a:lstStyle/>
          <a:p>
            <a:pPr>
              <a:buNone/>
            </a:pPr>
            <a:r>
              <a:rPr lang="en-US" sz="1800" b="0" dirty="0" smtClean="0"/>
              <a:t>[1] 11-13-1051-01-0hew-evaluation-methodology</a:t>
            </a:r>
          </a:p>
          <a:p>
            <a:pPr>
              <a:buNone/>
            </a:pPr>
            <a:r>
              <a:rPr lang="en-US" sz="1800" b="0" dirty="0" smtClean="0"/>
              <a:t>[2]  IEEE 802.11-13/0722r13, “HEW SG Simulation Scenarios”</a:t>
            </a:r>
          </a:p>
          <a:p>
            <a:pPr>
              <a:buNone/>
            </a:pPr>
            <a:endParaRPr lang="en-US" sz="1800" b="0"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Appendix – PHY Abstraction Calibration</a:t>
            </a:r>
            <a:endParaRPr lang="en-US" dirty="0"/>
          </a:p>
        </p:txBody>
      </p:sp>
      <p:sp>
        <p:nvSpPr>
          <p:cNvPr id="3" name="Content Placeholder 2"/>
          <p:cNvSpPr>
            <a:spLocks noGrp="1"/>
          </p:cNvSpPr>
          <p:nvPr>
            <p:ph idx="1"/>
          </p:nvPr>
        </p:nvSpPr>
        <p:spPr>
          <a:xfrm>
            <a:off x="685800" y="1676400"/>
            <a:ext cx="7772400" cy="4724400"/>
          </a:xfrm>
        </p:spPr>
        <p:txBody>
          <a:bodyPr>
            <a:normAutofit fontScale="92500"/>
          </a:bodyPr>
          <a:lstStyle/>
          <a:p>
            <a:r>
              <a:rPr lang="en-US" dirty="0" smtClean="0"/>
              <a:t>Link-level simulation for each MCS</a:t>
            </a:r>
          </a:p>
          <a:p>
            <a:r>
              <a:rPr lang="en-US" dirty="0" smtClean="0"/>
              <a:t>Simulate over multiple channel types (</a:t>
            </a:r>
            <a:r>
              <a:rPr lang="en-US" dirty="0" err="1" smtClean="0"/>
              <a:t>TGn</a:t>
            </a:r>
            <a:r>
              <a:rPr lang="en-US" dirty="0" smtClean="0"/>
              <a:t>/ITU/etc)</a:t>
            </a:r>
          </a:p>
          <a:p>
            <a:r>
              <a:rPr lang="en-US" dirty="0" smtClean="0"/>
              <a:t>For each channel type:</a:t>
            </a:r>
          </a:p>
          <a:p>
            <a:pPr lvl="1"/>
            <a:r>
              <a:rPr lang="en-US" dirty="0" smtClean="0"/>
              <a:t>Simulation over a range of SNR (with fine resolution) for each MCS</a:t>
            </a:r>
          </a:p>
          <a:p>
            <a:pPr lvl="1"/>
            <a:r>
              <a:rPr lang="en-US" dirty="0" smtClean="0"/>
              <a:t>For each SNR, simulate over multiple (for example, 1000) channel realizations</a:t>
            </a:r>
          </a:p>
          <a:p>
            <a:pPr lvl="2"/>
            <a:r>
              <a:rPr lang="en-US" dirty="0" smtClean="0"/>
              <a:t>For each realization, collect the effective SNR (1 scalar ) and 1 bit flag of decoding outcome (success or failure) for the specific coding scheme used (BCC or LDPC) </a:t>
            </a:r>
            <a:r>
              <a:rPr lang="en-US" dirty="0" smtClean="0">
                <a:sym typeface="Wingdings" pitchFamily="2" charset="2"/>
              </a:rPr>
              <a:t> 1x2 vector as output</a:t>
            </a:r>
            <a:endParaRPr lang="en-US" dirty="0" smtClean="0"/>
          </a:p>
          <a:p>
            <a:pPr lvl="1"/>
            <a:r>
              <a:rPr lang="en-US" dirty="0" smtClean="0"/>
              <a:t>Combine the large collections of [</a:t>
            </a:r>
            <a:r>
              <a:rPr lang="en-US" dirty="0" err="1" smtClean="0"/>
              <a:t>SNR_eff</a:t>
            </a:r>
            <a:r>
              <a:rPr lang="en-US" dirty="0" smtClean="0"/>
              <a:t>, flag] over all realizations and SNRs, and quantize to effective SNR vs. PER table</a:t>
            </a:r>
          </a:p>
          <a:p>
            <a:pPr lvl="2"/>
            <a:r>
              <a:rPr lang="en-US" dirty="0" smtClean="0"/>
              <a:t>PER = (# of successful decodings in a </a:t>
            </a:r>
            <a:r>
              <a:rPr lang="en-US" dirty="0" err="1" smtClean="0"/>
              <a:t>SNR_eff</a:t>
            </a:r>
            <a:r>
              <a:rPr lang="en-US" dirty="0" smtClean="0"/>
              <a:t> bin) / (# of packets in this </a:t>
            </a:r>
            <a:r>
              <a:rPr lang="en-US" dirty="0" err="1" smtClean="0"/>
              <a:t>SNR_eff</a:t>
            </a:r>
            <a:r>
              <a:rPr lang="en-US" dirty="0" smtClean="0"/>
              <a:t> bin)</a:t>
            </a:r>
          </a:p>
          <a:p>
            <a:pPr lvl="2"/>
            <a:r>
              <a:rPr lang="en-US" dirty="0" smtClean="0"/>
              <a:t>This table is coding scheme specific.</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Appendix – PHY Abstraction Calibration (2)</a:t>
            </a:r>
            <a:endParaRPr lang="en-US" dirty="0"/>
          </a:p>
        </p:txBody>
      </p:sp>
      <p:sp>
        <p:nvSpPr>
          <p:cNvPr id="3" name="Content Placeholder 2"/>
          <p:cNvSpPr>
            <a:spLocks noGrp="1"/>
          </p:cNvSpPr>
          <p:nvPr>
            <p:ph idx="1"/>
          </p:nvPr>
        </p:nvSpPr>
        <p:spPr>
          <a:xfrm>
            <a:off x="685800" y="1676400"/>
            <a:ext cx="7772400" cy="4648200"/>
          </a:xfrm>
        </p:spPr>
        <p:txBody>
          <a:bodyPr>
            <a:normAutofit/>
          </a:bodyPr>
          <a:lstStyle/>
          <a:p>
            <a:r>
              <a:rPr lang="en-US" dirty="0" smtClean="0"/>
              <a:t>Effective SNR vs. PER curves for different channel types should be close (and also close to AWGN results).</a:t>
            </a:r>
          </a:p>
          <a:p>
            <a:pPr lvl="1"/>
            <a:r>
              <a:rPr lang="en-US" dirty="0" smtClean="0"/>
              <a:t>PHY abstraction method is channel independent.</a:t>
            </a:r>
          </a:p>
          <a:p>
            <a:pPr lvl="1"/>
            <a:r>
              <a:rPr lang="en-US" dirty="0" smtClean="0"/>
              <a:t>A small spread is acceptable, and an average PER performance over channels (or directly AWGN results) will be used in the end.</a:t>
            </a:r>
          </a:p>
          <a:p>
            <a:r>
              <a:rPr lang="en-US" dirty="0" smtClean="0"/>
              <a:t>Companies should show that the PHY abstraction method they prefer is channel independent.</a:t>
            </a:r>
          </a:p>
          <a:p>
            <a:r>
              <a:rPr lang="en-US" dirty="0" smtClean="0"/>
              <a:t>Companies should align the effective SNR vs. PER curves for each MCS, if the same PHY abstraction method is used.</a:t>
            </a:r>
          </a:p>
          <a:p>
            <a:r>
              <a:rPr lang="en-US" dirty="0" smtClean="0"/>
              <a:t>The agreed PHY abstraction method and the effective SNR vs. PER curves will be used in system simulations.</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12</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Introduction</a:t>
            </a:r>
            <a:endParaRPr lang="en-US" dirty="0"/>
          </a:p>
        </p:txBody>
      </p:sp>
      <p:sp>
        <p:nvSpPr>
          <p:cNvPr id="3" name="Content Placeholder 2"/>
          <p:cNvSpPr>
            <a:spLocks noGrp="1"/>
          </p:cNvSpPr>
          <p:nvPr>
            <p:ph idx="1"/>
          </p:nvPr>
        </p:nvSpPr>
        <p:spPr>
          <a:xfrm>
            <a:off x="685800" y="1676400"/>
            <a:ext cx="7772400" cy="4648200"/>
          </a:xfrm>
        </p:spPr>
        <p:txBody>
          <a:bodyPr>
            <a:normAutofit fontScale="92500" lnSpcReduction="10000"/>
          </a:bodyPr>
          <a:lstStyle/>
          <a:p>
            <a:r>
              <a:rPr lang="en-US" dirty="0" smtClean="0"/>
              <a:t>Highly desirable to have aligned system simulation results [1] from all participating companies when evaluating the candidate HEW technologies.</a:t>
            </a:r>
          </a:p>
          <a:p>
            <a:r>
              <a:rPr lang="en-US" dirty="0" smtClean="0"/>
              <a:t>System simulation results alignment is very challenging.</a:t>
            </a:r>
          </a:p>
          <a:p>
            <a:pPr lvl="1"/>
            <a:r>
              <a:rPr lang="en-US" dirty="0" smtClean="0"/>
              <a:t>Both PHY/MAC and upper layers are involved </a:t>
            </a:r>
            <a:r>
              <a:rPr lang="en-US" dirty="0" smtClean="0">
                <a:sym typeface="Wingdings" pitchFamily="2" charset="2"/>
              </a:rPr>
              <a:t> many abstractions </a:t>
            </a:r>
            <a:endParaRPr lang="en-US" dirty="0" smtClean="0"/>
          </a:p>
          <a:p>
            <a:pPr lvl="1"/>
            <a:r>
              <a:rPr lang="en-US" dirty="0" smtClean="0"/>
              <a:t>A large number of APs and STAs simulated simultaneously make it less tractable.</a:t>
            </a:r>
          </a:p>
          <a:p>
            <a:r>
              <a:rPr lang="en-US" dirty="0" smtClean="0"/>
              <a:t>Calibration at the early stage is the only approach to this target.</a:t>
            </a:r>
          </a:p>
          <a:p>
            <a:pPr lvl="1"/>
            <a:r>
              <a:rPr lang="en-US" dirty="0" smtClean="0"/>
              <a:t>Eliminate the deviation from the beginning before no one can explain.</a:t>
            </a:r>
          </a:p>
          <a:p>
            <a:r>
              <a:rPr lang="en-US" dirty="0" smtClean="0"/>
              <a:t>Calibration needs to be well defined.</a:t>
            </a:r>
          </a:p>
          <a:p>
            <a:pPr lvl="1"/>
            <a:r>
              <a:rPr lang="en-US" dirty="0" smtClean="0"/>
              <a:t>Calibration goes way beyond using the same simulation scenario.</a:t>
            </a:r>
          </a:p>
          <a:p>
            <a:pPr lvl="1"/>
            <a:r>
              <a:rPr lang="en-US" dirty="0" smtClean="0"/>
              <a:t>What can/should be calibrated?</a:t>
            </a:r>
          </a:p>
          <a:p>
            <a:pPr lvl="1"/>
            <a:r>
              <a:rPr lang="en-US" dirty="0" smtClean="0"/>
              <a:t>How to calibrate?</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a:xfrm>
            <a:off x="7420052" y="6475413"/>
            <a:ext cx="1123897" cy="184666"/>
          </a:xfrm>
        </p:spPr>
        <p:txBody>
          <a:bodyPr/>
          <a:lstStyle/>
          <a:p>
            <a:pPr>
              <a:defRPr/>
            </a:pPr>
            <a:r>
              <a:rPr lang="en-US" dirty="0"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Calibration Challenging?</a:t>
            </a:r>
            <a:endParaRPr lang="en-US" dirty="0"/>
          </a:p>
        </p:txBody>
      </p:sp>
      <p:sp>
        <p:nvSpPr>
          <p:cNvPr id="3" name="Content Placeholder 2"/>
          <p:cNvSpPr>
            <a:spLocks noGrp="1"/>
          </p:cNvSpPr>
          <p:nvPr>
            <p:ph idx="1"/>
          </p:nvPr>
        </p:nvSpPr>
        <p:spPr>
          <a:xfrm>
            <a:off x="685800" y="1676400"/>
            <a:ext cx="4191000" cy="4648200"/>
          </a:xfrm>
        </p:spPr>
        <p:txBody>
          <a:bodyPr>
            <a:normAutofit fontScale="62500" lnSpcReduction="20000"/>
          </a:bodyPr>
          <a:lstStyle/>
          <a:p>
            <a:r>
              <a:rPr lang="en-US" dirty="0" smtClean="0"/>
              <a:t>A simple example of system simulator </a:t>
            </a:r>
            <a:r>
              <a:rPr lang="en-US" dirty="0" smtClean="0">
                <a:sym typeface="Wingdings" pitchFamily="2" charset="2"/>
              </a:rPr>
              <a:t></a:t>
            </a:r>
            <a:endParaRPr lang="en-US" dirty="0" smtClean="0"/>
          </a:p>
          <a:p>
            <a:endParaRPr lang="en-US" dirty="0" smtClean="0"/>
          </a:p>
          <a:p>
            <a:r>
              <a:rPr lang="en-US" dirty="0" smtClean="0"/>
              <a:t>Simulation scenario</a:t>
            </a:r>
            <a:r>
              <a:rPr lang="zh-CN" altLang="en-US" dirty="0" smtClean="0"/>
              <a:t> </a:t>
            </a:r>
            <a:r>
              <a:rPr lang="en-US" altLang="zh-CN" dirty="0" smtClean="0"/>
              <a:t>[2]</a:t>
            </a:r>
            <a:r>
              <a:rPr lang="en-US" dirty="0" smtClean="0"/>
              <a:t> needs to thoroughly cover all setup for the network and each entity</a:t>
            </a:r>
            <a:r>
              <a:rPr lang="zh-CN" altLang="en-US" dirty="0" smtClean="0"/>
              <a:t> </a:t>
            </a:r>
            <a:r>
              <a:rPr lang="en-US" altLang="zh-CN" dirty="0" smtClean="0"/>
              <a:t>within</a:t>
            </a:r>
            <a:r>
              <a:rPr lang="en-US" dirty="0" smtClean="0"/>
              <a:t>.</a:t>
            </a:r>
          </a:p>
          <a:p>
            <a:endParaRPr lang="en-US" dirty="0" smtClean="0"/>
          </a:p>
          <a:p>
            <a:r>
              <a:rPr lang="en-US" dirty="0" smtClean="0"/>
              <a:t>A large number of AP and STA are randomly dropped in the plane of simulation and then associated by certain methods</a:t>
            </a:r>
          </a:p>
          <a:p>
            <a:pPr lvl="1"/>
            <a:r>
              <a:rPr lang="en-US" dirty="0" smtClean="0">
                <a:sym typeface="Wingdings" pitchFamily="2" charset="2"/>
              </a:rPr>
              <a:t>Are they dropped and associated the same way?</a:t>
            </a:r>
          </a:p>
          <a:p>
            <a:pPr lvl="1"/>
            <a:r>
              <a:rPr lang="en-US" dirty="0" smtClean="0">
                <a:sym typeface="Wingdings" pitchFamily="2" charset="2"/>
              </a:rPr>
              <a:t>How to define “the same way”?</a:t>
            </a:r>
          </a:p>
          <a:p>
            <a:endParaRPr lang="en-US" dirty="0" smtClean="0">
              <a:sym typeface="Wingdings" pitchFamily="2" charset="2"/>
            </a:endParaRPr>
          </a:p>
          <a:p>
            <a:r>
              <a:rPr lang="en-US" dirty="0" smtClean="0">
                <a:sym typeface="Wingdings" pitchFamily="2" charset="2"/>
              </a:rPr>
              <a:t>Dynamic network behavior are abstracted in many aspects.</a:t>
            </a:r>
          </a:p>
          <a:p>
            <a:pPr lvl="1"/>
            <a:r>
              <a:rPr lang="en-US" dirty="0" smtClean="0">
                <a:sym typeface="Wingdings" pitchFamily="2" charset="2"/>
              </a:rPr>
              <a:t>Where to abstract and how to abstract vary dramatically across companies. </a:t>
            </a:r>
          </a:p>
          <a:p>
            <a:pPr lvl="1"/>
            <a:r>
              <a:rPr lang="en-US" dirty="0" smtClean="0">
                <a:sym typeface="Wingdings" pitchFamily="2" charset="2"/>
              </a:rPr>
              <a:t>How to evaluate the impact of abstractions?</a:t>
            </a:r>
            <a:r>
              <a:rPr lang="zh-CN" altLang="en-US" dirty="0" smtClean="0">
                <a:sym typeface="Wingdings" pitchFamily="2" charset="2"/>
              </a:rPr>
              <a:t> </a:t>
            </a:r>
            <a:r>
              <a:rPr lang="en-US" altLang="zh-CN" dirty="0" smtClean="0">
                <a:sym typeface="Wingdings" pitchFamily="2" charset="2"/>
              </a:rPr>
              <a:t>How</a:t>
            </a:r>
            <a:r>
              <a:rPr lang="zh-CN" altLang="en-US" dirty="0" smtClean="0">
                <a:sym typeface="Wingdings" pitchFamily="2" charset="2"/>
              </a:rPr>
              <a:t> </a:t>
            </a:r>
            <a:r>
              <a:rPr lang="en-US" altLang="zh-CN" dirty="0" smtClean="0">
                <a:sym typeface="Wingdings" pitchFamily="2" charset="2"/>
              </a:rPr>
              <a:t>to</a:t>
            </a:r>
            <a:r>
              <a:rPr lang="zh-CN" altLang="en-US" dirty="0" smtClean="0">
                <a:sym typeface="Wingdings" pitchFamily="2" charset="2"/>
              </a:rPr>
              <a:t> </a:t>
            </a:r>
            <a:r>
              <a:rPr lang="en-US" altLang="zh-CN" dirty="0" smtClean="0">
                <a:sym typeface="Wingdings" pitchFamily="2" charset="2"/>
              </a:rPr>
              <a:t>align</a:t>
            </a:r>
            <a:r>
              <a:rPr lang="zh-CN" altLang="en-US" dirty="0" smtClean="0">
                <a:sym typeface="Wingdings" pitchFamily="2" charset="2"/>
              </a:rPr>
              <a:t> </a:t>
            </a:r>
            <a:r>
              <a:rPr lang="en-US" altLang="zh-CN" dirty="0" smtClean="0">
                <a:sym typeface="Wingdings" pitchFamily="2" charset="2"/>
              </a:rPr>
              <a:t>the</a:t>
            </a:r>
            <a:r>
              <a:rPr lang="zh-CN" altLang="en-US" dirty="0" smtClean="0">
                <a:sym typeface="Wingdings" pitchFamily="2" charset="2"/>
              </a:rPr>
              <a:t> </a:t>
            </a:r>
            <a:r>
              <a:rPr lang="en-US" altLang="zh-CN" dirty="0" smtClean="0">
                <a:sym typeface="Wingdings" pitchFamily="2" charset="2"/>
              </a:rPr>
              <a:t>impact</a:t>
            </a:r>
            <a:r>
              <a:rPr lang="zh-CN" altLang="en-US" dirty="0" smtClean="0">
                <a:sym typeface="Wingdings" pitchFamily="2" charset="2"/>
              </a:rPr>
              <a:t> </a:t>
            </a:r>
            <a:r>
              <a:rPr lang="en-US" altLang="zh-CN" dirty="0" smtClean="0">
                <a:sym typeface="Wingdings" pitchFamily="2" charset="2"/>
              </a:rPr>
              <a:t>brought</a:t>
            </a:r>
            <a:r>
              <a:rPr lang="zh-CN" altLang="en-US" dirty="0" smtClean="0">
                <a:sym typeface="Wingdings" pitchFamily="2" charset="2"/>
              </a:rPr>
              <a:t> </a:t>
            </a:r>
            <a:r>
              <a:rPr lang="en-US" altLang="zh-CN" dirty="0" smtClean="0">
                <a:sym typeface="Wingdings" pitchFamily="2" charset="2"/>
              </a:rPr>
              <a:t>by</a:t>
            </a:r>
            <a:r>
              <a:rPr lang="zh-CN" altLang="en-US" dirty="0" smtClean="0">
                <a:sym typeface="Wingdings" pitchFamily="2" charset="2"/>
              </a:rPr>
              <a:t> </a:t>
            </a:r>
            <a:r>
              <a:rPr lang="en-US" altLang="zh-CN" dirty="0" smtClean="0">
                <a:sym typeface="Wingdings" pitchFamily="2" charset="2"/>
              </a:rPr>
              <a:t>abstractions?</a:t>
            </a:r>
            <a:endParaRPr lang="en-US" dirty="0" smtClean="0">
              <a:sym typeface="Wingdings" pitchFamily="2" charset="2"/>
            </a:endParaRPr>
          </a:p>
          <a:p>
            <a:endParaRPr lang="en-US" dirty="0" smtClean="0">
              <a:sym typeface="Wingdings" pitchFamily="2" charset="2"/>
            </a:endParaRPr>
          </a:p>
          <a:p>
            <a:r>
              <a:rPr lang="en-US" dirty="0" smtClean="0">
                <a:sym typeface="Wingdings" pitchFamily="2" charset="2"/>
              </a:rPr>
              <a:t>After all, this is only calibration.</a:t>
            </a:r>
          </a:p>
          <a:p>
            <a:pPr lvl="1"/>
            <a:r>
              <a:rPr lang="en-US" dirty="0" smtClean="0">
                <a:sym typeface="Wingdings" pitchFamily="2" charset="2"/>
              </a:rPr>
              <a:t>How to balance the efforts and the accuracy?</a:t>
            </a:r>
          </a:p>
          <a:p>
            <a:pPr lvl="1"/>
            <a:endParaRPr lang="en-US" dirty="0" smtClean="0">
              <a:sym typeface="Wingdings" pitchFamily="2" charset="2"/>
            </a:endParaRPr>
          </a:p>
          <a:p>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3</a:t>
            </a:fld>
            <a:endParaRPr lang="en-US"/>
          </a:p>
        </p:txBody>
      </p:sp>
      <p:pic>
        <p:nvPicPr>
          <p:cNvPr id="16386" name="Picture 2"/>
          <p:cNvPicPr>
            <a:picLocks noChangeAspect="1" noChangeArrowheads="1"/>
          </p:cNvPicPr>
          <p:nvPr/>
        </p:nvPicPr>
        <p:blipFill>
          <a:blip r:embed="rId2" cstate="print"/>
          <a:srcRect/>
          <a:stretch>
            <a:fillRect/>
          </a:stretch>
        </p:blipFill>
        <p:spPr bwMode="auto">
          <a:xfrm>
            <a:off x="5029200" y="1371600"/>
            <a:ext cx="3360466" cy="501015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to Calibrate?</a:t>
            </a:r>
            <a:endParaRPr lang="en-US" dirty="0"/>
          </a:p>
        </p:txBody>
      </p:sp>
      <p:sp>
        <p:nvSpPr>
          <p:cNvPr id="3" name="Content Placeholder 2"/>
          <p:cNvSpPr>
            <a:spLocks noGrp="1"/>
          </p:cNvSpPr>
          <p:nvPr>
            <p:ph idx="1"/>
          </p:nvPr>
        </p:nvSpPr>
        <p:spPr>
          <a:xfrm>
            <a:off x="685800" y="1676400"/>
            <a:ext cx="4267200" cy="4648200"/>
          </a:xfrm>
        </p:spPr>
        <p:txBody>
          <a:bodyPr>
            <a:normAutofit fontScale="77500" lnSpcReduction="20000"/>
          </a:bodyPr>
          <a:lstStyle/>
          <a:p>
            <a:r>
              <a:rPr lang="en-US" dirty="0" smtClean="0"/>
              <a:t>Simulation scenarios [2]</a:t>
            </a:r>
          </a:p>
          <a:p>
            <a:pPr lvl="1"/>
            <a:r>
              <a:rPr lang="en-US" dirty="0" smtClean="0"/>
              <a:t>Topology, PHY and MAC parameters, Traffic models</a:t>
            </a:r>
          </a:p>
          <a:p>
            <a:pPr lvl="1"/>
            <a:endParaRPr lang="en-US" dirty="0" smtClean="0"/>
          </a:p>
          <a:p>
            <a:r>
              <a:rPr lang="en-US" dirty="0" smtClean="0"/>
              <a:t>Calibration metrics</a:t>
            </a:r>
          </a:p>
          <a:p>
            <a:pPr lvl="1"/>
            <a:r>
              <a:rPr lang="en-US" dirty="0" smtClean="0"/>
              <a:t>Simulation scenario compliance</a:t>
            </a:r>
          </a:p>
          <a:p>
            <a:pPr lvl="1"/>
            <a:r>
              <a:rPr lang="en-US" dirty="0" smtClean="0"/>
              <a:t>STA/AP drop/association </a:t>
            </a:r>
            <a:r>
              <a:rPr lang="en-US" dirty="0" smtClean="0">
                <a:sym typeface="Wingdings" pitchFamily="2" charset="2"/>
              </a:rPr>
              <a:t> s</a:t>
            </a:r>
            <a:r>
              <a:rPr lang="en-US" dirty="0" smtClean="0"/>
              <a:t>tatic radio characteristics related to PHY layer (large scaling fading, received time domain signal power, long-term S/N or S/I, etc.)</a:t>
            </a:r>
          </a:p>
          <a:p>
            <a:pPr lvl="1"/>
            <a:r>
              <a:rPr lang="en-US" dirty="0" smtClean="0"/>
              <a:t>Channel modeling </a:t>
            </a:r>
            <a:r>
              <a:rPr lang="en-US" dirty="0" smtClean="0">
                <a:sym typeface="Wingdings" pitchFamily="2" charset="2"/>
              </a:rPr>
              <a:t> d</a:t>
            </a:r>
            <a:r>
              <a:rPr lang="en-US" dirty="0" smtClean="0"/>
              <a:t>ynamic statistics of PHY layer (SNR/SIR/SINR per tone, etc.)</a:t>
            </a:r>
          </a:p>
          <a:p>
            <a:pPr lvl="1"/>
            <a:r>
              <a:rPr lang="en-US" dirty="0" smtClean="0"/>
              <a:t>PHY abstraction (receiver performance) alignment</a:t>
            </a:r>
          </a:p>
          <a:p>
            <a:pPr lvl="1"/>
            <a:r>
              <a:rPr lang="en-US" dirty="0" smtClean="0"/>
              <a:t>MAC behavior</a:t>
            </a:r>
            <a:r>
              <a:rPr lang="zh-CN" altLang="en-US" dirty="0" smtClean="0"/>
              <a:t> </a:t>
            </a:r>
            <a:r>
              <a:rPr lang="en-US" altLang="zh-CN" dirty="0" smtClean="0"/>
              <a:t>and</a:t>
            </a:r>
            <a:r>
              <a:rPr lang="zh-CN" altLang="en-US" dirty="0" smtClean="0"/>
              <a:t> </a:t>
            </a:r>
            <a:r>
              <a:rPr lang="en-US" altLang="zh-CN" dirty="0"/>
              <a:t>s</a:t>
            </a:r>
            <a:r>
              <a:rPr lang="en-US" dirty="0" smtClean="0"/>
              <a:t>ystem performance (total/average/5%-tile PHY</a:t>
            </a:r>
            <a:r>
              <a:rPr lang="zh-CN" altLang="en-US" dirty="0" smtClean="0"/>
              <a:t> </a:t>
            </a:r>
            <a:r>
              <a:rPr lang="en-US" dirty="0" smtClean="0"/>
              <a:t>throughput</a:t>
            </a:r>
            <a:r>
              <a:rPr lang="zh-CN" altLang="en-US" dirty="0" smtClean="0"/>
              <a:t> </a:t>
            </a:r>
            <a:r>
              <a:rPr lang="en-US" altLang="zh-CN" dirty="0" smtClean="0"/>
              <a:t>and</a:t>
            </a:r>
            <a:r>
              <a:rPr lang="zh-CN" altLang="en-US" dirty="0" smtClean="0"/>
              <a:t> </a:t>
            </a:r>
            <a:r>
              <a:rPr lang="en-US" altLang="zh-CN" dirty="0" smtClean="0"/>
              <a:t>MAC</a:t>
            </a:r>
            <a:r>
              <a:rPr lang="zh-CN" altLang="en-US" dirty="0" smtClean="0"/>
              <a:t> </a:t>
            </a:r>
            <a:r>
              <a:rPr lang="en-US" altLang="zh-CN" dirty="0" smtClean="0"/>
              <a:t>goodput</a:t>
            </a:r>
            <a:r>
              <a:rPr lang="en-US" dirty="0" smtClean="0"/>
              <a:t>, average user delay/jitter, etc)</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4</a:t>
            </a:fld>
            <a:endParaRPr lang="en-US"/>
          </a:p>
        </p:txBody>
      </p:sp>
      <p:pic>
        <p:nvPicPr>
          <p:cNvPr id="16387" name="Picture 3"/>
          <p:cNvPicPr>
            <a:picLocks noChangeAspect="1" noChangeArrowheads="1"/>
          </p:cNvPicPr>
          <p:nvPr/>
        </p:nvPicPr>
        <p:blipFill>
          <a:blip r:embed="rId2" cstate="print"/>
          <a:srcRect/>
          <a:stretch>
            <a:fillRect/>
          </a:stretch>
        </p:blipFill>
        <p:spPr bwMode="auto">
          <a:xfrm>
            <a:off x="5105400" y="2362200"/>
            <a:ext cx="3667125" cy="3667125"/>
          </a:xfrm>
          <a:prstGeom prst="rect">
            <a:avLst/>
          </a:prstGeom>
          <a:noFill/>
          <a:ln w="9525">
            <a:noFill/>
            <a:miter lim="800000"/>
            <a:headEnd/>
            <a:tailEnd/>
          </a:ln>
        </p:spPr>
      </p:pic>
      <p:sp>
        <p:nvSpPr>
          <p:cNvPr id="10" name="Right Arrow 9"/>
          <p:cNvSpPr/>
          <p:nvPr/>
        </p:nvSpPr>
        <p:spPr bwMode="auto">
          <a:xfrm rot="16200000">
            <a:off x="5981700" y="2933700"/>
            <a:ext cx="1905000" cy="304800"/>
          </a:xfrm>
          <a:prstGeom prst="rightArrow">
            <a:avLst/>
          </a:prstGeom>
          <a:gradFill flip="none" rotWithShape="1">
            <a:gsLst>
              <a:gs pos="0">
                <a:srgbClr val="DDEBCF"/>
              </a:gs>
              <a:gs pos="50000">
                <a:srgbClr val="9CB86E"/>
              </a:gs>
              <a:gs pos="100000">
                <a:srgbClr val="156B13"/>
              </a:gs>
            </a:gsLst>
            <a:lin ang="5400000" scaled="0"/>
            <a:tileRect r="-100000" b="-100000"/>
          </a:gra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1" name="TextBox 10"/>
          <p:cNvSpPr txBox="1"/>
          <p:nvPr/>
        </p:nvSpPr>
        <p:spPr>
          <a:xfrm>
            <a:off x="6172200" y="1828800"/>
            <a:ext cx="1587982" cy="276999"/>
          </a:xfrm>
          <a:prstGeom prst="rect">
            <a:avLst/>
          </a:prstGeom>
          <a:noFill/>
        </p:spPr>
        <p:txBody>
          <a:bodyPr wrap="square" rtlCol="0">
            <a:spAutoFit/>
          </a:bodyPr>
          <a:lstStyle/>
          <a:p>
            <a:r>
              <a:rPr lang="en-US" b="1" dirty="0" smtClean="0"/>
              <a:t>Harder to calibrate</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How to Calibrate?</a:t>
            </a:r>
            <a:endParaRPr lang="en-US" dirty="0"/>
          </a:p>
        </p:txBody>
      </p:sp>
      <p:sp>
        <p:nvSpPr>
          <p:cNvPr id="3" name="Content Placeholder 2"/>
          <p:cNvSpPr>
            <a:spLocks noGrp="1"/>
          </p:cNvSpPr>
          <p:nvPr>
            <p:ph idx="1"/>
          </p:nvPr>
        </p:nvSpPr>
        <p:spPr>
          <a:xfrm>
            <a:off x="685800" y="1676400"/>
            <a:ext cx="7772400" cy="4648200"/>
          </a:xfrm>
        </p:spPr>
        <p:txBody>
          <a:bodyPr>
            <a:normAutofit/>
          </a:bodyPr>
          <a:lstStyle/>
          <a:p>
            <a:r>
              <a:rPr lang="en-US" dirty="0" smtClean="0"/>
              <a:t>All-in-one vs. step-by-step?</a:t>
            </a:r>
          </a:p>
          <a:p>
            <a:pPr lvl="1"/>
            <a:r>
              <a:rPr lang="en-US" dirty="0" smtClean="0"/>
              <a:t>Note that the difficulty of calibration for different metrics vary.</a:t>
            </a:r>
          </a:p>
          <a:p>
            <a:pPr lvl="1"/>
            <a:endParaRPr lang="en-US" dirty="0" smtClean="0"/>
          </a:p>
          <a:p>
            <a:r>
              <a:rPr lang="en-US" dirty="0" smtClean="0"/>
              <a:t>Calibration should be done step by step. </a:t>
            </a:r>
          </a:p>
          <a:p>
            <a:pPr lvl="1"/>
            <a:r>
              <a:rPr lang="en-US" dirty="0" smtClean="0"/>
              <a:t>A guideline is needed to describe the test environments, selected deployment scenarios and evaluation configurations.</a:t>
            </a:r>
          </a:p>
          <a:p>
            <a:pPr lvl="1"/>
            <a:r>
              <a:rPr lang="en-US" dirty="0" smtClean="0"/>
              <a:t>In order to generate meaningful performance results for each scenario, it is important to calibrate the basic (both static and dynamic) PHY characteristics such as path loss, at the first step.</a:t>
            </a:r>
          </a:p>
          <a:p>
            <a:pPr lvl="1"/>
            <a:r>
              <a:rPr lang="en-US" dirty="0" smtClean="0"/>
              <a:t>PHY abstraction of receiver performance should be done in parallel via link level simulations.</a:t>
            </a:r>
          </a:p>
          <a:p>
            <a:pPr lvl="1"/>
            <a:r>
              <a:rPr lang="en-US" dirty="0" smtClean="0"/>
              <a:t>Further calibrations can be done only after majority of the companies’ results are aligned.</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a:xfrm>
            <a:off x="7420052" y="6475413"/>
            <a:ext cx="1123897" cy="184666"/>
          </a:xfrm>
        </p:spPr>
        <p:txBody>
          <a:bodyPr/>
          <a:lstStyle/>
          <a:p>
            <a:pPr>
              <a:defRPr/>
            </a:pPr>
            <a:r>
              <a:rPr lang="en-US" dirty="0"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by Step Calibration</a:t>
            </a:r>
            <a:endParaRPr lang="en-US" dirty="0"/>
          </a:p>
        </p:txBody>
      </p:sp>
      <p:sp>
        <p:nvSpPr>
          <p:cNvPr id="3" name="Content Placeholder 2"/>
          <p:cNvSpPr>
            <a:spLocks noGrp="1"/>
          </p:cNvSpPr>
          <p:nvPr>
            <p:ph idx="1"/>
          </p:nvPr>
        </p:nvSpPr>
        <p:spPr>
          <a:xfrm>
            <a:off x="685800" y="1447800"/>
            <a:ext cx="7772400" cy="4876800"/>
          </a:xfrm>
        </p:spPr>
        <p:txBody>
          <a:bodyPr>
            <a:normAutofit fontScale="92500" lnSpcReduction="10000"/>
          </a:bodyPr>
          <a:lstStyle/>
          <a:p>
            <a:r>
              <a:rPr lang="en-US" sz="2000" dirty="0" smtClean="0"/>
              <a:t>Currently a HEW simulation scenarios template is served as a guideline [2].</a:t>
            </a:r>
          </a:p>
          <a:p>
            <a:pPr lvl="1"/>
            <a:r>
              <a:rPr lang="en-US" sz="1600" dirty="0" smtClean="0"/>
              <a:t>It describes the test environments, selected deployment scenarios and some evaluation configurations. However there are still a lot missing parts to fill in before we can start simulating the system for calibration.</a:t>
            </a:r>
          </a:p>
          <a:p>
            <a:pPr lvl="1"/>
            <a:r>
              <a:rPr lang="en-US" sz="1600" dirty="0" smtClean="0"/>
              <a:t>Filling in the missing parts of evaluation configurations is the first step to be accomplished </a:t>
            </a:r>
          </a:p>
          <a:p>
            <a:r>
              <a:rPr lang="en-US" sz="2000" dirty="0" smtClean="0"/>
              <a:t>Calibration should be started from static radio characteristics alignment</a:t>
            </a:r>
          </a:p>
          <a:p>
            <a:pPr lvl="1"/>
            <a:r>
              <a:rPr lang="en-US" sz="1600" dirty="0" smtClean="0"/>
              <a:t>For example, the distributions of path loss from STAs to associated APs can be plotted for each simulation scenario, to make sure participating companies are simulating the same channel, i.e., using the same large scale parameters, and using the same methods of choosing associated APs. </a:t>
            </a:r>
          </a:p>
          <a:p>
            <a:r>
              <a:rPr lang="en-US" sz="2000" dirty="0" smtClean="0"/>
              <a:t>Further calibration should include fast fading channel characteristics (small scale channel parameters) alignment</a:t>
            </a:r>
          </a:p>
          <a:p>
            <a:pPr lvl="1"/>
            <a:r>
              <a:rPr lang="en-US" sz="1600" dirty="0" smtClean="0"/>
              <a:t>PHY layer performance depends on knowledge of fast fading channel. It will be very hard to directly compare the values of sampled (random) fading channel taps.</a:t>
            </a:r>
          </a:p>
          <a:p>
            <a:pPr lvl="1"/>
            <a:r>
              <a:rPr lang="en-US" sz="1600" dirty="0" smtClean="0"/>
              <a:t>The distribution of per STA average SINR can be plotted assuming most basic setup, e.g., SISO system, round robin scheduling and full buffer traffic.</a:t>
            </a:r>
          </a:p>
          <a:p>
            <a:pPr lvl="1"/>
            <a:endParaRPr lang="en-US" sz="1600" dirty="0" smtClean="0"/>
          </a:p>
          <a:p>
            <a:pPr lvl="1"/>
            <a:endParaRPr lang="en-US" sz="16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6</a:t>
            </a:fld>
            <a:endParaRPr lang="en-US"/>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7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by Step Calibration</a:t>
            </a:r>
            <a:r>
              <a:rPr lang="zh-CN" altLang="en-US" dirty="0" smtClean="0"/>
              <a:t> </a:t>
            </a:r>
            <a:r>
              <a:rPr lang="en-US" altLang="zh-CN" dirty="0" smtClean="0"/>
              <a:t>(2)</a:t>
            </a:r>
            <a:endParaRPr lang="en-US" dirty="0"/>
          </a:p>
        </p:txBody>
      </p:sp>
      <p:sp>
        <p:nvSpPr>
          <p:cNvPr id="3" name="Content Placeholder 2"/>
          <p:cNvSpPr>
            <a:spLocks noGrp="1"/>
          </p:cNvSpPr>
          <p:nvPr>
            <p:ph idx="1"/>
          </p:nvPr>
        </p:nvSpPr>
        <p:spPr>
          <a:xfrm>
            <a:off x="685800" y="1447800"/>
            <a:ext cx="7772400" cy="4876800"/>
          </a:xfrm>
        </p:spPr>
        <p:txBody>
          <a:bodyPr>
            <a:normAutofit fontScale="92500" lnSpcReduction="10000"/>
          </a:bodyPr>
          <a:lstStyle/>
          <a:p>
            <a:r>
              <a:rPr lang="en-US" sz="2000" dirty="0" smtClean="0"/>
              <a:t>PHY abstraction should be done in parallel.</a:t>
            </a:r>
          </a:p>
          <a:p>
            <a:pPr lvl="1"/>
            <a:r>
              <a:rPr lang="en-US" sz="1600" dirty="0" smtClean="0"/>
              <a:t>It is preferable for companies to agree on a common PHY abstraction technique.</a:t>
            </a:r>
          </a:p>
          <a:p>
            <a:pPr lvl="1"/>
            <a:r>
              <a:rPr lang="en-US" sz="1600" dirty="0" smtClean="0"/>
              <a:t>Effective SNR to PER lookup table/curves also need to be unified among companies.</a:t>
            </a:r>
          </a:p>
          <a:p>
            <a:pPr lvl="1"/>
            <a:r>
              <a:rPr lang="en-US" sz="1600" dirty="0" smtClean="0"/>
              <a:t>This can be done via link-level simulations, and done for only once.</a:t>
            </a:r>
          </a:p>
          <a:p>
            <a:pPr lvl="1"/>
            <a:r>
              <a:rPr lang="en-US" sz="1600" dirty="0" smtClean="0"/>
              <a:t>If each company wants to apply its own</a:t>
            </a:r>
            <a:r>
              <a:rPr lang="zh-CN" altLang="en-US" sz="1600" dirty="0" smtClean="0"/>
              <a:t> </a:t>
            </a:r>
            <a:r>
              <a:rPr lang="en-US" sz="1600" dirty="0" smtClean="0"/>
              <a:t>PHY abstraction technique, at least the companies of common preference should align.</a:t>
            </a:r>
          </a:p>
          <a:p>
            <a:r>
              <a:rPr lang="en-US" sz="2000" dirty="0" smtClean="0"/>
              <a:t>Throughputs of most basic system should be calibrated using aligned PHY abstraction.</a:t>
            </a:r>
          </a:p>
          <a:p>
            <a:pPr lvl="1"/>
            <a:r>
              <a:rPr lang="en-US" sz="1600" dirty="0" smtClean="0"/>
              <a:t>PHY abstraction replaces actual decoding in system level simulation. </a:t>
            </a:r>
          </a:p>
          <a:p>
            <a:pPr lvl="1"/>
            <a:r>
              <a:rPr lang="en-US" sz="1600" dirty="0" smtClean="0"/>
              <a:t>Specify the PHY abstraction technique in the simulation assumptions at the</a:t>
            </a:r>
            <a:r>
              <a:rPr lang="zh-CN" altLang="en-US" sz="1600" dirty="0" smtClean="0"/>
              <a:t> </a:t>
            </a:r>
            <a:r>
              <a:rPr lang="en-US" sz="1600" dirty="0" smtClean="0"/>
              <a:t>calibration stage, if more than one PHY abstraction methods can be used.</a:t>
            </a:r>
          </a:p>
          <a:p>
            <a:pPr lvl="1"/>
            <a:r>
              <a:rPr lang="en-US" sz="1600" dirty="0" smtClean="0"/>
              <a:t>After</a:t>
            </a:r>
            <a:r>
              <a:rPr lang="zh-CN" altLang="en-US" sz="1600" dirty="0" smtClean="0"/>
              <a:t> </a:t>
            </a:r>
            <a:r>
              <a:rPr lang="en-US" altLang="zh-CN" sz="1600" dirty="0" smtClean="0"/>
              <a:t>PHY</a:t>
            </a:r>
            <a:r>
              <a:rPr lang="zh-CN" altLang="en-US" sz="1600" dirty="0" smtClean="0"/>
              <a:t> </a:t>
            </a:r>
            <a:r>
              <a:rPr lang="en-US" altLang="zh-CN" sz="1600" dirty="0" smtClean="0"/>
              <a:t>abstraction</a:t>
            </a:r>
            <a:r>
              <a:rPr lang="zh-CN" altLang="en-US" sz="1600" dirty="0" smtClean="0"/>
              <a:t> </a:t>
            </a:r>
            <a:r>
              <a:rPr lang="en-US" altLang="zh-CN" sz="1600" dirty="0" smtClean="0"/>
              <a:t>is</a:t>
            </a:r>
            <a:r>
              <a:rPr lang="zh-CN" altLang="en-US" sz="1600" dirty="0" smtClean="0"/>
              <a:t> </a:t>
            </a:r>
            <a:r>
              <a:rPr lang="en-US" altLang="zh-CN" sz="1600" dirty="0" smtClean="0"/>
              <a:t>aligned,</a:t>
            </a:r>
            <a:r>
              <a:rPr lang="zh-CN" altLang="en-US" sz="1600" dirty="0" smtClean="0"/>
              <a:t> </a:t>
            </a:r>
            <a:r>
              <a:rPr lang="zh-CN" altLang="en-US" sz="1600" dirty="0"/>
              <a:t> </a:t>
            </a:r>
            <a:r>
              <a:rPr lang="en-US" altLang="zh-CN" sz="1600" dirty="0" smtClean="0"/>
              <a:t>the</a:t>
            </a:r>
            <a:r>
              <a:rPr lang="zh-CN" altLang="en-US" sz="1600" dirty="0" smtClean="0"/>
              <a:t> </a:t>
            </a:r>
            <a:r>
              <a:rPr lang="en-US" altLang="zh-CN" sz="1600" dirty="0" smtClean="0"/>
              <a:t>PHY</a:t>
            </a:r>
            <a:r>
              <a:rPr lang="zh-CN" altLang="en-US" sz="1600" dirty="0" smtClean="0"/>
              <a:t> </a:t>
            </a:r>
            <a:r>
              <a:rPr lang="en-US" altLang="zh-CN" sz="1600" dirty="0" smtClean="0"/>
              <a:t>throughput</a:t>
            </a:r>
            <a:r>
              <a:rPr lang="zh-CN" altLang="en-US" sz="1600" dirty="0" smtClean="0"/>
              <a:t> </a:t>
            </a:r>
            <a:r>
              <a:rPr lang="en-US" sz="1600" dirty="0" smtClean="0"/>
              <a:t>results of some</a:t>
            </a:r>
            <a:r>
              <a:rPr lang="zh-CN" altLang="en-US" sz="1600" dirty="0" smtClean="0"/>
              <a:t> </a:t>
            </a:r>
            <a:r>
              <a:rPr lang="en-US" sz="1600" dirty="0" smtClean="0"/>
              <a:t>most basic system should</a:t>
            </a:r>
            <a:r>
              <a:rPr lang="zh-CN" altLang="en-US" sz="1600" dirty="0" smtClean="0"/>
              <a:t> </a:t>
            </a:r>
            <a:r>
              <a:rPr lang="en-US" altLang="zh-CN" sz="1600" dirty="0" smtClean="0"/>
              <a:t>be</a:t>
            </a:r>
            <a:r>
              <a:rPr lang="zh-CN" altLang="en-US" sz="1600" dirty="0" smtClean="0"/>
              <a:t> </a:t>
            </a:r>
            <a:r>
              <a:rPr lang="en-US" altLang="zh-CN" sz="1600" dirty="0" smtClean="0"/>
              <a:t>aligned</a:t>
            </a:r>
            <a:r>
              <a:rPr lang="zh-CN" altLang="en-US" sz="1600" dirty="0" smtClean="0"/>
              <a:t> </a:t>
            </a:r>
            <a:r>
              <a:rPr lang="en-US" altLang="zh-CN" sz="1600" dirty="0" smtClean="0"/>
              <a:t>fairly</a:t>
            </a:r>
            <a:r>
              <a:rPr lang="zh-CN" altLang="en-US" sz="1600" dirty="0" smtClean="0"/>
              <a:t> </a:t>
            </a:r>
            <a:r>
              <a:rPr lang="en-US" altLang="zh-CN" sz="1600" dirty="0" smtClean="0"/>
              <a:t>easily</a:t>
            </a:r>
            <a:r>
              <a:rPr lang="zh-CN" altLang="en-US" sz="1600" dirty="0" smtClean="0"/>
              <a:t> </a:t>
            </a:r>
            <a:r>
              <a:rPr lang="en-US" altLang="zh-CN" sz="1600" dirty="0" smtClean="0"/>
              <a:t>(without or with minimal</a:t>
            </a:r>
            <a:r>
              <a:rPr lang="zh-CN" altLang="en-US" sz="1600" dirty="0" smtClean="0"/>
              <a:t> </a:t>
            </a:r>
            <a:r>
              <a:rPr lang="en-US" altLang="zh-CN" sz="1600" dirty="0" smtClean="0"/>
              <a:t>MAC)</a:t>
            </a:r>
            <a:r>
              <a:rPr lang="en-US" sz="1600" dirty="0" smtClean="0"/>
              <a:t>.</a:t>
            </a:r>
          </a:p>
          <a:p>
            <a:r>
              <a:rPr lang="en-US" sz="2000" dirty="0" smtClean="0"/>
              <a:t>MAC layer calibration should be done after PHY layer calibration</a:t>
            </a:r>
            <a:r>
              <a:rPr lang="en-US" altLang="zh-CN" sz="2000" dirty="0" smtClean="0"/>
              <a:t>.</a:t>
            </a:r>
            <a:endParaRPr lang="en-US" sz="1600" dirty="0" smtClean="0"/>
          </a:p>
          <a:p>
            <a:pPr lvl="1"/>
            <a:r>
              <a:rPr lang="en-US" sz="1600" dirty="0" smtClean="0"/>
              <a:t>MAC layer calibration will be done per simulation scenario with a default/minimal set of existing (e.g. 11ac) features.</a:t>
            </a:r>
          </a:p>
          <a:p>
            <a:pPr lvl="1"/>
            <a:r>
              <a:rPr lang="en-US" sz="1600" dirty="0" smtClean="0"/>
              <a:t>MAC</a:t>
            </a:r>
            <a:r>
              <a:rPr lang="zh-CN" altLang="en-US" sz="1600" dirty="0" smtClean="0"/>
              <a:t> </a:t>
            </a:r>
            <a:r>
              <a:rPr lang="en-US" altLang="zh-CN" sz="1600" dirty="0" smtClean="0"/>
              <a:t>abstraction</a:t>
            </a:r>
            <a:r>
              <a:rPr lang="zh-CN" altLang="en-US" sz="1600" dirty="0" smtClean="0"/>
              <a:t> </a:t>
            </a:r>
            <a:r>
              <a:rPr lang="en-US" altLang="zh-CN" sz="1600" dirty="0" smtClean="0"/>
              <a:t>should</a:t>
            </a:r>
            <a:r>
              <a:rPr lang="zh-CN" altLang="en-US" sz="1600" dirty="0" smtClean="0"/>
              <a:t> </a:t>
            </a:r>
            <a:r>
              <a:rPr lang="en-US" altLang="zh-CN" sz="1600" dirty="0" smtClean="0"/>
              <a:t>be</a:t>
            </a:r>
            <a:r>
              <a:rPr lang="zh-CN" altLang="en-US" sz="1600" dirty="0" smtClean="0"/>
              <a:t> </a:t>
            </a:r>
            <a:r>
              <a:rPr lang="en-US" altLang="zh-CN" sz="1600" dirty="0" smtClean="0"/>
              <a:t>calibrated</a:t>
            </a:r>
            <a:r>
              <a:rPr lang="zh-CN" altLang="en-US" sz="1600" dirty="0" smtClean="0"/>
              <a:t> </a:t>
            </a:r>
            <a:r>
              <a:rPr lang="en-US" altLang="zh-CN" sz="1600" dirty="0" smtClean="0"/>
              <a:t>now,</a:t>
            </a:r>
            <a:r>
              <a:rPr lang="zh-CN" altLang="en-US" sz="1600" dirty="0" smtClean="0"/>
              <a:t> </a:t>
            </a:r>
            <a:r>
              <a:rPr lang="en-US" altLang="zh-CN" sz="1600" dirty="0" smtClean="0"/>
              <a:t>and</a:t>
            </a:r>
            <a:r>
              <a:rPr lang="zh-CN" altLang="en-US" sz="1600" dirty="0" smtClean="0"/>
              <a:t> </a:t>
            </a:r>
            <a:r>
              <a:rPr lang="en-US" altLang="zh-CN" sz="1600" dirty="0" smtClean="0"/>
              <a:t>advanced</a:t>
            </a:r>
            <a:r>
              <a:rPr lang="zh-CN" altLang="en-US" sz="1600" dirty="0" smtClean="0"/>
              <a:t> </a:t>
            </a:r>
            <a:r>
              <a:rPr lang="en-US" altLang="zh-CN" sz="1600" dirty="0" smtClean="0"/>
              <a:t>simulations</a:t>
            </a:r>
            <a:r>
              <a:rPr lang="zh-CN" altLang="en-US" sz="1600" dirty="0" smtClean="0"/>
              <a:t> </a:t>
            </a:r>
            <a:r>
              <a:rPr lang="en-US" altLang="zh-CN" sz="1600" dirty="0" smtClean="0"/>
              <a:t>can</a:t>
            </a:r>
            <a:r>
              <a:rPr lang="zh-CN" altLang="en-US" sz="1600" dirty="0" smtClean="0"/>
              <a:t> </a:t>
            </a:r>
            <a:r>
              <a:rPr lang="en-US" altLang="zh-CN" sz="1600" dirty="0" smtClean="0"/>
              <a:t>start</a:t>
            </a:r>
            <a:r>
              <a:rPr lang="zh-CN" altLang="en-US" sz="1600" dirty="0" smtClean="0"/>
              <a:t> </a:t>
            </a:r>
            <a:r>
              <a:rPr lang="en-US" altLang="zh-CN" sz="1600" dirty="0" smtClean="0"/>
              <a:t>from</a:t>
            </a:r>
            <a:r>
              <a:rPr lang="zh-CN" altLang="en-US" sz="1600" dirty="0" smtClean="0"/>
              <a:t> </a:t>
            </a:r>
            <a:r>
              <a:rPr lang="en-US" altLang="zh-CN" sz="1600" dirty="0" smtClean="0"/>
              <a:t>this</a:t>
            </a:r>
            <a:r>
              <a:rPr lang="zh-CN" altLang="en-US" sz="1600" dirty="0" smtClean="0"/>
              <a:t> </a:t>
            </a:r>
            <a:r>
              <a:rPr lang="en-US" altLang="zh-CN" sz="1600" dirty="0" smtClean="0"/>
              <a:t>point</a:t>
            </a:r>
            <a:r>
              <a:rPr lang="zh-CN" altLang="en-US" sz="1600" dirty="0" smtClean="0"/>
              <a:t> </a:t>
            </a:r>
            <a:r>
              <a:rPr lang="en-US" altLang="zh-CN" sz="1600" dirty="0" smtClean="0"/>
              <a:t>to</a:t>
            </a:r>
            <a:r>
              <a:rPr lang="zh-CN" altLang="en-US" sz="1600" dirty="0" smtClean="0"/>
              <a:t> </a:t>
            </a:r>
            <a:r>
              <a:rPr lang="en-US" altLang="zh-CN" sz="1600" dirty="0" smtClean="0"/>
              <a:t>evaluate</a:t>
            </a:r>
            <a:r>
              <a:rPr lang="zh-CN" altLang="en-US" sz="1600" dirty="0" smtClean="0"/>
              <a:t> </a:t>
            </a:r>
            <a:r>
              <a:rPr lang="en-US" altLang="zh-CN" sz="1600" dirty="0" smtClean="0"/>
              <a:t>HEW</a:t>
            </a:r>
            <a:r>
              <a:rPr lang="zh-CN" altLang="en-US" sz="1600" dirty="0" smtClean="0"/>
              <a:t> </a:t>
            </a:r>
            <a:r>
              <a:rPr lang="en-US" altLang="zh-CN" sz="1600" dirty="0" smtClean="0"/>
              <a:t>technologies.</a:t>
            </a:r>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7</a:t>
            </a:fld>
            <a:endParaRPr lang="en-US"/>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7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Load of Calibration</a:t>
            </a:r>
            <a:endParaRPr lang="en-US" dirty="0"/>
          </a:p>
        </p:txBody>
      </p:sp>
      <p:sp>
        <p:nvSpPr>
          <p:cNvPr id="3" name="Content Placeholder 2"/>
          <p:cNvSpPr>
            <a:spLocks noGrp="1"/>
          </p:cNvSpPr>
          <p:nvPr>
            <p:ph idx="1"/>
          </p:nvPr>
        </p:nvSpPr>
        <p:spPr/>
        <p:txBody>
          <a:bodyPr>
            <a:normAutofit lnSpcReduction="10000"/>
          </a:bodyPr>
          <a:lstStyle/>
          <a:p>
            <a:r>
              <a:rPr lang="en-US" dirty="0" smtClean="0"/>
              <a:t>Calibration per scenario</a:t>
            </a:r>
          </a:p>
          <a:p>
            <a:pPr lvl="1"/>
            <a:r>
              <a:rPr lang="en-US" dirty="0" smtClean="0"/>
              <a:t>Full-blow (at least for a basic scenario)</a:t>
            </a:r>
          </a:p>
          <a:p>
            <a:pPr lvl="1"/>
            <a:r>
              <a:rPr lang="en-US" dirty="0" smtClean="0"/>
              <a:t>A subset of calibrations</a:t>
            </a:r>
          </a:p>
          <a:p>
            <a:pPr lvl="1"/>
            <a:endParaRPr lang="en-US" dirty="0" smtClean="0"/>
          </a:p>
          <a:p>
            <a:r>
              <a:rPr lang="en-US" dirty="0" smtClean="0"/>
              <a:t>Basic scenario for full-blown calibration</a:t>
            </a:r>
          </a:p>
          <a:p>
            <a:pPr lvl="1"/>
            <a:r>
              <a:rPr lang="en-US" dirty="0" smtClean="0"/>
              <a:t>A stand-alone scenario? </a:t>
            </a:r>
          </a:p>
          <a:p>
            <a:pPr lvl="1"/>
            <a:r>
              <a:rPr lang="en-US" dirty="0" smtClean="0"/>
              <a:t>A basic sub-scenario per simulation scenario? </a:t>
            </a:r>
          </a:p>
          <a:p>
            <a:pPr lvl="1"/>
            <a:r>
              <a:rPr lang="en-US" dirty="0" smtClean="0"/>
              <a:t>Directly use the default </a:t>
            </a:r>
            <a:r>
              <a:rPr lang="en-US" dirty="0" err="1" smtClean="0"/>
              <a:t>params</a:t>
            </a:r>
            <a:r>
              <a:rPr lang="en-US" dirty="0" smtClean="0"/>
              <a:t> in each simulation scenario? </a:t>
            </a:r>
          </a:p>
          <a:p>
            <a:pPr lvl="1"/>
            <a:endParaRPr lang="en-US" dirty="0" smtClean="0"/>
          </a:p>
          <a:p>
            <a:r>
              <a:rPr lang="en-US" dirty="0" smtClean="0"/>
              <a:t>PHY layer calibration is actually minimal amount of work</a:t>
            </a:r>
          </a:p>
          <a:p>
            <a:pPr lvl="1"/>
            <a:r>
              <a:rPr lang="en-US" dirty="0" smtClean="0"/>
              <a:t>PHY abstraction calibration needs to be done only once.</a:t>
            </a:r>
            <a:endParaRPr lang="en-US" dirty="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685800" y="1447800"/>
            <a:ext cx="7772400" cy="1447800"/>
          </a:xfrm>
        </p:spPr>
        <p:txBody>
          <a:bodyPr>
            <a:normAutofit/>
          </a:bodyPr>
          <a:lstStyle/>
          <a:p>
            <a:r>
              <a:rPr lang="en-US" sz="2000" dirty="0" smtClean="0"/>
              <a:t>It is essential to calibrate the simulation results before</a:t>
            </a:r>
            <a:r>
              <a:rPr lang="zh-CN" altLang="en-US" sz="2000" dirty="0" smtClean="0"/>
              <a:t> </a:t>
            </a:r>
            <a:r>
              <a:rPr lang="en-US" sz="2000" dirty="0" smtClean="0"/>
              <a:t>evaluating the candidate HEW technologies.</a:t>
            </a:r>
          </a:p>
          <a:p>
            <a:r>
              <a:rPr lang="en-US" sz="2000" dirty="0" smtClean="0"/>
              <a:t>Step by step calibration methodology should be adopted in HEW evaluations to accelerate the process.</a:t>
            </a:r>
          </a:p>
          <a:p>
            <a:pPr lvl="1"/>
            <a:endParaRPr lang="en-US" sz="1600" dirty="0" smtClean="0"/>
          </a:p>
          <a:p>
            <a:pPr lvl="1"/>
            <a:endParaRPr lang="en-US" sz="1600" dirty="0" smtClean="0"/>
          </a:p>
        </p:txBody>
      </p:sp>
      <p:sp>
        <p:nvSpPr>
          <p:cNvPr id="4" name="Date Placeholder 3"/>
          <p:cNvSpPr>
            <a:spLocks noGrp="1"/>
          </p:cNvSpPr>
          <p:nvPr>
            <p:ph type="dt" sz="half" idx="10"/>
          </p:nvPr>
        </p:nvSpPr>
        <p:spPr/>
        <p:txBody>
          <a:bodyPr/>
          <a:lstStyle/>
          <a:p>
            <a:pPr>
              <a:defRPr/>
            </a:pPr>
            <a:r>
              <a:rPr lang="en-US" smtClean="0"/>
              <a:t>Nov. 2013</a:t>
            </a:r>
            <a:endParaRPr lang="en-US" dirty="0"/>
          </a:p>
        </p:txBody>
      </p:sp>
      <p:sp>
        <p:nvSpPr>
          <p:cNvPr id="5" name="Footer Placeholder 4"/>
          <p:cNvSpPr>
            <a:spLocks noGrp="1"/>
          </p:cNvSpPr>
          <p:nvPr>
            <p:ph type="ftr" sz="quarter" idx="11"/>
          </p:nvPr>
        </p:nvSpPr>
        <p:spPr/>
        <p:txBody>
          <a:bodyPr/>
          <a:lstStyle/>
          <a:p>
            <a:pPr>
              <a:defRPr/>
            </a:pPr>
            <a:r>
              <a:rPr lang="en-US" smtClean="0"/>
              <a:t>Yan Zhang, et. Al.</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4F6EABDC-E115-4971-AAD7-AFF4ADFC114C}" type="slidenum">
              <a:rPr lang="en-US" smtClean="0"/>
              <a:pPr>
                <a:defRPr/>
              </a:pPr>
              <a:t>9</a:t>
            </a:fld>
            <a:endParaRPr lang="en-US"/>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3271" name="Rectangle 2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0" name="Diagram 9"/>
          <p:cNvGraphicFramePr/>
          <p:nvPr>
            <p:extLst>
              <p:ext uri="{D42A27DB-BD31-4B8C-83A1-F6EECF244321}">
                <p14:modId xmlns="" xmlns:p14="http://schemas.microsoft.com/office/powerpoint/2010/main" val="763540003"/>
              </p:ext>
            </p:extLst>
          </p:nvPr>
        </p:nvGraphicFramePr>
        <p:xfrm>
          <a:off x="990600" y="4481830"/>
          <a:ext cx="7467600" cy="19951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extLst>
              <p:ext uri="{D42A27DB-BD31-4B8C-83A1-F6EECF244321}">
                <p14:modId xmlns="" xmlns:p14="http://schemas.microsoft.com/office/powerpoint/2010/main" val="4091512304"/>
              </p:ext>
            </p:extLst>
          </p:nvPr>
        </p:nvGraphicFramePr>
        <p:xfrm>
          <a:off x="914400" y="2819400"/>
          <a:ext cx="4876800" cy="1498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12" name="Curved Left Arrow 11"/>
          <p:cNvSpPr/>
          <p:nvPr/>
        </p:nvSpPr>
        <p:spPr bwMode="auto">
          <a:xfrm>
            <a:off x="5791200" y="3657600"/>
            <a:ext cx="533400" cy="1600200"/>
          </a:xfrm>
          <a:prstGeom prst="curvedLeftArrow">
            <a:avLst/>
          </a:prstGeom>
          <a:solidFill>
            <a:schemeClr val="accent2">
              <a:lumMod val="60000"/>
              <a:lumOff val="40000"/>
            </a:schemeClr>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lace presentation subject title text her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place presentation subject title text here]</Template>
  <TotalTime>27260</TotalTime>
  <Words>1461</Words>
  <Application>Microsoft Office PowerPoint</Application>
  <PresentationFormat>On-screen Show (4:3)</PresentationFormat>
  <Paragraphs>176</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place presentation subject title text here]</vt:lpstr>
      <vt:lpstr>Methodology of Calibrating System Simulation Results </vt:lpstr>
      <vt:lpstr>Introduction</vt:lpstr>
      <vt:lpstr>Why is Calibration Challenging?</vt:lpstr>
      <vt:lpstr>What to Calibrate?</vt:lpstr>
      <vt:lpstr>How to Calibrate?</vt:lpstr>
      <vt:lpstr>Step by Step Calibration</vt:lpstr>
      <vt:lpstr>Step by Step Calibration (2)</vt:lpstr>
      <vt:lpstr>Work Load of Calibration</vt:lpstr>
      <vt:lpstr>Summary</vt:lpstr>
      <vt:lpstr>References</vt:lpstr>
      <vt:lpstr>Appendix – PHY Abstraction Calibration</vt:lpstr>
      <vt:lpstr>Appendix – PHY Abstraction Calibration (2)</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Raja Banerjea</dc:creator>
  <cp:lastModifiedBy>Yakun Sun</cp:lastModifiedBy>
  <cp:revision>629</cp:revision>
  <cp:lastPrinted>2010-12-20T20:45:24Z</cp:lastPrinted>
  <dcterms:created xsi:type="dcterms:W3CDTF">2010-12-20T20:39:38Z</dcterms:created>
  <dcterms:modified xsi:type="dcterms:W3CDTF">2013-11-12T22:19:50Z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