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81" r:id="rId3"/>
    <p:sldId id="296" r:id="rId4"/>
    <p:sldId id="291" r:id="rId5"/>
    <p:sldId id="292" r:id="rId6"/>
    <p:sldId id="293" r:id="rId7"/>
    <p:sldId id="282" r:id="rId8"/>
    <p:sldId id="294" r:id="rId9"/>
    <p:sldId id="283" r:id="rId10"/>
    <p:sldId id="288" r:id="rId11"/>
    <p:sldId id="270" r:id="rId12"/>
  </p:sldIdLst>
  <p:sldSz cx="9144000" cy="6858000" type="screen4x3"/>
  <p:notesSz cx="7077075" cy="895508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4629" autoAdjust="0"/>
  </p:normalViewPr>
  <p:slideViewPr>
    <p:cSldViewPr>
      <p:cViewPr>
        <p:scale>
          <a:sx n="100" d="100"/>
          <a:sy n="100" d="100"/>
        </p:scale>
        <p:origin x="-288" y="252"/>
      </p:cViewPr>
      <p:guideLst>
        <p:guide orient="horz" pos="2160"/>
        <p:guide pos="2880"/>
      </p:guideLst>
    </p:cSldViewPr>
  </p:slideViewPr>
  <p:outlineViewPr>
    <p:cViewPr>
      <p:scale>
        <a:sx n="33" d="100"/>
        <a:sy n="33" d="100"/>
      </p:scale>
      <p:origin x="48" y="3518"/>
    </p:cViewPr>
  </p:outlineViewPr>
  <p:notesTextViewPr>
    <p:cViewPr>
      <p:scale>
        <a:sx n="1" d="1"/>
        <a:sy n="1" d="1"/>
      </p:scale>
      <p:origin x="0" y="0"/>
    </p:cViewPr>
  </p:notesTextViewPr>
  <p:notesViewPr>
    <p:cSldViewPr>
      <p:cViewPr varScale="1">
        <p:scale>
          <a:sx n="72" d="100"/>
          <a:sy n="72" d="100"/>
        </p:scale>
        <p:origin x="-2995" y="-91"/>
      </p:cViewPr>
      <p:guideLst>
        <p:guide orient="horz" pos="2820"/>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10" Type="http://schemas.openxmlformats.org/officeDocument/2006/relationships/image" Target="../media/image14.wmf"/><Relationship Id="rId4" Type="http://schemas.openxmlformats.org/officeDocument/2006/relationships/image" Target="../media/image8.wmf"/><Relationship Id="rId9"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950" y="161925"/>
            <a:ext cx="2195513"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709613" y="161925"/>
            <a:ext cx="915987"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797425" y="8667750"/>
            <a:ext cx="1651000"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203575" y="8667750"/>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B7227A30-04C4-4CB9-B843-84342DF18BC7}" type="slidenum">
              <a:rPr lang="en-US"/>
              <a:pPr>
                <a:defRPr/>
              </a:pPr>
              <a:t>‹#›</a:t>
            </a:fld>
            <a:endParaRPr lang="en-US"/>
          </a:p>
        </p:txBody>
      </p:sp>
      <p:sp>
        <p:nvSpPr>
          <p:cNvPr id="16390" name="Line 6"/>
          <p:cNvSpPr>
            <a:spLocks noChangeShapeType="1"/>
          </p:cNvSpPr>
          <p:nvPr/>
        </p:nvSpPr>
        <p:spPr bwMode="auto">
          <a:xfrm>
            <a:off x="708025" y="373063"/>
            <a:ext cx="566102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6391" name="Rectangle 7"/>
          <p:cNvSpPr>
            <a:spLocks noChangeArrowheads="1"/>
          </p:cNvSpPr>
          <p:nvPr/>
        </p:nvSpPr>
        <p:spPr bwMode="auto">
          <a:xfrm>
            <a:off x="708025" y="8667750"/>
            <a:ext cx="717550"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defTabSz="933450" eaLnBrk="0" hangingPunct="0">
              <a:defRPr/>
            </a:pPr>
            <a:r>
              <a:rPr lang="en-US">
                <a:cs typeface="+mn-cs"/>
              </a:rPr>
              <a:t>Submission</a:t>
            </a:r>
          </a:p>
        </p:txBody>
      </p:sp>
      <p:sp>
        <p:nvSpPr>
          <p:cNvPr id="16392" name="Line 8"/>
          <p:cNvSpPr>
            <a:spLocks noChangeShapeType="1"/>
          </p:cNvSpPr>
          <p:nvPr/>
        </p:nvSpPr>
        <p:spPr bwMode="auto">
          <a:xfrm>
            <a:off x="708025" y="8656638"/>
            <a:ext cx="5818188"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4813" y="84138"/>
            <a:ext cx="2197100"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66750" y="84138"/>
            <a:ext cx="917575"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3316"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2975" y="4254500"/>
            <a:ext cx="5191125" cy="4029075"/>
          </a:xfrm>
          <a:prstGeom prst="rect">
            <a:avLst/>
          </a:prstGeom>
          <a:noFill/>
          <a:ln>
            <a:noFill/>
          </a:ln>
          <a:effectLst/>
          <a:extLst>
            <a:ext uri="{909E8E84-426E-40DD-AFC4-6F175D3DCCD1}"/>
            <a:ext uri="{91240B29-F687-4F45-9708-019B960494DF}"/>
            <a:ext uri="{AF507438-7753-43E0-B8FC-AC1667EBCBE1}"/>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98950" y="8670925"/>
            <a:ext cx="2112963"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98825" y="8670925"/>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8C484B22-A48D-497A-AE59-F5B78FE55E4A}" type="slidenum">
              <a:rPr lang="en-US"/>
              <a:pPr>
                <a:defRPr/>
              </a:pPr>
              <a:t>‹#›</a:t>
            </a:fld>
            <a:endParaRPr lang="en-US"/>
          </a:p>
        </p:txBody>
      </p:sp>
      <p:sp>
        <p:nvSpPr>
          <p:cNvPr id="11272" name="Rectangle 8"/>
          <p:cNvSpPr>
            <a:spLocks noChangeArrowheads="1"/>
          </p:cNvSpPr>
          <p:nvPr/>
        </p:nvSpPr>
        <p:spPr bwMode="auto">
          <a:xfrm>
            <a:off x="738188" y="8670925"/>
            <a:ext cx="719137"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1273" name="Line 9"/>
          <p:cNvSpPr>
            <a:spLocks noChangeShapeType="1"/>
          </p:cNvSpPr>
          <p:nvPr/>
        </p:nvSpPr>
        <p:spPr bwMode="auto">
          <a:xfrm>
            <a:off x="738188" y="8669338"/>
            <a:ext cx="56007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1274" name="Line 10"/>
          <p:cNvSpPr>
            <a:spLocks noChangeShapeType="1"/>
          </p:cNvSpPr>
          <p:nvPr/>
        </p:nvSpPr>
        <p:spPr bwMode="auto">
          <a:xfrm>
            <a:off x="660400" y="285750"/>
            <a:ext cx="575627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miter lim="800000"/>
            <a:headEnd/>
            <a:tailEnd/>
          </a:ln>
        </p:spPr>
        <p:txBody>
          <a:bodyPr/>
          <a:lstStyle/>
          <a:p>
            <a:r>
              <a:rPr lang="en-US" smtClean="0">
                <a:cs typeface="Arial" charset="0"/>
              </a:rPr>
              <a:t>doc.: IEEE 802.11-yy/xxxxr0</a:t>
            </a:r>
          </a:p>
        </p:txBody>
      </p:sp>
      <p:sp>
        <p:nvSpPr>
          <p:cNvPr id="17410" name="Rectangle 3"/>
          <p:cNvSpPr>
            <a:spLocks noGrp="1" noChangeArrowheads="1"/>
          </p:cNvSpPr>
          <p:nvPr>
            <p:ph type="dt" sz="quarter" idx="1"/>
          </p:nvPr>
        </p:nvSpPr>
        <p:spPr>
          <a:noFill/>
          <a:ln>
            <a:miter lim="800000"/>
            <a:headEnd/>
            <a:tailEnd/>
          </a:ln>
        </p:spPr>
        <p:txBody>
          <a:bodyPr/>
          <a:lstStyle/>
          <a:p>
            <a:r>
              <a:rPr lang="en-US" smtClean="0">
                <a:cs typeface="Arial" charset="0"/>
              </a:rPr>
              <a:t>Month Year</a:t>
            </a:r>
          </a:p>
        </p:txBody>
      </p:sp>
      <p:sp>
        <p:nvSpPr>
          <p:cNvPr id="17411" name="Rectangle 6"/>
          <p:cNvSpPr>
            <a:spLocks noGrp="1" noChangeArrowheads="1"/>
          </p:cNvSpPr>
          <p:nvPr>
            <p:ph type="ftr" sz="quarter" idx="4"/>
          </p:nvPr>
        </p:nvSpPr>
        <p:spPr>
          <a:noFill/>
          <a:ln>
            <a:miter lim="800000"/>
            <a:headEnd/>
            <a:tailEnd/>
          </a:ln>
        </p:spPr>
        <p:txBody>
          <a:bodyPr/>
          <a:lstStyle/>
          <a:p>
            <a:pPr lvl="4"/>
            <a:r>
              <a:rPr lang="en-US" smtClean="0">
                <a:cs typeface="Arial" charset="0"/>
              </a:rPr>
              <a:t>John Doe, Some Company</a:t>
            </a:r>
          </a:p>
        </p:txBody>
      </p:sp>
      <p:sp>
        <p:nvSpPr>
          <p:cNvPr id="17412" name="Rectangle 7"/>
          <p:cNvSpPr>
            <a:spLocks noGrp="1" noChangeArrowheads="1"/>
          </p:cNvSpPr>
          <p:nvPr>
            <p:ph type="sldNum" sz="quarter" idx="5"/>
          </p:nvPr>
        </p:nvSpPr>
        <p:spPr>
          <a:xfrm>
            <a:off x="3397250" y="8670925"/>
            <a:ext cx="414338" cy="184150"/>
          </a:xfrm>
          <a:noFill/>
          <a:ln>
            <a:miter lim="800000"/>
            <a:headEnd/>
            <a:tailEnd/>
          </a:ln>
        </p:spPr>
        <p:txBody>
          <a:bodyPr/>
          <a:lstStyle/>
          <a:p>
            <a:r>
              <a:rPr lang="en-US" smtClean="0">
                <a:cs typeface="Arial" charset="0"/>
              </a:rPr>
              <a:t>Page </a:t>
            </a:r>
            <a:fld id="{2AB6721E-B978-4DD6-99B1-322D6A39C7F9}" type="slidenum">
              <a:rPr lang="en-US" smtClean="0">
                <a:cs typeface="Arial" charset="0"/>
              </a:rPr>
              <a:pPr/>
              <a:t>1</a:t>
            </a:fld>
            <a:endParaRPr lang="en-US" smtClean="0">
              <a:cs typeface="Arial" charset="0"/>
            </a:endParaRPr>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4963"/>
            <a:ext cx="961866" cy="276999"/>
          </a:xfrm>
          <a:ln/>
        </p:spPr>
        <p:txBody>
          <a:bodyPr/>
          <a:lstStyle>
            <a:lvl1pPr>
              <a:defRPr/>
            </a:lvl1pPr>
          </a:lstStyle>
          <a:p>
            <a:pPr>
              <a:defRPr/>
            </a:pPr>
            <a:r>
              <a:rPr lang="en-US" smtClean="0"/>
              <a:t>Nov. 2013</a:t>
            </a:r>
            <a:endParaRPr lang="en-US" dirty="0"/>
          </a:p>
        </p:txBody>
      </p:sp>
      <p:sp>
        <p:nvSpPr>
          <p:cNvPr id="5" name="Rectangle 5"/>
          <p:cNvSpPr>
            <a:spLocks noGrp="1" noChangeArrowheads="1"/>
          </p:cNvSpPr>
          <p:nvPr>
            <p:ph type="ftr" sz="quarter" idx="11"/>
          </p:nvPr>
        </p:nvSpPr>
        <p:spPr>
          <a:xfrm>
            <a:off x="7421655" y="6475413"/>
            <a:ext cx="1122294" cy="184666"/>
          </a:xfrm>
          <a:ln/>
        </p:spPr>
        <p:txBody>
          <a:bodyPr/>
          <a:lstStyle>
            <a:lvl1pPr>
              <a:defRPr/>
            </a:lvl1pPr>
          </a:lstStyle>
          <a:p>
            <a:pPr>
              <a:defRPr/>
            </a:pPr>
            <a:r>
              <a:rPr lang="en-US" smtClean="0"/>
              <a:t>Yan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27B5733-890D-4E57-A4DB-DD6603570A5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1327351" cy="276999"/>
          </a:xfrm>
          <a:ln/>
        </p:spPr>
        <p:txBody>
          <a:bodyPr/>
          <a:lstStyle>
            <a:lvl1pPr>
              <a:defRPr/>
            </a:lvl1pPr>
          </a:lstStyle>
          <a:p>
            <a:pPr>
              <a:defRPr/>
            </a:pPr>
            <a:r>
              <a:rPr lang="en-US"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58CF2B-ED5B-4B22-84C1-7B0CB2F4D6B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1327351" cy="276999"/>
          </a:xfrm>
          <a:ln/>
        </p:spPr>
        <p:txBody>
          <a:bodyPr/>
          <a:lstStyle>
            <a:lvl1pPr>
              <a:defRPr/>
            </a:lvl1pPr>
          </a:lstStyle>
          <a:p>
            <a:pPr>
              <a:defRPr/>
            </a:pPr>
            <a:r>
              <a:rPr lang="en-US"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1B8B7A3-0C1D-4B2D-AD54-FEDEB18310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961866" cy="276999"/>
          </a:xfrm>
          <a:ln/>
        </p:spPr>
        <p:txBody>
          <a:bodyPr/>
          <a:lstStyle>
            <a:lvl1pPr>
              <a:defRPr/>
            </a:lvl1pPr>
          </a:lstStyle>
          <a:p>
            <a:pPr>
              <a:defRPr/>
            </a:pPr>
            <a:r>
              <a:rPr lang="en-US" smtClean="0"/>
              <a:t>Nov. 2013</a:t>
            </a:r>
            <a:endParaRPr lang="en-US" dirty="0"/>
          </a:p>
        </p:txBody>
      </p:sp>
      <p:sp>
        <p:nvSpPr>
          <p:cNvPr id="5" name="Rectangle 5"/>
          <p:cNvSpPr>
            <a:spLocks noGrp="1" noChangeArrowheads="1"/>
          </p:cNvSpPr>
          <p:nvPr>
            <p:ph type="ftr" sz="quarter" idx="11"/>
          </p:nvPr>
        </p:nvSpPr>
        <p:spPr>
          <a:xfrm>
            <a:off x="7421654" y="6475413"/>
            <a:ext cx="1122295" cy="184666"/>
          </a:xfrm>
          <a:ln/>
        </p:spPr>
        <p:txBody>
          <a:bodyPr/>
          <a:lstStyle>
            <a:lvl1pPr>
              <a:defRPr/>
            </a:lvl1pPr>
          </a:lstStyle>
          <a:p>
            <a:pPr>
              <a:defRPr/>
            </a:pPr>
            <a:r>
              <a:rPr lang="en-US" smtClean="0"/>
              <a:t>Yan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F6EABDC-E115-4971-AAD7-AFF4ADFC114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4963"/>
            <a:ext cx="1182055" cy="276999"/>
          </a:xfrm>
          <a:ln/>
        </p:spPr>
        <p:txBody>
          <a:bodyPr/>
          <a:lstStyle>
            <a:lvl1pPr>
              <a:defRPr/>
            </a:lvl1pPr>
          </a:lstStyle>
          <a:p>
            <a:pPr>
              <a:defRPr/>
            </a:pPr>
            <a:r>
              <a:rPr lang="en-US"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EAF5F81-441B-4412-A1A3-4FB1BDD4810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4963"/>
            <a:ext cx="1182055" cy="276999"/>
          </a:xfrm>
          <a:ln/>
        </p:spPr>
        <p:txBody>
          <a:bodyPr/>
          <a:lstStyle>
            <a:lvl1pPr>
              <a:defRPr/>
            </a:lvl1pPr>
          </a:lstStyle>
          <a:p>
            <a:pPr>
              <a:defRPr/>
            </a:pPr>
            <a:r>
              <a:rPr lang="en-US"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570ABE7-D4EF-4E25-BAB0-6A04DE330C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4963"/>
            <a:ext cx="1182055" cy="276999"/>
          </a:xfrm>
          <a:ln/>
        </p:spPr>
        <p:txBody>
          <a:bodyPr/>
          <a:lstStyle>
            <a:lvl1pPr>
              <a:defRPr/>
            </a:lvl1pPr>
          </a:lstStyle>
          <a:p>
            <a:pPr>
              <a:defRPr/>
            </a:pPr>
            <a:r>
              <a:rPr lang="en-US" smtClean="0"/>
              <a:t>Nov.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7F84C7B-6481-409C-AE66-1C51D213B69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730049" y="334963"/>
            <a:ext cx="961866" cy="276999"/>
          </a:xfrm>
          <a:ln/>
        </p:spPr>
        <p:txBody>
          <a:bodyPr/>
          <a:lstStyle>
            <a:lvl1pPr>
              <a:defRPr/>
            </a:lvl1pPr>
          </a:lstStyle>
          <a:p>
            <a:pPr>
              <a:defRPr/>
            </a:pPr>
            <a:r>
              <a:rPr lang="en-US" smtClean="0"/>
              <a:t>Nov. 2013</a:t>
            </a:r>
            <a:endParaRPr lang="en-US" dirty="0"/>
          </a:p>
        </p:txBody>
      </p:sp>
      <p:sp>
        <p:nvSpPr>
          <p:cNvPr id="4" name="Rectangle 5"/>
          <p:cNvSpPr>
            <a:spLocks noGrp="1" noChangeArrowheads="1"/>
          </p:cNvSpPr>
          <p:nvPr>
            <p:ph type="ftr" sz="quarter" idx="11"/>
          </p:nvPr>
        </p:nvSpPr>
        <p:spPr>
          <a:xfrm>
            <a:off x="7493340" y="6475413"/>
            <a:ext cx="1050608" cy="184666"/>
          </a:xfrm>
          <a:ln/>
        </p:spPr>
        <p:txBody>
          <a:bodyPr/>
          <a:lstStyle>
            <a:lvl1pPr>
              <a:defRPr/>
            </a:lvl1pPr>
          </a:lstStyle>
          <a:p>
            <a:pPr>
              <a:defRPr/>
            </a:pPr>
            <a:r>
              <a:rPr lang="en-US" smtClean="0"/>
              <a:t>Yan Zhang, et. Al.</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B9614CF-41B1-41BF-AB2B-2C5218219C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730049" y="334963"/>
            <a:ext cx="961866" cy="276999"/>
          </a:xfrm>
          <a:ln/>
        </p:spPr>
        <p:txBody>
          <a:bodyPr/>
          <a:lstStyle>
            <a:lvl1pPr>
              <a:defRPr/>
            </a:lvl1pPr>
          </a:lstStyle>
          <a:p>
            <a:pPr>
              <a:defRPr/>
            </a:pPr>
            <a:r>
              <a:rPr lang="en-US" smtClean="0"/>
              <a:t>Nov. 2013</a:t>
            </a:r>
            <a:endParaRPr lang="en-US" dirty="0"/>
          </a:p>
        </p:txBody>
      </p:sp>
      <p:sp>
        <p:nvSpPr>
          <p:cNvPr id="3" name="Rectangle 5"/>
          <p:cNvSpPr>
            <a:spLocks noGrp="1" noChangeArrowheads="1"/>
          </p:cNvSpPr>
          <p:nvPr>
            <p:ph type="ftr" sz="quarter" idx="11"/>
          </p:nvPr>
        </p:nvSpPr>
        <p:spPr>
          <a:xfrm>
            <a:off x="7493329" y="6475413"/>
            <a:ext cx="1050608" cy="184666"/>
          </a:xfrm>
          <a:ln/>
        </p:spPr>
        <p:txBody>
          <a:bodyPr/>
          <a:lstStyle>
            <a:lvl1pPr>
              <a:defRPr/>
            </a:lvl1pPr>
          </a:lstStyle>
          <a:p>
            <a:pPr>
              <a:defRPr/>
            </a:pPr>
            <a:r>
              <a:rPr lang="en-US" smtClean="0"/>
              <a:t>Yan Zhang, et. Al.</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68BB3EB-ADCD-4E7A-9C82-B3F0159C7AE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0B430AB-6734-4246-A069-1CDA2A6CF08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058F4EB-0F7F-40B0-B818-64BEF5669BD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30049" y="334963"/>
            <a:ext cx="961866" cy="276999"/>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 2013</a:t>
            </a:r>
            <a:endParaRPr lang="en-US" dirty="0"/>
          </a:p>
        </p:txBody>
      </p:sp>
      <p:sp>
        <p:nvSpPr>
          <p:cNvPr id="1029" name="Rectangle 5"/>
          <p:cNvSpPr>
            <a:spLocks noGrp="1" noChangeArrowheads="1"/>
          </p:cNvSpPr>
          <p:nvPr>
            <p:ph type="ftr" sz="quarter" idx="3"/>
          </p:nvPr>
        </p:nvSpPr>
        <p:spPr bwMode="auto">
          <a:xfrm>
            <a:off x="7305777" y="6475413"/>
            <a:ext cx="1238159" cy="184666"/>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Yan Zhang,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0FFB36D2-EF15-4DDC-805B-218F6C5E1285}" type="slidenum">
              <a:rPr lang="en-US"/>
              <a:pPr>
                <a:defRPr/>
              </a:pPr>
              <a:t>‹#›</a:t>
            </a:fld>
            <a:endParaRPr lang="en-US"/>
          </a:p>
        </p:txBody>
      </p:sp>
      <p:sp>
        <p:nvSpPr>
          <p:cNvPr id="1031" name="Rectangle 7"/>
          <p:cNvSpPr>
            <a:spLocks noChangeArrowheads="1"/>
          </p:cNvSpPr>
          <p:nvPr/>
        </p:nvSpPr>
        <p:spPr bwMode="auto">
          <a:xfrm>
            <a:off x="5162496" y="334963"/>
            <a:ext cx="3283015" cy="276999"/>
          </a:xfrm>
          <a:prstGeom prst="rect">
            <a:avLst/>
          </a:prstGeom>
          <a:noFill/>
          <a:ln>
            <a:noFill/>
          </a:ln>
          <a:effectLst/>
          <a:extLst>
            <a:ext uri="{909E8E84-426E-40DD-AFC4-6F175D3DCCD1}"/>
            <a:ext uri="{91240B29-F687-4F45-9708-019B960494DF}"/>
            <a:ext uri="{AF507438-7753-43E0-B8FC-AC1667EBCBE1}"/>
          </a:extLst>
        </p:spPr>
        <p:txBody>
          <a:bodyPr wrap="none" lIns="0" tIns="0" rIns="0" bIns="0" anchor="b">
            <a:spAutoFit/>
          </a:bodyPr>
          <a:lstStyle/>
          <a:p>
            <a:pPr marL="457200" lvl="4" algn="r" eaLnBrk="0" hangingPunct="0"/>
            <a:r>
              <a:rPr lang="en-US" sz="1800" b="1" dirty="0"/>
              <a:t>doc.: IEEE </a:t>
            </a:r>
            <a:r>
              <a:rPr lang="en-US" sz="1800" b="1" dirty="0" smtClean="0"/>
              <a:t>802.11-13/1387r0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oleObject" Target="../embeddings/oleObject13.bin"/><Relationship Id="rId3" Type="http://schemas.openxmlformats.org/officeDocument/2006/relationships/oleObject" Target="../embeddings/oleObject4.bin"/><Relationship Id="rId7" Type="http://schemas.openxmlformats.org/officeDocument/2006/relationships/oleObject" Target="../embeddings/oleObject7.bin"/><Relationship Id="rId12"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6.bin"/><Relationship Id="rId11" Type="http://schemas.openxmlformats.org/officeDocument/2006/relationships/oleObject" Target="../embeddings/oleObject11.bin"/><Relationship Id="rId5" Type="http://schemas.openxmlformats.org/officeDocument/2006/relationships/oleObject" Target="../embeddings/oleObject5.bin"/><Relationship Id="rId10" Type="http://schemas.openxmlformats.org/officeDocument/2006/relationships/oleObject" Target="../embeddings/oleObject10.bin"/><Relationship Id="rId4" Type="http://schemas.openxmlformats.org/officeDocument/2006/relationships/image" Target="../media/image15.png"/><Relationship Id="rId9"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2" name="Date Placeholder 3"/>
          <p:cNvSpPr>
            <a:spLocks noGrp="1"/>
          </p:cNvSpPr>
          <p:nvPr>
            <p:ph type="dt" sz="quarter" idx="10"/>
          </p:nvPr>
        </p:nvSpPr>
        <p:spPr>
          <a:xfrm>
            <a:off x="696913" y="333375"/>
            <a:ext cx="961866" cy="276999"/>
          </a:xfrm>
          <a:noFill/>
          <a:ln>
            <a:miter lim="800000"/>
            <a:headEnd/>
            <a:tailEnd/>
          </a:ln>
        </p:spPr>
        <p:txBody>
          <a:bodyPr/>
          <a:lstStyle/>
          <a:p>
            <a:r>
              <a:rPr lang="en-US" smtClean="0">
                <a:cs typeface="Arial" charset="0"/>
              </a:rPr>
              <a:t>Nov. 2013</a:t>
            </a:r>
            <a:endParaRPr lang="en-US" dirty="0" smtClean="0">
              <a:cs typeface="Arial" charset="0"/>
            </a:endParaRPr>
          </a:p>
        </p:txBody>
      </p:sp>
      <p:sp>
        <p:nvSpPr>
          <p:cNvPr id="2103" name="Footer Placeholder 4"/>
          <p:cNvSpPr>
            <a:spLocks noGrp="1"/>
          </p:cNvSpPr>
          <p:nvPr>
            <p:ph type="ftr" sz="quarter" idx="11"/>
          </p:nvPr>
        </p:nvSpPr>
        <p:spPr>
          <a:xfrm>
            <a:off x="7420039" y="6475413"/>
            <a:ext cx="1123897" cy="184666"/>
          </a:xfrm>
          <a:noFill/>
          <a:ln>
            <a:miter lim="800000"/>
            <a:headEnd/>
            <a:tailEnd/>
          </a:ln>
        </p:spPr>
        <p:txBody>
          <a:bodyPr/>
          <a:lstStyle/>
          <a:p>
            <a:r>
              <a:rPr lang="en-US" dirty="0" smtClean="0">
                <a:cs typeface="Arial" charset="0"/>
              </a:rPr>
              <a:t>Yan Zhang, et. Al.</a:t>
            </a:r>
          </a:p>
        </p:txBody>
      </p:sp>
      <p:sp>
        <p:nvSpPr>
          <p:cNvPr id="2104"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A78FA4BF-601B-4C85-9F97-768BDB1459C9}" type="slidenum">
              <a:rPr lang="en-US" smtClean="0">
                <a:cs typeface="Arial" charset="0"/>
              </a:rPr>
              <a:pPr/>
              <a:t>1</a:t>
            </a:fld>
            <a:endParaRPr lang="en-US" smtClean="0">
              <a:cs typeface="Arial" charset="0"/>
            </a:endParaRPr>
          </a:p>
        </p:txBody>
      </p:sp>
      <p:sp>
        <p:nvSpPr>
          <p:cNvPr id="2105" name="Rectangle 2"/>
          <p:cNvSpPr>
            <a:spLocks noGrp="1" noChangeArrowheads="1"/>
          </p:cNvSpPr>
          <p:nvPr>
            <p:ph type="title"/>
          </p:nvPr>
        </p:nvSpPr>
        <p:spPr>
          <a:xfrm>
            <a:off x="685800" y="685800"/>
            <a:ext cx="7772400" cy="914400"/>
          </a:xfrm>
        </p:spPr>
        <p:txBody>
          <a:bodyPr/>
          <a:lstStyle/>
          <a:p>
            <a:pPr eaLnBrk="1" hangingPunct="1"/>
            <a:r>
              <a:rPr lang="en-US" dirty="0" smtClean="0"/>
              <a:t>HEW channel modeling for system level simulation</a:t>
            </a:r>
          </a:p>
        </p:txBody>
      </p:sp>
      <p:sp>
        <p:nvSpPr>
          <p:cNvPr id="2106"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sz="2000" dirty="0" smtClean="0"/>
              <a:t>Date:</a:t>
            </a:r>
            <a:r>
              <a:rPr lang="en-US" sz="2000" b="0" dirty="0" smtClean="0"/>
              <a:t> </a:t>
            </a:r>
            <a:r>
              <a:rPr lang="en-US" sz="2000" b="0" dirty="0" smtClean="0"/>
              <a:t>2013-11-11</a:t>
            </a:r>
            <a:endParaRPr lang="en-US" sz="2000" b="0" dirty="0" smtClean="0"/>
          </a:p>
        </p:txBody>
      </p:sp>
      <p:sp>
        <p:nvSpPr>
          <p:cNvPr id="2107" name="Rectangle 12"/>
          <p:cNvSpPr>
            <a:spLocks noChangeArrowheads="1"/>
          </p:cNvSpPr>
          <p:nvPr/>
        </p:nvSpPr>
        <p:spPr bwMode="auto">
          <a:xfrm>
            <a:off x="609600" y="1752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3"/>
          <p:cNvGraphicFramePr>
            <a:graphicFrameLocks noChangeAspect="1"/>
          </p:cNvGraphicFramePr>
          <p:nvPr/>
        </p:nvGraphicFramePr>
        <p:xfrm>
          <a:off x="447675" y="2519363"/>
          <a:ext cx="8113713" cy="2903537"/>
        </p:xfrm>
        <a:graphic>
          <a:graphicData uri="http://schemas.openxmlformats.org/presentationml/2006/ole">
            <p:oleObj spid="_x0000_s2102" name="Document" r:id="rId4" imgW="10929038" imgH="3909548"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Wrap-around technique should be adopted for network performance evaluation.</a:t>
            </a:r>
          </a:p>
          <a:p>
            <a:r>
              <a:rPr lang="en-US" dirty="0" smtClean="0"/>
              <a:t>Correlated shadow fading should be assumed for all HEW simulation scenarios. The correlation distance should be specified for each scenario.</a:t>
            </a:r>
          </a:p>
          <a:p>
            <a:r>
              <a:rPr lang="en-US" dirty="0" smtClean="0"/>
              <a:t>Minimum distance between STAs and APs should be specified for each simulation scenario in order to calculate reasonable path loss value.</a:t>
            </a:r>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References</a:t>
            </a:r>
            <a:endParaRPr lang="en-US" dirty="0"/>
          </a:p>
        </p:txBody>
      </p:sp>
      <p:sp>
        <p:nvSpPr>
          <p:cNvPr id="3" name="Content Placeholder 2"/>
          <p:cNvSpPr>
            <a:spLocks noGrp="1"/>
          </p:cNvSpPr>
          <p:nvPr>
            <p:ph idx="1"/>
          </p:nvPr>
        </p:nvSpPr>
        <p:spPr>
          <a:xfrm>
            <a:off x="685800" y="1524000"/>
            <a:ext cx="7772400" cy="4114800"/>
          </a:xfrm>
        </p:spPr>
        <p:txBody>
          <a:bodyPr/>
          <a:lstStyle/>
          <a:p>
            <a:pPr>
              <a:buNone/>
            </a:pPr>
            <a:r>
              <a:rPr lang="en-US" sz="1800" b="0" dirty="0" smtClean="0"/>
              <a:t>[1] </a:t>
            </a:r>
            <a:r>
              <a:rPr lang="en-US" altLang="zh-CN" sz="1800" b="0" dirty="0" smtClean="0"/>
              <a:t>IEEE 802.20-05/15, “Clarification on the Wrap-Around  Hexagon Network Structure”</a:t>
            </a:r>
          </a:p>
          <a:p>
            <a:pPr>
              <a:buNone/>
            </a:pPr>
            <a:r>
              <a:rPr lang="en-US" sz="1800" b="0" dirty="0" smtClean="0"/>
              <a:t>[2] </a:t>
            </a:r>
            <a:r>
              <a:rPr lang="en-US" altLang="zh-CN" sz="1800" b="0" dirty="0" smtClean="0"/>
              <a:t>REP ITU-R  M.2135, “Guidelines for evaluation of radio interface technologies for IMT-Advanced”</a:t>
            </a:r>
          </a:p>
          <a:p>
            <a:pPr>
              <a:buNone/>
            </a:pPr>
            <a:r>
              <a:rPr lang="en-US" sz="1800" b="0" dirty="0" smtClean="0"/>
              <a:t>[3] </a:t>
            </a:r>
            <a:r>
              <a:rPr lang="en-US" altLang="zh-CN" sz="1800" b="0" dirty="0" smtClean="0"/>
              <a:t>IEEE 802.16m-07/190, “Shadowing factor generation methodology”</a:t>
            </a:r>
          </a:p>
          <a:p>
            <a:pPr>
              <a:buNone/>
            </a:pPr>
            <a:r>
              <a:rPr lang="en-US" sz="1800" b="0" dirty="0" smtClean="0"/>
              <a:t>[4] IEEE 802.11-13/1248r1, “HEW SG Simulation Scenarios”</a:t>
            </a:r>
            <a:endParaRPr lang="en-US" sz="1800" b="0"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Overview</a:t>
            </a:r>
            <a:endParaRPr lang="en-US" dirty="0"/>
          </a:p>
        </p:txBody>
      </p:sp>
      <p:sp>
        <p:nvSpPr>
          <p:cNvPr id="3" name="Content Placeholder 2"/>
          <p:cNvSpPr>
            <a:spLocks noGrp="1"/>
          </p:cNvSpPr>
          <p:nvPr>
            <p:ph idx="1"/>
          </p:nvPr>
        </p:nvSpPr>
        <p:spPr>
          <a:xfrm>
            <a:off x="685800" y="1676400"/>
            <a:ext cx="7772400" cy="4648200"/>
          </a:xfrm>
        </p:spPr>
        <p:txBody>
          <a:bodyPr>
            <a:normAutofit fontScale="92500" lnSpcReduction="10000"/>
          </a:bodyPr>
          <a:lstStyle/>
          <a:p>
            <a:r>
              <a:rPr lang="en-US" dirty="0" smtClean="0"/>
              <a:t>Indoor small BSS scenario and outdoor large BSS scenario adopt the common 19 BSSs deployment layout, </a:t>
            </a:r>
            <a:r>
              <a:rPr lang="en-US" smtClean="0"/>
              <a:t>as discussed in [4].</a:t>
            </a:r>
            <a:endParaRPr lang="en-US" dirty="0" smtClean="0"/>
          </a:p>
          <a:p>
            <a:pPr lvl="1"/>
            <a:r>
              <a:rPr lang="en-US" dirty="0" smtClean="0"/>
              <a:t>It is essential to adopt wrap around technique to model accurate interference for STAs located in outer tier of BSSs. Hence the simulation results can reflect the performance of proposed HEW features accurately.</a:t>
            </a:r>
          </a:p>
          <a:p>
            <a:r>
              <a:rPr lang="en-US" dirty="0" smtClean="0"/>
              <a:t>Shadow fading values are correlated if distance between two STAs is close enough due to the slow fading process versus distance </a:t>
            </a:r>
            <a:r>
              <a:rPr lang="el-GR" dirty="0" smtClean="0"/>
              <a:t>Δ</a:t>
            </a:r>
            <a:r>
              <a:rPr lang="en-US" dirty="0" smtClean="0"/>
              <a:t>x. </a:t>
            </a:r>
          </a:p>
          <a:p>
            <a:pPr lvl="1"/>
            <a:r>
              <a:rPr lang="en-US" dirty="0" smtClean="0"/>
              <a:t>Correlated shadowing fading generation should be adopted in all HEW simulation scenarios since distances among STAs modeled in those scenarios are very close.</a:t>
            </a:r>
          </a:p>
          <a:p>
            <a:r>
              <a:rPr lang="en-US" dirty="0" smtClean="0"/>
              <a:t>Minimum distance between STAs and BSSs needs to be specified for path loss calculation.</a:t>
            </a:r>
          </a:p>
          <a:p>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a:xfrm>
            <a:off x="7420052" y="6475413"/>
            <a:ext cx="1123897" cy="184666"/>
          </a:xfrm>
        </p:spPr>
        <p:txBody>
          <a:bodyPr/>
          <a:lstStyle/>
          <a:p>
            <a:pPr>
              <a:defRPr/>
            </a:pPr>
            <a:r>
              <a:rPr lang="en-US" dirty="0"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HEW Simulation Scenarios layout review</a:t>
            </a:r>
            <a:endParaRPr lang="en-US" dirty="0"/>
          </a:p>
        </p:txBody>
      </p:sp>
      <p:sp>
        <p:nvSpPr>
          <p:cNvPr id="3" name="Content Placeholder 2"/>
          <p:cNvSpPr>
            <a:spLocks noGrp="1"/>
          </p:cNvSpPr>
          <p:nvPr>
            <p:ph idx="1"/>
          </p:nvPr>
        </p:nvSpPr>
        <p:spPr>
          <a:xfrm>
            <a:off x="685800" y="1447800"/>
            <a:ext cx="7772400" cy="4876800"/>
          </a:xfrm>
        </p:spPr>
        <p:txBody>
          <a:bodyPr>
            <a:normAutofit/>
          </a:bodyPr>
          <a:lstStyle/>
          <a:p>
            <a:r>
              <a:rPr lang="en-US" sz="2000" dirty="0" smtClean="0"/>
              <a:t>HEW Indoor Small BSSs Scenario and Outdoor Large BSS Scenario are planned infrastructure network (ESS) [4]. It is suggested that a hexagonal BSS layout as shown below is employed in simulation to simplify complexities.</a:t>
            </a:r>
          </a:p>
          <a:p>
            <a:r>
              <a:rPr lang="en-US" sz="2000" dirty="0" smtClean="0"/>
              <a:t>In reality, the ESS is much large than this hexagonal layout. There are active BSSs and STAs outside the boundaries.</a:t>
            </a:r>
          </a:p>
          <a:p>
            <a:endParaRPr lang="en-US" sz="2200" dirty="0">
              <a:latin typeface="Arial" charset="0"/>
              <a:ea typeface="SimSun" charset="-122"/>
            </a:endParaRPr>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3</a:t>
            </a:fld>
            <a:endParaRPr lang="en-US"/>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3249" name="Object 1"/>
          <p:cNvGraphicFramePr>
            <a:graphicFrameLocks noChangeAspect="1"/>
          </p:cNvGraphicFramePr>
          <p:nvPr/>
        </p:nvGraphicFramePr>
        <p:xfrm>
          <a:off x="1295400" y="3352800"/>
          <a:ext cx="3067050" cy="2971800"/>
        </p:xfrm>
        <a:graphic>
          <a:graphicData uri="http://schemas.openxmlformats.org/presentationml/2006/ole">
            <p:oleObj spid="_x0000_s53249" name="Visio" r:id="rId3" imgW="1830151" imgH="1928779" progId="Visio.Drawing.11">
              <p:embed/>
            </p:oleObj>
          </a:graphicData>
        </a:graphic>
      </p:graphicFrame>
      <p:sp>
        <p:nvSpPr>
          <p:cNvPr id="5327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53251" name="Groupe 49"/>
          <p:cNvGrpSpPr>
            <a:grpSpLocks/>
          </p:cNvGrpSpPr>
          <p:nvPr/>
        </p:nvGrpSpPr>
        <p:grpSpPr bwMode="auto">
          <a:xfrm>
            <a:off x="5257800" y="3886200"/>
            <a:ext cx="2474913" cy="2057400"/>
            <a:chOff x="21388" y="26369"/>
            <a:chExt cx="34110" cy="28567"/>
          </a:xfrm>
        </p:grpSpPr>
        <p:sp>
          <p:nvSpPr>
            <p:cNvPr id="31" name="Hexagone 3"/>
            <p:cNvSpPr>
              <a:spLocks noChangeArrowheads="1"/>
            </p:cNvSpPr>
            <p:nvPr/>
          </p:nvSpPr>
          <p:spPr bwMode="auto">
            <a:xfrm>
              <a:off x="43039"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Hexagone 4"/>
            <p:cNvSpPr>
              <a:spLocks noChangeArrowheads="1"/>
            </p:cNvSpPr>
            <p:nvPr/>
          </p:nvSpPr>
          <p:spPr bwMode="auto">
            <a:xfrm>
              <a:off x="39365"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Hexagone 5"/>
            <p:cNvSpPr>
              <a:spLocks noChangeArrowheads="1"/>
            </p:cNvSpPr>
            <p:nvPr/>
          </p:nvSpPr>
          <p:spPr bwMode="auto">
            <a:xfrm>
              <a:off x="39365"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Hexagone 6"/>
            <p:cNvSpPr>
              <a:spLocks noChangeArrowheads="1"/>
            </p:cNvSpPr>
            <p:nvPr/>
          </p:nvSpPr>
          <p:spPr bwMode="auto">
            <a:xfrm>
              <a:off x="32111"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Hexagone 7"/>
            <p:cNvSpPr>
              <a:spLocks noChangeArrowheads="1"/>
            </p:cNvSpPr>
            <p:nvPr/>
          </p:nvSpPr>
          <p:spPr bwMode="auto">
            <a:xfrm>
              <a:off x="35863"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Hexagone 8"/>
            <p:cNvSpPr>
              <a:spLocks noChangeArrowheads="1"/>
            </p:cNvSpPr>
            <p:nvPr/>
          </p:nvSpPr>
          <p:spPr bwMode="auto">
            <a:xfrm>
              <a:off x="28438"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Hexagone 9"/>
            <p:cNvSpPr>
              <a:spLocks noChangeArrowheads="1"/>
            </p:cNvSpPr>
            <p:nvPr/>
          </p:nvSpPr>
          <p:spPr bwMode="auto">
            <a:xfrm>
              <a:off x="32111"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Hexagone 16"/>
            <p:cNvSpPr>
              <a:spLocks noChangeArrowheads="1"/>
            </p:cNvSpPr>
            <p:nvPr/>
          </p:nvSpPr>
          <p:spPr bwMode="auto">
            <a:xfrm>
              <a:off x="28438"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Hexagone 17"/>
            <p:cNvSpPr>
              <a:spLocks noChangeArrowheads="1"/>
            </p:cNvSpPr>
            <p:nvPr/>
          </p:nvSpPr>
          <p:spPr bwMode="auto">
            <a:xfrm>
              <a:off x="42839"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0" name="Hexagone 18"/>
            <p:cNvSpPr>
              <a:spLocks noChangeArrowheads="1"/>
            </p:cNvSpPr>
            <p:nvPr/>
          </p:nvSpPr>
          <p:spPr bwMode="auto">
            <a:xfrm>
              <a:off x="46590" y="4472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1" name="Hexagone 19"/>
            <p:cNvSpPr>
              <a:spLocks noChangeArrowheads="1"/>
            </p:cNvSpPr>
            <p:nvPr/>
          </p:nvSpPr>
          <p:spPr bwMode="auto">
            <a:xfrm>
              <a:off x="35585"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2" name="Hexagone 20"/>
            <p:cNvSpPr>
              <a:spLocks noChangeArrowheads="1"/>
            </p:cNvSpPr>
            <p:nvPr/>
          </p:nvSpPr>
          <p:spPr bwMode="auto">
            <a:xfrm>
              <a:off x="35638"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3" name="Hexagone 25"/>
            <p:cNvSpPr>
              <a:spLocks noChangeArrowheads="1"/>
            </p:cNvSpPr>
            <p:nvPr/>
          </p:nvSpPr>
          <p:spPr bwMode="auto">
            <a:xfrm>
              <a:off x="50760" y="38610"/>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Hexagone 27"/>
            <p:cNvSpPr>
              <a:spLocks noChangeArrowheads="1"/>
            </p:cNvSpPr>
            <p:nvPr/>
          </p:nvSpPr>
          <p:spPr bwMode="auto">
            <a:xfrm>
              <a:off x="24890" y="44371"/>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Hexagone 28"/>
            <p:cNvSpPr>
              <a:spLocks noChangeArrowheads="1"/>
            </p:cNvSpPr>
            <p:nvPr/>
          </p:nvSpPr>
          <p:spPr bwMode="auto">
            <a:xfrm>
              <a:off x="24837" y="32495"/>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Hexagone 29"/>
            <p:cNvSpPr>
              <a:spLocks noChangeArrowheads="1"/>
            </p:cNvSpPr>
            <p:nvPr/>
          </p:nvSpPr>
          <p:spPr bwMode="auto">
            <a:xfrm>
              <a:off x="21388" y="382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7" name="Hexagone 31"/>
            <p:cNvSpPr>
              <a:spLocks noChangeArrowheads="1"/>
            </p:cNvSpPr>
            <p:nvPr/>
          </p:nvSpPr>
          <p:spPr bwMode="auto">
            <a:xfrm>
              <a:off x="46513" y="32849"/>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Hexagone 36"/>
            <p:cNvSpPr>
              <a:spLocks noChangeArrowheads="1"/>
            </p:cNvSpPr>
            <p:nvPr/>
          </p:nvSpPr>
          <p:spPr bwMode="auto">
            <a:xfrm>
              <a:off x="28511" y="26369"/>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9" name="Hexagone 39"/>
            <p:cNvSpPr>
              <a:spLocks noChangeArrowheads="1"/>
            </p:cNvSpPr>
            <p:nvPr/>
          </p:nvSpPr>
          <p:spPr bwMode="auto">
            <a:xfrm>
              <a:off x="42839"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50" name="TextBox 49"/>
          <p:cNvSpPr txBox="1"/>
          <p:nvPr/>
        </p:nvSpPr>
        <p:spPr>
          <a:xfrm>
            <a:off x="1219200" y="6019800"/>
            <a:ext cx="3332964" cy="276999"/>
          </a:xfrm>
          <a:prstGeom prst="rect">
            <a:avLst/>
          </a:prstGeom>
          <a:noFill/>
        </p:spPr>
        <p:txBody>
          <a:bodyPr wrap="none" rtlCol="0">
            <a:spAutoFit/>
          </a:bodyPr>
          <a:lstStyle/>
          <a:p>
            <a:r>
              <a:rPr lang="en-US" dirty="0" smtClean="0"/>
              <a:t>Figure 1. Layout of BSSs using Frequency reuse 1 </a:t>
            </a:r>
            <a:endParaRPr lang="en-US" dirty="0"/>
          </a:p>
        </p:txBody>
      </p:sp>
      <p:sp>
        <p:nvSpPr>
          <p:cNvPr id="51" name="TextBox 50"/>
          <p:cNvSpPr txBox="1"/>
          <p:nvPr/>
        </p:nvSpPr>
        <p:spPr>
          <a:xfrm>
            <a:off x="4953000" y="6019800"/>
            <a:ext cx="3332964" cy="276999"/>
          </a:xfrm>
          <a:prstGeom prst="rect">
            <a:avLst/>
          </a:prstGeom>
          <a:noFill/>
        </p:spPr>
        <p:txBody>
          <a:bodyPr wrap="none" rtlCol="0">
            <a:spAutoFit/>
          </a:bodyPr>
          <a:lstStyle/>
          <a:p>
            <a:r>
              <a:rPr lang="en-US" dirty="0" smtClean="0"/>
              <a:t>Figure 2. Layout of BSSs using Frequency reuse 3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Wrap-Around</a:t>
            </a:r>
            <a:endParaRPr lang="en-US" dirty="0"/>
          </a:p>
        </p:txBody>
      </p:sp>
      <p:sp>
        <p:nvSpPr>
          <p:cNvPr id="3" name="Content Placeholder 2"/>
          <p:cNvSpPr>
            <a:spLocks noGrp="1"/>
          </p:cNvSpPr>
          <p:nvPr>
            <p:ph idx="1"/>
          </p:nvPr>
        </p:nvSpPr>
        <p:spPr>
          <a:xfrm>
            <a:off x="685800" y="1447800"/>
            <a:ext cx="7772400" cy="4876800"/>
          </a:xfrm>
        </p:spPr>
        <p:txBody>
          <a:bodyPr>
            <a:normAutofit fontScale="85000" lnSpcReduction="20000"/>
          </a:bodyPr>
          <a:lstStyle/>
          <a:p>
            <a:r>
              <a:rPr lang="en-US" sz="2100" dirty="0" smtClean="0"/>
              <a:t>In the simulation environment given by the hexagon of two tier of BSSs, the statistic condition with regard to the interference is not uniform for all BSSs without wrap-around.</a:t>
            </a:r>
          </a:p>
          <a:p>
            <a:r>
              <a:rPr lang="en-US" sz="2100" dirty="0" smtClean="0"/>
              <a:t>STAs and BSSs located at the outer tier behave differently from STAs and BSSs located at the inner tier since there is no BSSs beyond the boundaries without applying wrap-around technique.</a:t>
            </a:r>
          </a:p>
          <a:p>
            <a:pPr lvl="1"/>
            <a:r>
              <a:rPr lang="en-US" sz="1700" dirty="0" smtClean="0">
                <a:latin typeface="+mj-lt"/>
                <a:ea typeface="SimSun" charset="-122"/>
              </a:rPr>
              <a:t>For example, wrap-around affects a STA geographically located at the outer tier on choosing the BSS to </a:t>
            </a:r>
            <a:r>
              <a:rPr lang="en-US" sz="1700" dirty="0" smtClean="0">
                <a:latin typeface="+mj-lt"/>
                <a:ea typeface="SimSun" charset="-122"/>
              </a:rPr>
              <a:t>associate with since </a:t>
            </a:r>
            <a:r>
              <a:rPr lang="en-US" sz="1700" dirty="0" smtClean="0">
                <a:latin typeface="+mj-lt"/>
                <a:ea typeface="SimSun" charset="-122"/>
              </a:rPr>
              <a:t>it has the option to associate with a BSS beyond the boundary with a smaller path loss.</a:t>
            </a:r>
          </a:p>
          <a:p>
            <a:pPr lvl="1"/>
            <a:r>
              <a:rPr lang="en-US" sz="1700" dirty="0" smtClean="0">
                <a:latin typeface="+mj-lt"/>
                <a:ea typeface="SimSun" charset="-122"/>
              </a:rPr>
              <a:t>The STAs in the outer tier will have similar behavior in associating with BSSs as those in the inner tier after wrap-around applied.</a:t>
            </a:r>
            <a:endParaRPr lang="en-US" sz="1900" dirty="0" smtClean="0"/>
          </a:p>
          <a:p>
            <a:r>
              <a:rPr lang="en-US" sz="2100" dirty="0" smtClean="0"/>
              <a:t>Performance of STAs and APs across the plane will also be affected (to be unbalanced) without wrap-around.</a:t>
            </a:r>
          </a:p>
          <a:p>
            <a:pPr lvl="1"/>
            <a:r>
              <a:rPr lang="en-US" sz="1700" dirty="0" smtClean="0"/>
              <a:t>Performance evaluation involves the calculation of received signal power from the associated BSS and the interferences from other (especially neighboring) BSSs.</a:t>
            </a:r>
          </a:p>
          <a:p>
            <a:pPr lvl="1"/>
            <a:r>
              <a:rPr lang="en-US" sz="1700" dirty="0" smtClean="0"/>
              <a:t>Wrap-around is essential to model the accurate interference from neighboring BSSs for STAs located at outer tier. Thus performance evaluation of  HEW simulation scenarios can accurately reflect the performance of various practical environments.</a:t>
            </a:r>
          </a:p>
          <a:p>
            <a:r>
              <a:rPr lang="en-US" sz="2100" u="sng" dirty="0" smtClean="0"/>
              <a:t>Proposal 1</a:t>
            </a:r>
            <a:r>
              <a:rPr lang="en-US" sz="2100" dirty="0" smtClean="0"/>
              <a:t>: apply wrap-around for simulation scenarios of a large area (when the number of edge-of-plane BSSs is only a small portion of all BSSs, e.g., scenario 3 and 4).</a:t>
            </a:r>
          </a:p>
          <a:p>
            <a:endParaRPr lang="en-US" sz="2200" dirty="0">
              <a:latin typeface="Arial" charset="0"/>
              <a:ea typeface="SimSun" charset="-122"/>
            </a:endParaRPr>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4</a:t>
            </a:fld>
            <a:endParaRPr lang="en-US"/>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How to model Wrap-around </a:t>
            </a:r>
            <a:endParaRPr lang="en-US" dirty="0"/>
          </a:p>
        </p:txBody>
      </p:sp>
      <p:sp>
        <p:nvSpPr>
          <p:cNvPr id="3" name="Content Placeholder 2"/>
          <p:cNvSpPr>
            <a:spLocks noGrp="1"/>
          </p:cNvSpPr>
          <p:nvPr>
            <p:ph idx="1"/>
          </p:nvPr>
        </p:nvSpPr>
        <p:spPr>
          <a:xfrm>
            <a:off x="685800" y="1219200"/>
            <a:ext cx="7772400" cy="4495800"/>
          </a:xfrm>
        </p:spPr>
        <p:txBody>
          <a:bodyPr>
            <a:normAutofit/>
          </a:bodyPr>
          <a:lstStyle/>
          <a:p>
            <a:r>
              <a:rPr lang="en-US" sz="2000" dirty="0" smtClean="0"/>
              <a:t>Wrap-around is commonly used in 3GPP and 802.16 system simulation [1].</a:t>
            </a:r>
          </a:p>
          <a:p>
            <a:pPr lvl="1"/>
            <a:r>
              <a:rPr lang="en-US" sz="1600" dirty="0" smtClean="0"/>
              <a:t>In order to be able to collect accurate statistics from all BSSs within the hexagonal network, it is necessary to extend the network to a cluster of network consisting of 7 “virtual” copies of the original hexagonal network, as shown in the figure below.</a:t>
            </a:r>
            <a:endParaRPr lang="en-US" sz="1600"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5</a:t>
            </a:fld>
            <a:endParaRPr lang="en-US"/>
          </a:p>
        </p:txBody>
      </p:sp>
      <p:sp>
        <p:nvSpPr>
          <p:cNvPr id="399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37" name="Object 1"/>
          <p:cNvGraphicFramePr>
            <a:graphicFrameLocks noChangeAspect="1"/>
          </p:cNvGraphicFramePr>
          <p:nvPr/>
        </p:nvGraphicFramePr>
        <p:xfrm>
          <a:off x="2286000" y="2819400"/>
          <a:ext cx="4158671" cy="3657600"/>
        </p:xfrm>
        <a:graphic>
          <a:graphicData uri="http://schemas.openxmlformats.org/presentationml/2006/ole">
            <p:oleObj spid="_x0000_s39937" name="Visio" r:id="rId3" imgW="6122856" imgH="6051297" progId="Visio.Drawing.11">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How to model Wrap-around (2) </a:t>
            </a:r>
            <a:endParaRPr lang="en-US" dirty="0"/>
          </a:p>
        </p:txBody>
      </p:sp>
      <p:sp>
        <p:nvSpPr>
          <p:cNvPr id="3" name="Content Placeholder 2"/>
          <p:cNvSpPr>
            <a:spLocks noGrp="1"/>
          </p:cNvSpPr>
          <p:nvPr>
            <p:ph idx="1"/>
          </p:nvPr>
        </p:nvSpPr>
        <p:spPr>
          <a:xfrm>
            <a:off x="381000" y="1371600"/>
            <a:ext cx="8153400" cy="4953000"/>
          </a:xfrm>
        </p:spPr>
        <p:txBody>
          <a:bodyPr>
            <a:normAutofit lnSpcReduction="10000"/>
          </a:bodyPr>
          <a:lstStyle/>
          <a:p>
            <a:r>
              <a:rPr lang="en-US" sz="2000" dirty="0" smtClean="0"/>
              <a:t>There is a one-to-one mapping  between BSSs in the center hexagon and BSSs in the displaced hexagons, so that every BSS in the extended has the same properties as the corresponding BSS in the central hexagon. </a:t>
            </a:r>
          </a:p>
          <a:p>
            <a:pPr lvl="1"/>
            <a:r>
              <a:rPr lang="en-US" sz="1600" dirty="0" smtClean="0"/>
              <a:t>For example, STAs located in BSS 18 in hexagon C1 have interference from BSSs 3,4,11,12,13,and 14 from hexagon C7, and BSSs 9 and 10 from hexagon C6, and  BSSs 14 and 15 from hexagon C2. </a:t>
            </a:r>
          </a:p>
          <a:p>
            <a:pPr lvl="1"/>
            <a:r>
              <a:rPr lang="en-US" sz="1600" dirty="0" smtClean="0"/>
              <a:t>For STAs located in outer tier BSSs, channel parameters associated to BSSs located in extended hexagons uses the same parameters (LOS/NLOS, K factor, shadow fading, Delay spread and Angle spread) as the corresponding BSSs located in center hexagon, except the distance between STA and BSS is calculated based on the locations of STA and BSS in the extended hexagon.</a:t>
            </a:r>
          </a:p>
          <a:p>
            <a:pPr lvl="1"/>
            <a:r>
              <a:rPr lang="en-US" sz="1600" dirty="0" smtClean="0"/>
              <a:t>There is no need to create objects for BSSs in the extended hexagons in the simulation. A look up table (LUT) for the locations of BSSs in the </a:t>
            </a:r>
            <a:r>
              <a:rPr lang="en-US" sz="1600" dirty="0" smtClean="0"/>
              <a:t>extended hexagon </a:t>
            </a:r>
            <a:r>
              <a:rPr lang="en-US" sz="1600" dirty="0" smtClean="0"/>
              <a:t>is needed for path loss calculation. This LUT can be further simplified to a list of (</a:t>
            </a:r>
            <a:r>
              <a:rPr lang="en-US" sz="1600" dirty="0" err="1" smtClean="0"/>
              <a:t>x,y</a:t>
            </a:r>
            <a:r>
              <a:rPr lang="en-US" sz="1600" dirty="0" smtClean="0"/>
              <a:t>) coordinates of center BSSs in extended hexagons. Another LUT of neighboring BSSs for </a:t>
            </a:r>
            <a:r>
              <a:rPr lang="en-US" sz="1600" dirty="0" smtClean="0"/>
              <a:t>a </a:t>
            </a:r>
            <a:r>
              <a:rPr lang="en-US" sz="1600" dirty="0" smtClean="0"/>
              <a:t>given </a:t>
            </a:r>
            <a:r>
              <a:rPr lang="en-US" sz="1600" dirty="0" smtClean="0"/>
              <a:t>outer tier BBS </a:t>
            </a:r>
            <a:r>
              <a:rPr lang="en-US" sz="1600" dirty="0" smtClean="0"/>
              <a:t>inside the center hexagon can be used to speed the calculation. So wrap around only adds very little complexity to the coding part, while reducing the simulation efforts by 19 times compared to collecting valid data statistics from center </a:t>
            </a:r>
            <a:r>
              <a:rPr lang="en-US" sz="1600" dirty="0" smtClean="0"/>
              <a:t>BSS only.</a:t>
            </a:r>
            <a:endParaRPr lang="en-US" sz="1600"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6</a:t>
            </a:fld>
            <a:endParaRPr lang="en-US"/>
          </a:p>
        </p:txBody>
      </p:sp>
      <p:sp>
        <p:nvSpPr>
          <p:cNvPr id="399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Correlation of shadow fading</a:t>
            </a:r>
          </a:p>
        </p:txBody>
      </p:sp>
      <p:sp>
        <p:nvSpPr>
          <p:cNvPr id="3" name="Content Placeholder 2"/>
          <p:cNvSpPr>
            <a:spLocks noGrp="1"/>
          </p:cNvSpPr>
          <p:nvPr>
            <p:ph idx="1"/>
          </p:nvPr>
        </p:nvSpPr>
        <p:spPr>
          <a:xfrm>
            <a:off x="685800" y="1524000"/>
            <a:ext cx="8153400" cy="4876800"/>
          </a:xfrm>
        </p:spPr>
        <p:txBody>
          <a:bodyPr/>
          <a:lstStyle/>
          <a:p>
            <a:r>
              <a:rPr lang="en-US" sz="2000" dirty="0" smtClean="0"/>
              <a:t>The shadow fading (SF) in the logarithmic scale is characterized by a Gaussian distribution with zero mean and standard deviation. </a:t>
            </a:r>
          </a:p>
          <a:p>
            <a:r>
              <a:rPr lang="en-US" sz="2000" dirty="0" smtClean="0"/>
              <a:t>Adjacent fading values are correlated as a slow fading process versus distance </a:t>
            </a:r>
            <a:r>
              <a:rPr lang="el-GR" sz="2000" dirty="0" smtClean="0"/>
              <a:t>Δ</a:t>
            </a:r>
            <a:r>
              <a:rPr lang="en-US" sz="2000" dirty="0" smtClean="0"/>
              <a:t>x. </a:t>
            </a:r>
          </a:p>
          <a:p>
            <a:pPr lvl="1"/>
            <a:r>
              <a:rPr lang="en-US" sz="1600" dirty="0" smtClean="0"/>
              <a:t>Its normalized autocorrelation function </a:t>
            </a:r>
            <a:r>
              <a:rPr lang="en-US" sz="1600" i="1" dirty="0" smtClean="0"/>
              <a:t>R</a:t>
            </a:r>
            <a:r>
              <a:rPr lang="en-US" sz="1600" dirty="0" smtClean="0"/>
              <a:t>(</a:t>
            </a:r>
            <a:r>
              <a:rPr lang="fr-FR" sz="1600" dirty="0" smtClean="0"/>
              <a:t>Δ</a:t>
            </a:r>
            <a:r>
              <a:rPr lang="en-US" sz="1600" i="1" dirty="0" smtClean="0"/>
              <a:t>x</a:t>
            </a:r>
            <a:r>
              <a:rPr lang="en-US" sz="1600" dirty="0" smtClean="0"/>
              <a:t>) can be described with sufficient accuracy by the exponential function [2]</a:t>
            </a:r>
          </a:p>
          <a:p>
            <a:pPr>
              <a:buNone/>
            </a:pPr>
            <a:r>
              <a:rPr lang="en-US" sz="2000" dirty="0" smtClean="0"/>
              <a:t>	</a:t>
            </a:r>
          </a:p>
          <a:p>
            <a:pPr>
              <a:buNone/>
            </a:pPr>
            <a:r>
              <a:rPr lang="en-US" sz="2000" dirty="0" smtClean="0"/>
              <a:t>      </a:t>
            </a:r>
          </a:p>
          <a:p>
            <a:pPr>
              <a:buNone/>
            </a:pPr>
            <a:r>
              <a:rPr lang="en-US" sz="2000" dirty="0" smtClean="0"/>
              <a:t>            </a:t>
            </a:r>
            <a:r>
              <a:rPr lang="en-US" sz="1600" b="0" dirty="0" smtClean="0"/>
              <a:t>where the correlation distance </a:t>
            </a:r>
            <a:r>
              <a:rPr lang="en-US" sz="1600" b="0" i="1" dirty="0" err="1" smtClean="0"/>
              <a:t>d</a:t>
            </a:r>
            <a:r>
              <a:rPr lang="en-US" sz="1600" b="0" i="1" baseline="-25000" dirty="0" err="1" smtClean="0"/>
              <a:t>cor</a:t>
            </a:r>
            <a:r>
              <a:rPr lang="en-US" sz="1600" b="0" dirty="0" smtClean="0"/>
              <a:t> is dependent on the </a:t>
            </a:r>
            <a:r>
              <a:rPr lang="en-US" sz="1600" b="0" dirty="0" smtClean="0"/>
              <a:t>environment</a:t>
            </a:r>
            <a:r>
              <a:rPr lang="en-US" sz="2000" dirty="0" smtClean="0"/>
              <a:t>.</a:t>
            </a:r>
            <a:endParaRPr lang="en-US" sz="2000" dirty="0" smtClean="0"/>
          </a:p>
          <a:p>
            <a:pPr>
              <a:buFont typeface="Arial" pitchFamily="34" charset="0"/>
              <a:buChar char="•"/>
            </a:pPr>
            <a:r>
              <a:rPr lang="en-US" sz="2000" u="sng" dirty="0" smtClean="0"/>
              <a:t>Proposal 2:</a:t>
            </a:r>
            <a:r>
              <a:rPr lang="en-US" sz="2000" dirty="0" smtClean="0"/>
              <a:t> The correlated shadow fading process should be modeled in HEW channel modeling since most of STAs are very closely positioned in a BSS. </a:t>
            </a:r>
          </a:p>
          <a:p>
            <a:pPr lvl="1">
              <a:buFont typeface="Arial" pitchFamily="34" charset="0"/>
              <a:buChar char="•"/>
            </a:pPr>
            <a:r>
              <a:rPr lang="en-US" sz="1600" dirty="0" smtClean="0"/>
              <a:t>For example, the cell radius of indoor small BSS scenario is only 7m </a:t>
            </a:r>
            <a:r>
              <a:rPr lang="en-US" sz="1600" dirty="0" smtClean="0"/>
              <a:t>as </a:t>
            </a:r>
            <a:r>
              <a:rPr lang="en-US" sz="1600" dirty="0" smtClean="0"/>
              <a:t>described in [4]. It is unavoidable to have STAs positioned very closely. It is unreasonable to assume the SF values of those STAs are independent. </a:t>
            </a:r>
          </a:p>
          <a:p>
            <a:pPr>
              <a:buNone/>
            </a:pPr>
            <a:endParaRPr lang="en-US" sz="2000" dirty="0" smtClean="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7</a:t>
            </a:fld>
            <a:endParaRPr lang="en-US"/>
          </a:p>
        </p:txBody>
      </p:sp>
      <p:graphicFrame>
        <p:nvGraphicFramePr>
          <p:cNvPr id="8" name="Object 7"/>
          <p:cNvGraphicFramePr>
            <a:graphicFrameLocks noChangeAspect="1"/>
          </p:cNvGraphicFramePr>
          <p:nvPr/>
        </p:nvGraphicFramePr>
        <p:xfrm>
          <a:off x="3810000" y="3429000"/>
          <a:ext cx="1684421" cy="609600"/>
        </p:xfrm>
        <a:graphic>
          <a:graphicData uri="http://schemas.openxmlformats.org/presentationml/2006/ole">
            <p:oleObj spid="_x0000_s28675" name="Equation" r:id="rId3" imgW="1333440" imgH="482400" progId="Equation.DSMT4">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762000"/>
          </a:xfrm>
        </p:spPr>
        <p:txBody>
          <a:bodyPr/>
          <a:lstStyle/>
          <a:p>
            <a:r>
              <a:rPr lang="en-US" dirty="0" smtClean="0"/>
              <a:t>Correlation of shadow fading</a:t>
            </a:r>
          </a:p>
        </p:txBody>
      </p:sp>
      <p:sp>
        <p:nvSpPr>
          <p:cNvPr id="3" name="Content Placeholder 2"/>
          <p:cNvSpPr>
            <a:spLocks noGrp="1"/>
          </p:cNvSpPr>
          <p:nvPr>
            <p:ph idx="1"/>
          </p:nvPr>
        </p:nvSpPr>
        <p:spPr>
          <a:xfrm>
            <a:off x="762000" y="1219200"/>
            <a:ext cx="8153400" cy="4572000"/>
          </a:xfrm>
        </p:spPr>
        <p:txBody>
          <a:bodyPr/>
          <a:lstStyle/>
          <a:p>
            <a:r>
              <a:rPr lang="en-US" sz="2000" dirty="0" smtClean="0"/>
              <a:t>Shadowing factor grid is typically used to model the correlation between shadowing[3]. </a:t>
            </a:r>
          </a:p>
          <a:p>
            <a:pPr lvl="1"/>
            <a:r>
              <a:rPr lang="en-US" sz="1600" dirty="0" smtClean="0"/>
              <a:t>The SF from the STA to an BSS </a:t>
            </a:r>
            <a:r>
              <a:rPr lang="en-US" sz="1600" i="1" dirty="0" smtClean="0"/>
              <a:t>l</a:t>
            </a:r>
            <a:r>
              <a:rPr lang="en-US" sz="1600" dirty="0" smtClean="0"/>
              <a:t> should be calculated by interpolating SF of the closest four nodes, </a:t>
            </a:r>
            <a:r>
              <a:rPr lang="en-US" sz="1600" i="1" dirty="0" smtClean="0"/>
              <a:t>S</a:t>
            </a:r>
            <a:r>
              <a:rPr lang="en-US" sz="1600" dirty="0" smtClean="0"/>
              <a:t>B</a:t>
            </a:r>
            <a:r>
              <a:rPr lang="en-US" sz="1600" i="1" baseline="-25000" dirty="0" smtClean="0"/>
              <a:t>0,l</a:t>
            </a:r>
            <a:r>
              <a:rPr lang="en-US" sz="1600" i="1" dirty="0" smtClean="0"/>
              <a:t>-S</a:t>
            </a:r>
            <a:r>
              <a:rPr lang="en-US" sz="1600" dirty="0" smtClean="0"/>
              <a:t>B</a:t>
            </a:r>
            <a:r>
              <a:rPr lang="en-US" sz="1600" i="1" baseline="-25000" dirty="0" smtClean="0"/>
              <a:t>3,l</a:t>
            </a:r>
            <a:r>
              <a:rPr lang="en-US" sz="1600" dirty="0" smtClean="0"/>
              <a:t> for the corresponding BSS </a:t>
            </a:r>
            <a:r>
              <a:rPr lang="en-US" sz="1600" i="1" dirty="0" smtClean="0"/>
              <a:t>l</a:t>
            </a:r>
            <a:r>
              <a:rPr lang="en-US" sz="1600" dirty="0" smtClean="0"/>
              <a:t> in figure below.  Specifically, the SF value </a:t>
            </a:r>
            <a:r>
              <a:rPr lang="en-US" sz="1600" dirty="0" err="1" smtClean="0"/>
              <a:t>g</a:t>
            </a:r>
            <a:r>
              <a:rPr lang="en-US" sz="1600" i="1" baseline="-25000" dirty="0" err="1" smtClean="0"/>
              <a:t>k,l</a:t>
            </a:r>
            <a:r>
              <a:rPr lang="en-US" sz="1600" dirty="0" smtClean="0"/>
              <a:t> at a location (</a:t>
            </a:r>
            <a:r>
              <a:rPr lang="en-US" sz="1600" i="1" dirty="0" err="1" smtClean="0"/>
              <a:t>x</a:t>
            </a:r>
            <a:r>
              <a:rPr lang="en-US" sz="1600" i="1" baseline="-25000" dirty="0" err="1" smtClean="0"/>
              <a:t>pos</a:t>
            </a:r>
            <a:r>
              <a:rPr lang="en-US" sz="1600" i="1" dirty="0" err="1" smtClean="0"/>
              <a:t>,y</a:t>
            </a:r>
            <a:r>
              <a:rPr lang="en-US" sz="1600" i="1" baseline="-25000" dirty="0" err="1" smtClean="0"/>
              <a:t>pos</a:t>
            </a:r>
            <a:r>
              <a:rPr lang="en-US" sz="1600" dirty="0" smtClean="0"/>
              <a:t>) corresponding to BSS </a:t>
            </a:r>
            <a:r>
              <a:rPr lang="en-US" sz="1600" i="1" dirty="0" smtClean="0"/>
              <a:t>l </a:t>
            </a:r>
            <a:r>
              <a:rPr lang="en-US" sz="1600" dirty="0" smtClean="0"/>
              <a:t>is determined by [3]</a:t>
            </a:r>
          </a:p>
          <a:p>
            <a:pPr>
              <a:buNone/>
            </a:pPr>
            <a:endParaRPr lang="en-US" sz="2000" dirty="0" smtClean="0"/>
          </a:p>
          <a:p>
            <a:endParaRPr lang="en-US" sz="2000" dirty="0" smtClean="0"/>
          </a:p>
          <a:p>
            <a:pPr lvl="1"/>
            <a:r>
              <a:rPr lang="en-US" sz="1600" dirty="0" smtClean="0"/>
              <a:t>The linear interpolation above guarantees smooth change of SF values around the nodes on the grid, and moving from one square to another square. </a:t>
            </a:r>
          </a:p>
          <a:p>
            <a:pPr lvl="1"/>
            <a:r>
              <a:rPr lang="en-US" sz="1600" dirty="0" smtClean="0"/>
              <a:t>Additionally, the linear interpolation above guarantees the same standard deviation of SF values at all points in the simulated system.</a:t>
            </a:r>
            <a:endParaRPr lang="en-US" sz="1600"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8</a:t>
            </a:fld>
            <a:endParaRPr lang="en-US"/>
          </a:p>
        </p:txBody>
      </p:sp>
      <p:graphicFrame>
        <p:nvGraphicFramePr>
          <p:cNvPr id="9" name="Object 8"/>
          <p:cNvGraphicFramePr>
            <a:graphicFrameLocks noChangeAspect="1"/>
          </p:cNvGraphicFramePr>
          <p:nvPr/>
        </p:nvGraphicFramePr>
        <p:xfrm>
          <a:off x="1828800" y="2819400"/>
          <a:ext cx="5499100" cy="558800"/>
        </p:xfrm>
        <a:graphic>
          <a:graphicData uri="http://schemas.openxmlformats.org/presentationml/2006/ole">
            <p:oleObj spid="_x0000_s49155" name="Equation" r:id="rId3" imgW="5499000" imgH="558720" progId="Equation.DSMT4">
              <p:embed/>
            </p:oleObj>
          </a:graphicData>
        </a:graphic>
      </p:graphicFrame>
      <p:sp>
        <p:nvSpPr>
          <p:cNvPr id="49218"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9224" name="Picture 72"/>
          <p:cNvPicPr>
            <a:picLocks noChangeAspect="1" noChangeArrowheads="1"/>
          </p:cNvPicPr>
          <p:nvPr/>
        </p:nvPicPr>
        <p:blipFill>
          <a:blip r:embed="rId4" cstate="print"/>
          <a:srcRect/>
          <a:stretch>
            <a:fillRect/>
          </a:stretch>
        </p:blipFill>
        <p:spPr bwMode="auto">
          <a:xfrm>
            <a:off x="3810000" y="4648200"/>
            <a:ext cx="1752600" cy="1609725"/>
          </a:xfrm>
          <a:prstGeom prst="rect">
            <a:avLst/>
          </a:prstGeom>
          <a:noFill/>
          <a:ln w="9525">
            <a:noFill/>
            <a:miter lim="800000"/>
            <a:headEnd/>
            <a:tailEnd/>
          </a:ln>
        </p:spPr>
      </p:pic>
      <p:grpSp>
        <p:nvGrpSpPr>
          <p:cNvPr id="49181" name="Group 29"/>
          <p:cNvGrpSpPr>
            <a:grpSpLocks noChangeAspect="1"/>
          </p:cNvGrpSpPr>
          <p:nvPr/>
        </p:nvGrpSpPr>
        <p:grpSpPr bwMode="auto">
          <a:xfrm>
            <a:off x="3581400" y="4419600"/>
            <a:ext cx="3679827" cy="1866899"/>
            <a:chOff x="3787" y="7132"/>
            <a:chExt cx="5854" cy="3386"/>
          </a:xfrm>
        </p:grpSpPr>
        <p:sp>
          <p:nvSpPr>
            <p:cNvPr id="49217" name="AutoShape 65"/>
            <p:cNvSpPr>
              <a:spLocks noChangeAspect="1" noChangeArrowheads="1" noTextEdit="1"/>
            </p:cNvSpPr>
            <p:nvPr/>
          </p:nvSpPr>
          <p:spPr bwMode="auto">
            <a:xfrm>
              <a:off x="3787" y="7132"/>
              <a:ext cx="5854" cy="3386"/>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pSp>
          <p:nvGrpSpPr>
            <p:cNvPr id="49205" name="Group 53"/>
            <p:cNvGrpSpPr>
              <a:grpSpLocks/>
            </p:cNvGrpSpPr>
            <p:nvPr/>
          </p:nvGrpSpPr>
          <p:grpSpPr bwMode="auto">
            <a:xfrm>
              <a:off x="3897" y="7501"/>
              <a:ext cx="3298" cy="2965"/>
              <a:chOff x="1296" y="1248"/>
              <a:chExt cx="2880" cy="2064"/>
            </a:xfrm>
          </p:grpSpPr>
          <p:sp>
            <p:nvSpPr>
              <p:cNvPr id="49215" name="Rectangle 63"/>
              <p:cNvSpPr>
                <a:spLocks noChangeArrowheads="1"/>
              </p:cNvSpPr>
              <p:nvPr/>
            </p:nvSpPr>
            <p:spPr bwMode="auto">
              <a:xfrm>
                <a:off x="1296" y="1248"/>
                <a:ext cx="2880" cy="2064"/>
              </a:xfrm>
              <a:prstGeom prst="rect">
                <a:avLst/>
              </a:prstGeom>
              <a:noFill/>
              <a:ln w="2857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49214" name="Line 62"/>
              <p:cNvSpPr>
                <a:spLocks noChangeShapeType="1"/>
              </p:cNvSpPr>
              <p:nvPr/>
            </p:nvSpPr>
            <p:spPr bwMode="auto">
              <a:xfrm>
                <a:off x="1296" y="1632"/>
                <a:ext cx="2880" cy="0"/>
              </a:xfrm>
              <a:prstGeom prst="line">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213" name="Line 61"/>
              <p:cNvSpPr>
                <a:spLocks noChangeShapeType="1"/>
              </p:cNvSpPr>
              <p:nvPr/>
            </p:nvSpPr>
            <p:spPr bwMode="auto">
              <a:xfrm>
                <a:off x="1296" y="2064"/>
                <a:ext cx="2880" cy="0"/>
              </a:xfrm>
              <a:prstGeom prst="line">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212" name="Line 60"/>
              <p:cNvSpPr>
                <a:spLocks noChangeShapeType="1"/>
              </p:cNvSpPr>
              <p:nvPr/>
            </p:nvSpPr>
            <p:spPr bwMode="auto">
              <a:xfrm>
                <a:off x="1296" y="2544"/>
                <a:ext cx="2880" cy="0"/>
              </a:xfrm>
              <a:prstGeom prst="line">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211" name="Line 59"/>
              <p:cNvSpPr>
                <a:spLocks noChangeShapeType="1"/>
              </p:cNvSpPr>
              <p:nvPr/>
            </p:nvSpPr>
            <p:spPr bwMode="auto">
              <a:xfrm>
                <a:off x="1296" y="2928"/>
                <a:ext cx="2880" cy="0"/>
              </a:xfrm>
              <a:prstGeom prst="line">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210" name="Line 58"/>
              <p:cNvSpPr>
                <a:spLocks noChangeShapeType="1"/>
              </p:cNvSpPr>
              <p:nvPr/>
            </p:nvSpPr>
            <p:spPr bwMode="auto">
              <a:xfrm>
                <a:off x="1728" y="1248"/>
                <a:ext cx="0" cy="2064"/>
              </a:xfrm>
              <a:prstGeom prst="line">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209" name="Line 57"/>
              <p:cNvSpPr>
                <a:spLocks noChangeShapeType="1"/>
              </p:cNvSpPr>
              <p:nvPr/>
            </p:nvSpPr>
            <p:spPr bwMode="auto">
              <a:xfrm>
                <a:off x="2208" y="1248"/>
                <a:ext cx="0" cy="2064"/>
              </a:xfrm>
              <a:prstGeom prst="line">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208" name="Line 56"/>
              <p:cNvSpPr>
                <a:spLocks noChangeShapeType="1"/>
              </p:cNvSpPr>
              <p:nvPr/>
            </p:nvSpPr>
            <p:spPr bwMode="auto">
              <a:xfrm>
                <a:off x="2736" y="1248"/>
                <a:ext cx="0" cy="2064"/>
              </a:xfrm>
              <a:prstGeom prst="line">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207" name="Line 55"/>
              <p:cNvSpPr>
                <a:spLocks noChangeShapeType="1"/>
              </p:cNvSpPr>
              <p:nvPr/>
            </p:nvSpPr>
            <p:spPr bwMode="auto">
              <a:xfrm>
                <a:off x="3216" y="1248"/>
                <a:ext cx="0" cy="2064"/>
              </a:xfrm>
              <a:prstGeom prst="line">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206" name="Line 54"/>
              <p:cNvSpPr>
                <a:spLocks noChangeShapeType="1"/>
              </p:cNvSpPr>
              <p:nvPr/>
            </p:nvSpPr>
            <p:spPr bwMode="auto">
              <a:xfrm>
                <a:off x="3696" y="1248"/>
                <a:ext cx="0" cy="2064"/>
              </a:xfrm>
              <a:prstGeom prst="line">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49183" name="Group 31"/>
            <p:cNvGrpSpPr>
              <a:grpSpLocks/>
            </p:cNvGrpSpPr>
            <p:nvPr/>
          </p:nvGrpSpPr>
          <p:grpSpPr bwMode="auto">
            <a:xfrm>
              <a:off x="7912" y="7132"/>
              <a:ext cx="1729" cy="1557"/>
              <a:chOff x="2784" y="1104"/>
              <a:chExt cx="968" cy="872"/>
            </a:xfrm>
          </p:grpSpPr>
          <p:sp>
            <p:nvSpPr>
              <p:cNvPr id="49204" name="Rectangle 52"/>
              <p:cNvSpPr>
                <a:spLocks noChangeArrowheads="1"/>
              </p:cNvSpPr>
              <p:nvPr/>
            </p:nvSpPr>
            <p:spPr bwMode="auto">
              <a:xfrm>
                <a:off x="2976" y="1248"/>
                <a:ext cx="576" cy="576"/>
              </a:xfrm>
              <a:prstGeom prst="rect">
                <a:avLst/>
              </a:prstGeom>
              <a:no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graphicFrame>
            <p:nvGraphicFramePr>
              <p:cNvPr id="49203" name="Object 51"/>
              <p:cNvGraphicFramePr>
                <a:graphicFrameLocks noChangeAspect="1"/>
              </p:cNvGraphicFramePr>
              <p:nvPr/>
            </p:nvGraphicFramePr>
            <p:xfrm>
              <a:off x="2784" y="1104"/>
              <a:ext cx="152" cy="152"/>
            </p:xfrm>
            <a:graphic>
              <a:graphicData uri="http://schemas.openxmlformats.org/presentationml/2006/ole">
                <p:oleObj spid="_x0000_s49203" name="Equation" r:id="rId5" imgW="241195" imgH="241195" progId="Equation.DSMT4">
                  <p:embed/>
                </p:oleObj>
              </a:graphicData>
            </a:graphic>
          </p:graphicFrame>
          <p:graphicFrame>
            <p:nvGraphicFramePr>
              <p:cNvPr id="49202" name="Object 50"/>
              <p:cNvGraphicFramePr>
                <a:graphicFrameLocks noChangeAspect="1"/>
              </p:cNvGraphicFramePr>
              <p:nvPr/>
            </p:nvGraphicFramePr>
            <p:xfrm>
              <a:off x="3560" y="1104"/>
              <a:ext cx="136" cy="152"/>
            </p:xfrm>
            <a:graphic>
              <a:graphicData uri="http://schemas.openxmlformats.org/presentationml/2006/ole">
                <p:oleObj spid="_x0000_s49202" name="Equation" r:id="rId6" imgW="215713" imgH="241091" progId="Equation.DSMT4">
                  <p:embed/>
                </p:oleObj>
              </a:graphicData>
            </a:graphic>
          </p:graphicFrame>
          <p:graphicFrame>
            <p:nvGraphicFramePr>
              <p:cNvPr id="49201" name="Object 49"/>
              <p:cNvGraphicFramePr>
                <a:graphicFrameLocks noChangeAspect="1"/>
              </p:cNvGraphicFramePr>
              <p:nvPr/>
            </p:nvGraphicFramePr>
            <p:xfrm>
              <a:off x="2788" y="1824"/>
              <a:ext cx="144" cy="152"/>
            </p:xfrm>
            <a:graphic>
              <a:graphicData uri="http://schemas.openxmlformats.org/presentationml/2006/ole">
                <p:oleObj spid="_x0000_s49201" name="Equation" r:id="rId7" imgW="228600" imgH="241300" progId="Equation.DSMT4">
                  <p:embed/>
                </p:oleObj>
              </a:graphicData>
            </a:graphic>
          </p:graphicFrame>
          <p:graphicFrame>
            <p:nvGraphicFramePr>
              <p:cNvPr id="49200" name="Object 48"/>
              <p:cNvGraphicFramePr>
                <a:graphicFrameLocks noChangeAspect="1"/>
              </p:cNvGraphicFramePr>
              <p:nvPr/>
            </p:nvGraphicFramePr>
            <p:xfrm>
              <a:off x="3600" y="1824"/>
              <a:ext cx="152" cy="152"/>
            </p:xfrm>
            <a:graphic>
              <a:graphicData uri="http://schemas.openxmlformats.org/presentationml/2006/ole">
                <p:oleObj spid="_x0000_s49200" name="Equation" r:id="rId8" imgW="241195" imgH="241195" progId="Equation.DSMT4">
                  <p:embed/>
                </p:oleObj>
              </a:graphicData>
            </a:graphic>
          </p:graphicFrame>
          <p:sp>
            <p:nvSpPr>
              <p:cNvPr id="49199" name="Line 47"/>
              <p:cNvSpPr>
                <a:spLocks noChangeShapeType="1"/>
              </p:cNvSpPr>
              <p:nvPr/>
            </p:nvSpPr>
            <p:spPr bwMode="auto">
              <a:xfrm>
                <a:off x="2976" y="1440"/>
                <a:ext cx="432" cy="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49198" name="Line 46"/>
              <p:cNvSpPr>
                <a:spLocks noChangeShapeType="1"/>
              </p:cNvSpPr>
              <p:nvPr/>
            </p:nvSpPr>
            <p:spPr bwMode="auto">
              <a:xfrm flipV="1">
                <a:off x="3408" y="1440"/>
                <a:ext cx="0" cy="384"/>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graphicFrame>
            <p:nvGraphicFramePr>
              <p:cNvPr id="49197" name="Object 45"/>
              <p:cNvGraphicFramePr>
                <a:graphicFrameLocks noChangeAspect="1"/>
              </p:cNvGraphicFramePr>
              <p:nvPr/>
            </p:nvGraphicFramePr>
            <p:xfrm>
              <a:off x="3120" y="1824"/>
              <a:ext cx="156" cy="141"/>
            </p:xfrm>
            <a:graphic>
              <a:graphicData uri="http://schemas.openxmlformats.org/presentationml/2006/ole">
                <p:oleObj spid="_x0000_s49197" name="Equation" r:id="rId9" imgW="266469" imgH="241091" progId="Equation.DSMT4">
                  <p:embed/>
                </p:oleObj>
              </a:graphicData>
            </a:graphic>
          </p:graphicFrame>
          <p:graphicFrame>
            <p:nvGraphicFramePr>
              <p:cNvPr id="49196" name="Object 44"/>
              <p:cNvGraphicFramePr>
                <a:graphicFrameLocks noChangeAspect="1"/>
              </p:cNvGraphicFramePr>
              <p:nvPr/>
            </p:nvGraphicFramePr>
            <p:xfrm>
              <a:off x="2784" y="1584"/>
              <a:ext cx="156" cy="141"/>
            </p:xfrm>
            <a:graphic>
              <a:graphicData uri="http://schemas.openxmlformats.org/presentationml/2006/ole">
                <p:oleObj spid="_x0000_s49196" name="Equation" r:id="rId10" imgW="266469" imgH="241091" progId="Equation.DSMT4">
                  <p:embed/>
                </p:oleObj>
              </a:graphicData>
            </a:graphic>
          </p:graphicFrame>
          <p:sp>
            <p:nvSpPr>
              <p:cNvPr id="49195" name="Line 43"/>
              <p:cNvSpPr>
                <a:spLocks noChangeShapeType="1"/>
              </p:cNvSpPr>
              <p:nvPr/>
            </p:nvSpPr>
            <p:spPr bwMode="auto">
              <a:xfrm>
                <a:off x="2976" y="1872"/>
                <a:ext cx="144" cy="0"/>
              </a:xfrm>
              <a:prstGeom prst="line">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en-US"/>
              </a:p>
            </p:txBody>
          </p:sp>
          <p:sp>
            <p:nvSpPr>
              <p:cNvPr id="49194" name="Line 42"/>
              <p:cNvSpPr>
                <a:spLocks noChangeShapeType="1"/>
              </p:cNvSpPr>
              <p:nvPr/>
            </p:nvSpPr>
            <p:spPr bwMode="auto">
              <a:xfrm>
                <a:off x="3264" y="1872"/>
                <a:ext cx="14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9193" name="Line 41"/>
              <p:cNvSpPr>
                <a:spLocks noChangeShapeType="1"/>
              </p:cNvSpPr>
              <p:nvPr/>
            </p:nvSpPr>
            <p:spPr bwMode="auto">
              <a:xfrm flipV="1">
                <a:off x="2880" y="1440"/>
                <a:ext cx="0" cy="19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9192" name="Line 40"/>
              <p:cNvSpPr>
                <a:spLocks noChangeShapeType="1"/>
              </p:cNvSpPr>
              <p:nvPr/>
            </p:nvSpPr>
            <p:spPr bwMode="auto">
              <a:xfrm>
                <a:off x="2880" y="1728"/>
                <a:ext cx="0" cy="9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aphicFrame>
            <p:nvGraphicFramePr>
              <p:cNvPr id="49191" name="Object 39"/>
              <p:cNvGraphicFramePr>
                <a:graphicFrameLocks noChangeAspect="1"/>
              </p:cNvGraphicFramePr>
              <p:nvPr/>
            </p:nvGraphicFramePr>
            <p:xfrm>
              <a:off x="3175" y="1104"/>
              <a:ext cx="149" cy="134"/>
            </p:xfrm>
            <a:graphic>
              <a:graphicData uri="http://schemas.openxmlformats.org/presentationml/2006/ole">
                <p:oleObj spid="_x0000_s49191" name="Equation" r:id="rId11" imgW="253800" imgH="228600" progId="Equation.DSMT4">
                  <p:embed/>
                </p:oleObj>
              </a:graphicData>
            </a:graphic>
          </p:graphicFrame>
          <p:graphicFrame>
            <p:nvGraphicFramePr>
              <p:cNvPr id="49190" name="Object 38"/>
              <p:cNvGraphicFramePr>
                <a:graphicFrameLocks noChangeAspect="1"/>
              </p:cNvGraphicFramePr>
              <p:nvPr/>
            </p:nvGraphicFramePr>
            <p:xfrm>
              <a:off x="3560" y="1439"/>
              <a:ext cx="160" cy="145"/>
            </p:xfrm>
            <a:graphic>
              <a:graphicData uri="http://schemas.openxmlformats.org/presentationml/2006/ole">
                <p:oleObj spid="_x0000_s49190" name="Equation" r:id="rId12" imgW="253800" imgH="228600" progId="Equation.DSMT4">
                  <p:embed/>
                </p:oleObj>
              </a:graphicData>
            </a:graphic>
          </p:graphicFrame>
          <p:sp>
            <p:nvSpPr>
              <p:cNvPr id="49189" name="Line 37"/>
              <p:cNvSpPr>
                <a:spLocks noChangeShapeType="1"/>
              </p:cNvSpPr>
              <p:nvPr/>
            </p:nvSpPr>
            <p:spPr bwMode="auto">
              <a:xfrm flipV="1">
                <a:off x="3600" y="1248"/>
                <a:ext cx="0" cy="19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9188" name="Line 36"/>
              <p:cNvSpPr>
                <a:spLocks noChangeShapeType="1"/>
              </p:cNvSpPr>
              <p:nvPr/>
            </p:nvSpPr>
            <p:spPr bwMode="auto">
              <a:xfrm>
                <a:off x="3600" y="1584"/>
                <a:ext cx="0" cy="2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9187" name="Line 35"/>
              <p:cNvSpPr>
                <a:spLocks noChangeShapeType="1"/>
              </p:cNvSpPr>
              <p:nvPr/>
            </p:nvSpPr>
            <p:spPr bwMode="auto">
              <a:xfrm flipH="1">
                <a:off x="2976" y="1200"/>
                <a:ext cx="192"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9186" name="Line 34"/>
              <p:cNvSpPr>
                <a:spLocks noChangeShapeType="1"/>
              </p:cNvSpPr>
              <p:nvPr/>
            </p:nvSpPr>
            <p:spPr bwMode="auto">
              <a:xfrm>
                <a:off x="3360" y="1200"/>
                <a:ext cx="192"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aphicFrame>
            <p:nvGraphicFramePr>
              <p:cNvPr id="49185" name="Object 33"/>
              <p:cNvGraphicFramePr>
                <a:graphicFrameLocks noChangeAspect="1"/>
              </p:cNvGraphicFramePr>
              <p:nvPr/>
            </p:nvGraphicFramePr>
            <p:xfrm>
              <a:off x="3381" y="1287"/>
              <a:ext cx="152" cy="152"/>
            </p:xfrm>
            <a:graphic>
              <a:graphicData uri="http://schemas.openxmlformats.org/presentationml/2006/ole">
                <p:oleObj spid="_x0000_s49185" name="Equation" r:id="rId13" imgW="241195" imgH="241195" progId="Equation.DSMT4">
                  <p:embed/>
                </p:oleObj>
              </a:graphicData>
            </a:graphic>
          </p:graphicFrame>
          <p:sp>
            <p:nvSpPr>
              <p:cNvPr id="49184" name="Oval 32"/>
              <p:cNvSpPr>
                <a:spLocks noChangeArrowheads="1"/>
              </p:cNvSpPr>
              <p:nvPr/>
            </p:nvSpPr>
            <p:spPr bwMode="auto">
              <a:xfrm>
                <a:off x="3384" y="1425"/>
                <a:ext cx="48" cy="48"/>
              </a:xfrm>
              <a:prstGeom prst="ellipse">
                <a:avLst/>
              </a:prstGeom>
              <a:solidFill>
                <a:srgbClr val="BBE0E3"/>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endParaRPr lang="en-US"/>
              </a:p>
            </p:txBody>
          </p:sp>
        </p:grpSp>
        <p:sp>
          <p:nvSpPr>
            <p:cNvPr id="49182" name="Line 30"/>
            <p:cNvSpPr>
              <a:spLocks noChangeShapeType="1"/>
            </p:cNvSpPr>
            <p:nvPr/>
          </p:nvSpPr>
          <p:spPr bwMode="auto">
            <a:xfrm flipV="1">
              <a:off x="6969" y="8675"/>
              <a:ext cx="1404" cy="1072"/>
            </a:xfrm>
            <a:prstGeom prst="line">
              <a:avLst/>
            </a:prstGeom>
            <a:noFill/>
            <a:ln w="3810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distance between STA and AP</a:t>
            </a:r>
            <a:endParaRPr lang="en-US" dirty="0"/>
          </a:p>
        </p:txBody>
      </p:sp>
      <p:sp>
        <p:nvSpPr>
          <p:cNvPr id="3" name="Content Placeholder 2"/>
          <p:cNvSpPr>
            <a:spLocks noGrp="1"/>
          </p:cNvSpPr>
          <p:nvPr>
            <p:ph idx="1"/>
          </p:nvPr>
        </p:nvSpPr>
        <p:spPr>
          <a:xfrm>
            <a:off x="685800" y="1600200"/>
            <a:ext cx="7772400" cy="4648200"/>
          </a:xfrm>
        </p:spPr>
        <p:txBody>
          <a:bodyPr>
            <a:normAutofit fontScale="92500" lnSpcReduction="10000"/>
          </a:bodyPr>
          <a:lstStyle/>
          <a:p>
            <a:r>
              <a:rPr lang="en-US" dirty="0" smtClean="0"/>
              <a:t>The path loss equations of all channel models are monotonic functions of distance between STA and AP. </a:t>
            </a:r>
          </a:p>
          <a:p>
            <a:r>
              <a:rPr lang="en-US" dirty="0" smtClean="0"/>
              <a:t>The </a:t>
            </a:r>
            <a:r>
              <a:rPr lang="en-US" dirty="0" smtClean="0"/>
              <a:t>monotonic function is not always valid for all distance values.</a:t>
            </a:r>
            <a:endParaRPr lang="en-US" dirty="0" smtClean="0"/>
          </a:p>
          <a:p>
            <a:pPr lvl="1"/>
            <a:r>
              <a:rPr lang="en-US" dirty="0" smtClean="0"/>
              <a:t>This distance cannot be zero so that path loss can be a finite value. </a:t>
            </a:r>
          </a:p>
          <a:p>
            <a:pPr lvl="1"/>
            <a:r>
              <a:rPr lang="en-US" dirty="0" smtClean="0"/>
              <a:t>Path loss can be a negative value if distance is too small after plugging in path loss equations, which is not possible in real world.</a:t>
            </a:r>
          </a:p>
          <a:p>
            <a:pPr lvl="1"/>
            <a:r>
              <a:rPr lang="en-US" dirty="0" smtClean="0"/>
              <a:t>In reality, STAs positioned underneath antennas </a:t>
            </a:r>
            <a:r>
              <a:rPr lang="en-US" dirty="0" smtClean="0"/>
              <a:t>can have </a:t>
            </a:r>
            <a:r>
              <a:rPr lang="en-US" dirty="0" smtClean="0"/>
              <a:t>poor performance due to antenna deployment. </a:t>
            </a:r>
          </a:p>
          <a:p>
            <a:pPr lvl="1"/>
            <a:r>
              <a:rPr lang="en-US" dirty="0" smtClean="0"/>
              <a:t>A minimal distance from STA to AP can prevent the path loss vs. distance relationship fall apart.</a:t>
            </a:r>
          </a:p>
          <a:p>
            <a:r>
              <a:rPr lang="en-US" u="sng" dirty="0" smtClean="0"/>
              <a:t>Proposal </a:t>
            </a:r>
            <a:r>
              <a:rPr lang="en-US" u="sng" dirty="0" smtClean="0"/>
              <a:t>3:</a:t>
            </a:r>
            <a:r>
              <a:rPr lang="en-US" dirty="0" smtClean="0"/>
              <a:t> explicitly set a minimum distance between STAs </a:t>
            </a:r>
            <a:r>
              <a:rPr lang="en-US" smtClean="0"/>
              <a:t>and </a:t>
            </a:r>
            <a:r>
              <a:rPr lang="en-US" smtClean="0"/>
              <a:t>APs. </a:t>
            </a:r>
            <a:r>
              <a:rPr lang="en-US" dirty="0" smtClean="0"/>
              <a:t>It may depend on antenna height of the simulated scenario.</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place presentation subject title text her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place presentation subject title text here]</Template>
  <TotalTime>28878</TotalTime>
  <Words>1392</Words>
  <Application>Microsoft Office PowerPoint</Application>
  <PresentationFormat>On-screen Show (4:3)</PresentationFormat>
  <Paragraphs>120</Paragraphs>
  <Slides>11</Slides>
  <Notes>1</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11</vt:i4>
      </vt:variant>
    </vt:vector>
  </HeadingPairs>
  <TitlesOfParts>
    <vt:vector size="15" baseType="lpstr">
      <vt:lpstr>place presentation subject title text here]</vt:lpstr>
      <vt:lpstr>Document</vt:lpstr>
      <vt:lpstr>Visio</vt:lpstr>
      <vt:lpstr>Equation</vt:lpstr>
      <vt:lpstr>HEW channel modeling for system level simulation</vt:lpstr>
      <vt:lpstr>Overview</vt:lpstr>
      <vt:lpstr>HEW Simulation Scenarios layout review</vt:lpstr>
      <vt:lpstr>Impact of Wrap-Around</vt:lpstr>
      <vt:lpstr>How to model Wrap-around </vt:lpstr>
      <vt:lpstr>How to model Wrap-around (2) </vt:lpstr>
      <vt:lpstr>Correlation of shadow fading</vt:lpstr>
      <vt:lpstr>Correlation of shadow fading</vt:lpstr>
      <vt:lpstr>Minimum distance between STA and AP</vt:lpstr>
      <vt:lpstr>Summary</vt:lpstr>
      <vt:lpstr>References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Raja Banerjea</dc:creator>
  <cp:lastModifiedBy>Windows User</cp:lastModifiedBy>
  <cp:revision>579</cp:revision>
  <cp:lastPrinted>2010-12-20T20:45:24Z</cp:lastPrinted>
  <dcterms:created xsi:type="dcterms:W3CDTF">2010-12-20T20:39:38Z</dcterms:created>
  <dcterms:modified xsi:type="dcterms:W3CDTF">2013-11-12T04:52:32Z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