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8" r:id="rId2"/>
    <p:sldId id="347" r:id="rId3"/>
    <p:sldId id="354" r:id="rId4"/>
    <p:sldId id="372" r:id="rId5"/>
    <p:sldId id="373" r:id="rId6"/>
    <p:sldId id="367" r:id="rId7"/>
    <p:sldId id="374" r:id="rId8"/>
    <p:sldId id="369" r:id="rId9"/>
    <p:sldId id="370" r:id="rId10"/>
    <p:sldId id="375" r:id="rId11"/>
    <p:sldId id="371" r:id="rId12"/>
    <p:sldId id="35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0" autoAdjust="0"/>
    <p:restoredTop sz="93741" autoAdjust="0"/>
  </p:normalViewPr>
  <p:slideViewPr>
    <p:cSldViewPr>
      <p:cViewPr varScale="1">
        <p:scale>
          <a:sx n="78" d="100"/>
          <a:sy n="78" d="100"/>
        </p:scale>
        <p:origin x="-130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56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56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56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56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Wookbong Lee,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1383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/>
              <a:t>System Level Simulation Parameters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167501"/>
              </p:ext>
            </p:extLst>
          </p:nvPr>
        </p:nvGraphicFramePr>
        <p:xfrm>
          <a:off x="522288" y="2636838"/>
          <a:ext cx="7516812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1" name="Document" r:id="rId5" imgW="8763427" imgH="3310825" progId="Word.Document.8">
                  <p:embed/>
                </p:oleObj>
              </mc:Choice>
              <mc:Fallback>
                <p:oleObj name="Document" r:id="rId5" imgW="8763427" imgH="3310825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636838"/>
                        <a:ext cx="7516812" cy="283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848879"/>
              </p:ext>
            </p:extLst>
          </p:nvPr>
        </p:nvGraphicFramePr>
        <p:xfrm>
          <a:off x="343692" y="985320"/>
          <a:ext cx="8456616" cy="5618880"/>
        </p:xfrm>
        <a:graphic>
          <a:graphicData uri="http://schemas.openxmlformats.org/drawingml/2006/table">
            <a:tbl>
              <a:tblPr/>
              <a:tblGrid>
                <a:gridCol w="1213592"/>
                <a:gridCol w="1810756"/>
                <a:gridCol w="1810756"/>
                <a:gridCol w="1810756"/>
                <a:gridCol w="1810756"/>
              </a:tblGrid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Residential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Enterprise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Indoor Small BSSs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Outdoor Large BSS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 # of TX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antennas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antenna type and antenna spacing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{4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4 lambda?  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{4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4 lambda?  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{2, 4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4 lambda?  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{2, 4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4 lambda?  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 # of RX antennas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{4}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{4}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{2, 4}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{2, 4}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 Antenna Gain and Pattern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dBi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dBi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dBi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dBi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(Maximum)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 TX Power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{23}dBm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[24dBm] 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[max 17dBm]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[30dBm]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 Noise Figure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5dB?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5dB?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5dB?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5dB?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(Maximum)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 TX power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{17}dBm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[21dBm]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[max 15dBm]  [max 19dBm] 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[15dBm]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 # of TX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antennas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antenna type and antenna spacing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0.5 lambda?  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0.5 lambda? 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0.5 lambda? 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ULA, 0.5 lambda? 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 # of RX antennas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2}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2}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2}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{1, 2}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 speeds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(including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environment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change)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3km/h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3km/h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3km/h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{3km/h}, [30km/h]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 Noise Figure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7dB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7dB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7dB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7dB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 Antenna Gain and Pattern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dBi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dBi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dBi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dBi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(Omni Directional)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1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Additional Parameters [3]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MCS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Preamble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Primary Channels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Aggregation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number of retries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CTS/RTS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Rate adaptation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MIMO Receiver type: MMSE, ML, </a:t>
            </a:r>
            <a:r>
              <a:rPr lang="en-US" altLang="ko-K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endParaRPr lang="en-US" altLang="ko-K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Scheduling (Can be defined in evaluation document)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EVM (error vector magnitude): 30dB?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altLang="ko-K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7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11-13/1051r1, “</a:t>
            </a:r>
            <a:r>
              <a:rPr lang="en-GB" altLang="ko-KR" dirty="0"/>
              <a:t>Evaluation Methodology 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[2] 11-13/1135r4, “Summary On HEW Channel Models”</a:t>
            </a:r>
            <a:endParaRPr lang="ko-KR" altLang="en-US" dirty="0"/>
          </a:p>
          <a:p>
            <a:pPr marL="0" indent="0">
              <a:buNone/>
            </a:pPr>
            <a:r>
              <a:rPr lang="en-US" altLang="ko-KR" dirty="0"/>
              <a:t>[3] 11-13/1001r4, “HEW SG Simulation Scenarios”</a:t>
            </a:r>
          </a:p>
          <a:p>
            <a:pPr marL="0" indent="0">
              <a:buNone/>
            </a:pPr>
            <a:r>
              <a:rPr lang="en-US" altLang="ko-KR" dirty="0"/>
              <a:t>[4] Report  ITU-R  M.2135-1, “Guidelines for evaluation of radio interface technologies for IMT-Advanced</a:t>
            </a:r>
            <a:r>
              <a:rPr lang="en-US" altLang="ko-KR" dirty="0" smtClean="0"/>
              <a:t>”</a:t>
            </a:r>
          </a:p>
          <a:p>
            <a:pPr marL="0" indent="0">
              <a:buNone/>
            </a:pPr>
            <a:r>
              <a:rPr lang="en-US" altLang="ko-KR" dirty="0" smtClean="0"/>
              <a:t>[5] 11-03/0904r4, “</a:t>
            </a:r>
            <a:r>
              <a:rPr lang="en-US" altLang="ko-KR" dirty="0" err="1" smtClean="0"/>
              <a:t>TGn</a:t>
            </a:r>
            <a:r>
              <a:rPr lang="en-US" altLang="ko-KR" dirty="0" smtClean="0"/>
              <a:t> Channel Models” </a:t>
            </a:r>
          </a:p>
          <a:p>
            <a:pPr marL="0" indent="0">
              <a:buNone/>
            </a:pPr>
            <a:r>
              <a:rPr lang="en-US" altLang="ko-KR" dirty="0" smtClean="0"/>
              <a:t>[6] 11-09/0308r12</a:t>
            </a:r>
            <a:r>
              <a:rPr lang="en-US" altLang="ko-KR" dirty="0"/>
              <a:t>, “</a:t>
            </a:r>
            <a:r>
              <a:rPr lang="en-US" altLang="ko-KR" dirty="0" err="1"/>
              <a:t>TGac</a:t>
            </a:r>
            <a:r>
              <a:rPr lang="en-US" altLang="ko-KR" dirty="0"/>
              <a:t> Channel Model </a:t>
            </a:r>
            <a:r>
              <a:rPr lang="en-US" altLang="ko-KR" dirty="0" smtClean="0"/>
              <a:t>Addendum”</a:t>
            </a:r>
            <a:endParaRPr lang="en-US" altLang="ko-KR" dirty="0"/>
          </a:p>
          <a:p>
            <a:r>
              <a:rPr lang="sv-SE" altLang="ko-KR" dirty="0" smtClean="0"/>
              <a:t/>
            </a:r>
            <a:br>
              <a:rPr lang="sv-SE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In evaluation methodology document [1], </a:t>
            </a:r>
            <a:r>
              <a:rPr lang="en-US" altLang="ko-KR" dirty="0" smtClean="0"/>
              <a:t>three </a:t>
            </a:r>
            <a:r>
              <a:rPr lang="en-US" altLang="ko-KR" dirty="0"/>
              <a:t>tools are defined to enable the assessment of proposed HEW techniques performance and gain relative to 11ac;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PER Simulation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PHY System Simulation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MAC System Simulation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In channel model document [2], </a:t>
            </a:r>
            <a:r>
              <a:rPr lang="en-US" altLang="ko-KR" dirty="0" smtClean="0"/>
              <a:t>following </a:t>
            </a:r>
            <a:r>
              <a:rPr lang="en-US" altLang="ko-KR" dirty="0"/>
              <a:t>channel </a:t>
            </a:r>
            <a:r>
              <a:rPr lang="en-US" altLang="ko-KR" dirty="0" smtClean="0"/>
              <a:t>models are proposed to used for HEW evaluation;</a:t>
            </a:r>
            <a:endParaRPr lang="en-US" altLang="ko-KR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/>
              <a:t>Indoor channel model: </a:t>
            </a:r>
            <a:r>
              <a:rPr lang="en-US" altLang="ko-KR" sz="2100" dirty="0" err="1"/>
              <a:t>TGn</a:t>
            </a:r>
            <a:r>
              <a:rPr lang="en-US" altLang="ko-KR" sz="2100" dirty="0"/>
              <a:t>/</a:t>
            </a:r>
            <a:r>
              <a:rPr lang="en-US" altLang="ko-KR" sz="2100" dirty="0" err="1"/>
              <a:t>TGac</a:t>
            </a:r>
            <a:r>
              <a:rPr lang="en-US" altLang="ko-KR" sz="2100" dirty="0"/>
              <a:t> channel </a:t>
            </a:r>
            <a:r>
              <a:rPr lang="en-US" altLang="ko-KR" sz="2100" dirty="0" smtClean="0"/>
              <a:t>model [5], [6]</a:t>
            </a:r>
            <a:endParaRPr lang="en-US" altLang="ko-KR" sz="2100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/>
              <a:t>Outdoor channel model: </a:t>
            </a:r>
            <a:r>
              <a:rPr lang="en-US" altLang="ko-KR" sz="2100" dirty="0" smtClean="0"/>
              <a:t>ITU Channel [4]</a:t>
            </a:r>
            <a:endParaRPr lang="en-US" altLang="ko-KR" sz="2100" dirty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ko-KR" dirty="0"/>
              <a:t>HEW design shall ensure that Wi-Fi works well under </a:t>
            </a:r>
            <a:r>
              <a:rPr lang="en-US" altLang="ko-KR" dirty="0" err="1"/>
              <a:t>UMi</a:t>
            </a:r>
            <a:endParaRPr lang="en-US" altLang="ko-KR" dirty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ko-KR" dirty="0"/>
              <a:t>HEW design should ensure that Wi-Fi still works under UMa (connection is supported but reduced performance is possible)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In this contribution, we provide </a:t>
            </a:r>
            <a:r>
              <a:rPr lang="en-US" altLang="ko-KR" dirty="0" smtClean="0"/>
              <a:t>parameters/models </a:t>
            </a:r>
            <a:r>
              <a:rPr lang="en-US" altLang="ko-KR" dirty="0"/>
              <a:t>need to be defined especially for system level </a:t>
            </a:r>
            <a:r>
              <a:rPr lang="en-US" altLang="ko-KR" dirty="0" smtClean="0"/>
              <a:t>simulation based on simulation scenario document [3] and ITU document [4].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Parameters Based on [3], [4]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dirty="0"/>
              <a:t>Topology Description </a:t>
            </a:r>
            <a:endParaRPr lang="en-US" altLang="ko-KR" sz="2800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Include </a:t>
            </a:r>
            <a:r>
              <a:rPr lang="en-US" altLang="ko-KR" dirty="0"/>
              <a:t>inter-cell(?) distance for scenario 3 and </a:t>
            </a:r>
            <a:r>
              <a:rPr lang="en-US" altLang="ko-KR" dirty="0" smtClean="0"/>
              <a:t>4</a:t>
            </a: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sz="2800" dirty="0"/>
              <a:t>AP location, AP antenna </a:t>
            </a:r>
            <a:r>
              <a:rPr lang="en-US" altLang="ko-KR" sz="2800" dirty="0" smtClean="0"/>
              <a:t>height</a:t>
            </a:r>
            <a:endParaRPr lang="en-US" altLang="ko-KR" sz="2800" dirty="0"/>
          </a:p>
          <a:p>
            <a:pPr>
              <a:buFont typeface="Arial" pitchFamily="34" charset="0"/>
              <a:buChar char="•"/>
            </a:pPr>
            <a:r>
              <a:rPr lang="en-US" altLang="ko-KR" sz="2800" dirty="0"/>
              <a:t>STA </a:t>
            </a:r>
            <a:r>
              <a:rPr lang="en-US" altLang="ko-KR" sz="2800" dirty="0" smtClean="0"/>
              <a:t>location</a:t>
            </a:r>
            <a:endParaRPr lang="en-US" altLang="ko-KR" sz="2800" dirty="0"/>
          </a:p>
          <a:p>
            <a:pPr>
              <a:buFont typeface="Arial" pitchFamily="34" charset="0"/>
              <a:buChar char="•"/>
            </a:pPr>
            <a:r>
              <a:rPr lang="en-US" altLang="ko-KR" sz="2800" dirty="0"/>
              <a:t>Minimum distance between STA and serving AP </a:t>
            </a:r>
            <a:endParaRPr lang="en-US" altLang="ko-KR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1900" dirty="0"/>
              <a:t>For 0dBi antenna gain AP, we may not need this parameter.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800" dirty="0"/>
              <a:t>Number of STA and STA </a:t>
            </a:r>
            <a:r>
              <a:rPr lang="en-US" altLang="ko-KR" sz="2800" dirty="0" smtClean="0"/>
              <a:t>type 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1900" dirty="0"/>
              <a:t>Portion of indoor Users when AP is in outdoor (O-to-I</a:t>
            </a:r>
            <a:r>
              <a:rPr lang="en-US" altLang="ko-KR" sz="1900" dirty="0" smtClean="0"/>
              <a:t>): </a:t>
            </a:r>
            <a:r>
              <a:rPr lang="en-US" altLang="ko-KR" sz="1900" dirty="0"/>
              <a:t>Simulation Scenario 4 only (Note that in </a:t>
            </a:r>
            <a:r>
              <a:rPr lang="en-US" altLang="ko-KR" sz="1900" dirty="0" err="1"/>
              <a:t>UMi</a:t>
            </a:r>
            <a:r>
              <a:rPr lang="en-US" altLang="ko-KR" sz="1900" dirty="0"/>
              <a:t> channel model, this is 50%)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800" dirty="0"/>
              <a:t>Center Frequency and BW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800" dirty="0"/>
              <a:t>Traffic </a:t>
            </a:r>
            <a:r>
              <a:rPr lang="en-US" altLang="ko-KR" sz="2800" dirty="0" smtClean="0"/>
              <a:t>Model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1900" dirty="0" smtClean="0"/>
              <a:t>Traffic type, data size, data arrival time, outage condition, …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800" dirty="0" smtClean="0"/>
              <a:t>Thermal </a:t>
            </a:r>
            <a:r>
              <a:rPr lang="en-US" altLang="ko-KR" sz="2800" dirty="0"/>
              <a:t>noise level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800" dirty="0"/>
              <a:t>Cable Loss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974410"/>
              </p:ext>
            </p:extLst>
          </p:nvPr>
        </p:nvGraphicFramePr>
        <p:xfrm>
          <a:off x="379126" y="999000"/>
          <a:ext cx="8385749" cy="4860000"/>
        </p:xfrm>
        <a:graphic>
          <a:graphicData uri="http://schemas.openxmlformats.org/drawingml/2006/table">
            <a:tbl>
              <a:tblPr/>
              <a:tblGrid>
                <a:gridCol w="1203421"/>
                <a:gridCol w="1795582"/>
                <a:gridCol w="1795582"/>
                <a:gridCol w="1795582"/>
                <a:gridCol w="1795582"/>
              </a:tblGrid>
              <a:tr h="11633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Residential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Enterprise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Indoor Small BSSs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Outdoor Large BSS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470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Topology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Description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Multi-floor building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• 5 floors, 3 m height in each floor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• 2x10 rooms in each floor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• Room size:10m x 10m x 3m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 floor configuration (see Figure 1)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a. 8 offices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b. 64 cubicles per office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c. Each cubicle has 4 STAs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BSSs are placed in a regular and symmetric grid as in Figure 5.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Each BSS in Figure 5 has the following configuration :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 radius: R meters (7m [#1248] / 12m [Stadium, #722,#1079]  TBD)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Inter-cell distance (ICD): 2*h meters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h=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sqrt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(R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-R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/4)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Outdoor street deployment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Overlap of 3 operators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 layout configuration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Planned deployment: 19 hexagonal grid as in Figure 8.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ICD: 2*h meters (130m, TBD)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h=sqrt(R</a:t>
                      </a:r>
                      <a:r>
                        <a:rPr lang="en-US" sz="12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-R</a:t>
                      </a:r>
                      <a:r>
                        <a:rPr lang="en-US" sz="12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/4)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 meters defined as the distance for MCS0 sensitivity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3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APs location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antenna heights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One AP per apartment, in random location </a:t>
                      </a: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(in three dimentional? Or in two dimentional while fixed z location?)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within the apartment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Each AP is located at the center of the office 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Installed on the ceiling at (x=10,y=10,z=3)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 is placed at the center of the cell</a:t>
                      </a: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with antenna height TBD m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Place APs on the center of the each BSS, +/- an offset with TBD standard deviation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with antenna height TBD 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STAs location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 each room that has an AP, place </a:t>
                      </a:r>
                      <a:r>
                        <a:rPr lang="en-US" sz="1200" b="0" i="0" u="none" strike="sng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N+M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STAs in random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xy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-locations (uniform distribution) at 1.5m above the floor level.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Placed randomly in a cubicle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x,y,z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=1)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(In the figure 4, x and y are 2.)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STA1: laptop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STA2: monitor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STA3: smartphone or tablet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STA4: Hard disk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Keyboard/mouse (TBR)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[#1248] -72 [Stadium, #722,#1079] (TBD)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STAs are placed randomly #1248 / in a regular grid (#722,#1079) in a BSS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“50-100”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STAs are placed randomly in a BSS.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6165304"/>
            <a:ext cx="5400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Note: Black text is from [3]. Red text is proposed modification/addition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550982"/>
              </p:ext>
            </p:extLst>
          </p:nvPr>
        </p:nvGraphicFramePr>
        <p:xfrm>
          <a:off x="379697" y="1109880"/>
          <a:ext cx="8384606" cy="4638240"/>
        </p:xfrm>
        <a:graphic>
          <a:graphicData uri="http://schemas.openxmlformats.org/drawingml/2006/table">
            <a:tbl>
              <a:tblPr/>
              <a:tblGrid>
                <a:gridCol w="1203258"/>
                <a:gridCol w="1795337"/>
                <a:gridCol w="1795337"/>
                <a:gridCol w="1795337"/>
                <a:gridCol w="1795337"/>
              </a:tblGrid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Residential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Enterprise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Indoor Small BSSs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Outdoor Large BSS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381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Minimum distance between STA and serving AP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(?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  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m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m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m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Number of STA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STAs type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 STAs in each room.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STA_1 to STA_</a:t>
                      </a: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{N-M}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HEW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STA_</a:t>
                      </a: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{N-M+1}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STA_</a:t>
                      </a: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{N}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: non-HEW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(N = TBD, M = TBD)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HEW</a:t>
                      </a:r>
                      <a:b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Non-HEW?  TBD 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 STAs in each cubicle. STA_1 to STA_{N-M}: HEW</a:t>
                      </a:r>
                      <a:b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STA_{N-M+1} to STA_{N} : non-HEW</a:t>
                      </a:r>
                      <a:b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(N = TBD, M = TBD)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{STAs 1 to N: HEW STAs}</a:t>
                      </a:r>
                      <a:b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[STAs N+1 to TBD: non-HEW STAs]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 STAs in each BSS. STA_1 to STA_{N-M}: HEW</a:t>
                      </a:r>
                      <a:b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STA_{N-M+1} to STA_{N} : non-HEW</a:t>
                      </a:r>
                      <a:b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(N = 30 [#1248] -72 [Stadium, #722,#1079] (TBD), M = TBD)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{STAs 1 to N: HEW STAs}</a:t>
                      </a:r>
                      <a:b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[STAs N+1 to TBD: non-HEW STAs]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 STAs in each BSS. TBD % of users are indoor users. (Note that in UMi channel model, this value is 50%.)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STA_1 to STA_{N-M}: HEW</a:t>
                      </a:r>
                      <a:b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STA_{N-M+1} to STA_{N} : non-HEW</a:t>
                      </a:r>
                      <a:b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(N= 50 - 100 TBD, M = TBD)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Center frequency and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BW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[20MHz BSS at 2.4GHz, 80MHz BSS at 5GHz]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[20MHz BSS at 2.4GHz, 80 MHz BSS at 5GHz]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{20MHz at 2.4GHz, 80 MHz at 5GHz}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{20MHz at 2.4GHz, 80 MHz at 5GHz}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Thermal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Noise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Level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-174 dBm/Hz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-174 dBm/Hz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-174 dBm/Hz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-174 dBm/Hz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Cable Loss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dB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dB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dB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dB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6165304"/>
            <a:ext cx="5400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Note: Black text is from [3]. Red text is proposed modification/addition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Related Parameters [4]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Channel </a:t>
            </a:r>
            <a:r>
              <a:rPr lang="en-US" altLang="ko-KR" dirty="0" smtClean="0"/>
              <a:t>model </a:t>
            </a:r>
            <a:r>
              <a:rPr lang="en-US" altLang="ko-KR" dirty="0"/>
              <a:t>for 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AP-STA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STA-STA (Interference channel, May be long distance as well)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AP-AP (Interference channel)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STA-STA (P2P Link, Probably short distance)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For each channel model, we may need to define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Delay Spread, </a:t>
            </a:r>
            <a:r>
              <a:rPr lang="en-US" altLang="ko-KR" dirty="0" err="1"/>
              <a:t>AoA</a:t>
            </a:r>
            <a:r>
              <a:rPr lang="en-US" altLang="ko-KR" dirty="0"/>
              <a:t>, </a:t>
            </a:r>
            <a:r>
              <a:rPr lang="en-US" altLang="ko-KR" dirty="0" err="1"/>
              <a:t>AoD</a:t>
            </a:r>
            <a:r>
              <a:rPr lang="en-US" altLang="ko-KR" dirty="0"/>
              <a:t>, Number of cluster, Cluster ASD, Cluster ASA, Per cluster shadowing std.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Correlation distance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K factor, </a:t>
            </a:r>
            <a:r>
              <a:rPr lang="en-US" altLang="ko-KR" dirty="0" err="1"/>
              <a:t>LoS</a:t>
            </a:r>
            <a:r>
              <a:rPr lang="en-US" altLang="ko-KR" dirty="0"/>
              <a:t> Probability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err="1"/>
              <a:t>Pathloss</a:t>
            </a:r>
            <a:r>
              <a:rPr lang="en-US" altLang="ko-KR" dirty="0"/>
              <a:t> for </a:t>
            </a:r>
            <a:endParaRPr lang="en-US" altLang="ko-KR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AP-STA 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STA-STA</a:t>
            </a:r>
            <a:endParaRPr lang="en-US" altLang="ko-KR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/>
              <a:t>AP-AP (Interference channel)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Shadowing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Penetration Loss (Building, Car, …)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82710"/>
              </p:ext>
            </p:extLst>
          </p:nvPr>
        </p:nvGraphicFramePr>
        <p:xfrm>
          <a:off x="343692" y="692696"/>
          <a:ext cx="8456616" cy="5438379"/>
        </p:xfrm>
        <a:graphic>
          <a:graphicData uri="http://schemas.openxmlformats.org/drawingml/2006/table">
            <a:tbl>
              <a:tblPr/>
              <a:tblGrid>
                <a:gridCol w="1213592"/>
                <a:gridCol w="1810756"/>
                <a:gridCol w="1810756"/>
                <a:gridCol w="1810756"/>
                <a:gridCol w="1810756"/>
              </a:tblGrid>
              <a:tr h="14603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Residential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Enterprise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Indoor Small BSSs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Outdoor Large BSS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Channel Model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AP-STA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TGn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channel model B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TGn channel model 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Large open space with small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BSSs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{Outdoor, ITU micro}</a:t>
                      </a:r>
                      <a:br>
                        <a:rPr lang="en-US" sz="1200" b="0" i="0" u="none" strike="sng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{UMi}, [UMa]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Channel Model </a:t>
                      </a:r>
                      <a:endParaRPr lang="it-IT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STA-STA (interference channel)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(Simple channel model is preferred)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(Simple channel model is preferred)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(Simple channel model is preferred)</a:t>
                      </a:r>
                      <a:endParaRPr lang="en-US" altLang="ko-KR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 (Simple channel model is preferred)</a:t>
                      </a:r>
                      <a:endParaRPr lang="en-US" altLang="ko-KR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Channel Model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AP-AP (interference channel)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"Channel Model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"Channel Model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Channel Model </a:t>
                      </a:r>
                      <a:endParaRPr lang="it-IT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STA-STA (P2P Link)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"Channel Model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"Channel Model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Pathloss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for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AP-STA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Pathloss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for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AP-AP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(interference channel)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Pathloss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"Pathloss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Pathloss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for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STA-STA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(P2P Link)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"Pathloss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Same as "Pathloss for AP-STA"?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Shadowing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Penentration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Losses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 between apartments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 between floors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 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None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Based on Channel Model for AP-STA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63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 Related Parameters [3], [4]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of AP antenna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en-US" altLang="ko-KR" dirty="0">
                <a:solidFill>
                  <a:schemeClr val="tx1"/>
                </a:solidFill>
              </a:rPr>
              <a:t>, antenna type </a:t>
            </a:r>
            <a:r>
              <a:rPr lang="en-US" altLang="ko-KR" dirty="0" smtClean="0">
                <a:solidFill>
                  <a:schemeClr val="tx1"/>
                </a:solidFill>
              </a:rPr>
              <a:t>(uniform linear array, cross polarization, etc…) and </a:t>
            </a:r>
            <a:r>
              <a:rPr lang="en-US" altLang="ko-KR" dirty="0">
                <a:solidFill>
                  <a:schemeClr val="tx1"/>
                </a:solidFill>
              </a:rPr>
              <a:t>antenna </a:t>
            </a:r>
            <a:r>
              <a:rPr lang="en-US" altLang="ko-KR" dirty="0" smtClean="0">
                <a:solidFill>
                  <a:schemeClr val="tx1"/>
                </a:solidFill>
              </a:rPr>
              <a:t>spacing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Number of transmit antennas</a:t>
            </a:r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Number of receive antennas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 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antenna gain (</a:t>
            </a:r>
            <a:r>
              <a:rPr lang="en-US" altLang="ko-KR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boresight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 antenna pattern and antenna orientation </a:t>
            </a:r>
            <a:endParaRPr lang="en-US" altLang="ko-K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AP antenna gain is above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0dBi</a:t>
            </a:r>
            <a:endParaRPr lang="en-US" altLang="ko-K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AP transmit power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noise figure</a:t>
            </a:r>
            <a:endParaRPr lang="en-US" altLang="ko-K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6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Related Parameters [3], [4]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STA transmit power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of STA antenna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elements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of transmit antennas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of receive antennas</a:t>
            </a:r>
            <a:endParaRPr lang="en-US" altLang="ko-K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mobility 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Only for handover related simulation</a:t>
            </a:r>
            <a:endParaRPr lang="en-US" altLang="ko-K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speeds 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Including 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environment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endParaRPr lang="en-US" altLang="ko-K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noise figure</a:t>
            </a:r>
            <a:endParaRPr lang="en-US" altLang="ko-K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 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antenna gain 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boresight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56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16091</TotalTime>
  <Words>1704</Words>
  <Application>Microsoft Office PowerPoint</Application>
  <PresentationFormat>화면 슬라이드 쇼(4:3)</PresentationFormat>
  <Paragraphs>342</Paragraphs>
  <Slides>12</Slides>
  <Notes>12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System Level Simulation Parameters</vt:lpstr>
      <vt:lpstr>Introduction</vt:lpstr>
      <vt:lpstr>Basic Parameters Based on [3], [4]</vt:lpstr>
      <vt:lpstr>PowerPoint 프레젠테이션</vt:lpstr>
      <vt:lpstr>PowerPoint 프레젠테이션</vt:lpstr>
      <vt:lpstr>Channel Related Parameters [4]</vt:lpstr>
      <vt:lpstr>PowerPoint 프레젠테이션</vt:lpstr>
      <vt:lpstr>AP Related Parameters [3], [4]</vt:lpstr>
      <vt:lpstr>STA Related Parameters [3], [4]</vt:lpstr>
      <vt:lpstr>PowerPoint 프레젠테이션</vt:lpstr>
      <vt:lpstr>Additional Parameters [3]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wookbong.lee</cp:lastModifiedBy>
  <cp:revision>509</cp:revision>
  <cp:lastPrinted>1601-01-01T00:00:00Z</cp:lastPrinted>
  <dcterms:created xsi:type="dcterms:W3CDTF">2012-03-09T03:19:46Z</dcterms:created>
  <dcterms:modified xsi:type="dcterms:W3CDTF">2013-11-11T18:14:13Z</dcterms:modified>
</cp:coreProperties>
</file>