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529" r:id="rId2"/>
    <p:sldId id="514" r:id="rId3"/>
    <p:sldId id="552" r:id="rId4"/>
    <p:sldId id="544" r:id="rId5"/>
    <p:sldId id="545" r:id="rId6"/>
    <p:sldId id="546" r:id="rId7"/>
    <p:sldId id="551" r:id="rId8"/>
    <p:sldId id="549" r:id="rId9"/>
    <p:sldId id="550" r:id="rId10"/>
    <p:sldId id="54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FF"/>
    <a:srgbClr val="FF0000"/>
    <a:srgbClr val="FFFF00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3514" autoAdjust="0"/>
  </p:normalViewPr>
  <p:slideViewPr>
    <p:cSldViewPr>
      <p:cViewPr varScale="1">
        <p:scale>
          <a:sx n="61" d="100"/>
          <a:sy n="61" d="100"/>
        </p:scale>
        <p:origin x="-10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859989" y="240268"/>
            <a:ext cx="29609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802.11-13/1370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9989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Nov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7086600" y="6477000"/>
            <a:ext cx="1667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ZTE, CMCC,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LTE OOB Interference to 2.4GHz Band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2013-11-11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2667000"/>
          <a:ext cx="7924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43000"/>
                <a:gridCol w="20574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Fang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TX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Dapeng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Liu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CMCC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liudapeng@chinamobile.com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Fang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Xie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CMCC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xiefang@chinamobile.com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Zhendong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Luo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luozhendong@catr.cn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Y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yangmeng@catr.cn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Yaron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Alpert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Lantiq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Yaron.alpert@lantiq.com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953000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US" b="0" dirty="0" smtClean="0"/>
              <a:t>11-13-0761-00-0hew-interference-control-use-case-for-hew</a:t>
            </a:r>
          </a:p>
          <a:p>
            <a:pPr marL="514350" indent="-457200">
              <a:buFont typeface="+mj-lt"/>
              <a:buAutoNum type="arabicPeriod"/>
            </a:pPr>
            <a:r>
              <a:rPr lang="en-US" b="0" dirty="0" smtClean="0"/>
              <a:t>11-13-1054-01-0hew-evaluation-metrics</a:t>
            </a:r>
          </a:p>
          <a:p>
            <a:pPr marL="514350" indent="-457200">
              <a:buFont typeface="+mj-lt"/>
              <a:buAutoNum type="arabicPeriod"/>
            </a:pPr>
            <a:r>
              <a:rPr lang="en-US" b="0" dirty="0" smtClean="0"/>
              <a:t>3GPP TR 36.101 </a:t>
            </a:r>
          </a:p>
          <a:p>
            <a:pPr marL="514350" indent="-457200">
              <a:buFont typeface="+mj-lt"/>
              <a:buAutoNum type="arabicPeriod"/>
            </a:pPr>
            <a:r>
              <a:rPr lang="en-US" b="0" dirty="0" smtClean="0"/>
              <a:t>802.11 Wireless LAN Medium Access Control (MAC) and Physical Layer (PHY) Specifications</a:t>
            </a:r>
          </a:p>
          <a:p>
            <a:pPr marL="514350" indent="-457200">
              <a:buFont typeface="+mj-lt"/>
              <a:buAutoNum type="arabicPeriod"/>
            </a:pPr>
            <a:r>
              <a:rPr lang="en-US" b="0" dirty="0" smtClean="0"/>
              <a:t>3GPP TR 36.816-b20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800600"/>
          </a:xfrm>
        </p:spPr>
        <p:txBody>
          <a:bodyPr/>
          <a:lstStyle/>
          <a:p>
            <a:pPr lvl="1">
              <a:buNone/>
            </a:pPr>
            <a:r>
              <a:rPr lang="en-US" sz="2800" dirty="0" smtClean="0"/>
              <a:t>In </a:t>
            </a:r>
            <a:r>
              <a:rPr lang="en-US" sz="2800" dirty="0" err="1" smtClean="0"/>
              <a:t>WiFi</a:t>
            </a:r>
            <a:r>
              <a:rPr lang="en-US" sz="2800" dirty="0" smtClean="0"/>
              <a:t> offload </a:t>
            </a:r>
            <a:r>
              <a:rPr lang="en-US" sz="2800" dirty="0" smtClean="0"/>
              <a:t>and hotspot </a:t>
            </a:r>
            <a:r>
              <a:rPr lang="en-US" sz="2800" dirty="0" smtClean="0"/>
              <a:t>use case, especially </a:t>
            </a:r>
            <a:r>
              <a:rPr lang="en-US" sz="2800" dirty="0" smtClean="0"/>
              <a:t>when LTE and </a:t>
            </a:r>
            <a:r>
              <a:rPr lang="en-US" sz="2800" dirty="0" err="1" smtClean="0"/>
              <a:t>WiFi</a:t>
            </a:r>
            <a:r>
              <a:rPr lang="en-US" sz="2800" dirty="0" smtClean="0"/>
              <a:t> operating </a:t>
            </a:r>
            <a:r>
              <a:rPr lang="en-US" sz="2800" dirty="0" smtClean="0"/>
              <a:t>simultaneously, there exists LTE Out-Of-Band (OOB) emission interference to </a:t>
            </a:r>
            <a:r>
              <a:rPr lang="en-US" sz="2800" dirty="0" err="1" smtClean="0"/>
              <a:t>WiFi</a:t>
            </a:r>
            <a:r>
              <a:rPr lang="en-US" sz="2800" dirty="0" smtClean="0"/>
              <a:t> </a:t>
            </a:r>
            <a:r>
              <a:rPr lang="en-US" sz="2800" dirty="0" smtClean="0"/>
              <a:t>in </a:t>
            </a:r>
            <a:r>
              <a:rPr lang="en-US" sz="2800" dirty="0" smtClean="0"/>
              <a:t>the real </a:t>
            </a:r>
            <a:r>
              <a:rPr lang="en-US" sz="2800" dirty="0" smtClean="0"/>
              <a:t>world. </a:t>
            </a:r>
          </a:p>
          <a:p>
            <a:pPr lvl="1">
              <a:buNone/>
            </a:pPr>
            <a:r>
              <a:rPr lang="en-US" sz="2800" dirty="0" smtClean="0"/>
              <a:t>This contribution presents the issue of </a:t>
            </a:r>
            <a:r>
              <a:rPr lang="en-US" sz="2800" dirty="0" err="1" smtClean="0"/>
              <a:t>WiFi</a:t>
            </a:r>
            <a:r>
              <a:rPr lang="en-US" sz="2800" dirty="0" smtClean="0"/>
              <a:t> LTE OBB emission interference to HEW Study Group (SG) for consideration.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1828800"/>
          </a:xfrm>
        </p:spPr>
        <p:txBody>
          <a:bodyPr/>
          <a:lstStyle/>
          <a:p>
            <a:r>
              <a:rPr lang="en-US" dirty="0" err="1" smtClean="0"/>
              <a:t>WiFi</a:t>
            </a:r>
            <a:r>
              <a:rPr lang="en-US" dirty="0" smtClean="0"/>
              <a:t> and LTE Co-existence</a:t>
            </a:r>
          </a:p>
          <a:p>
            <a:pPr lvl="1"/>
            <a:r>
              <a:rPr lang="en-US" dirty="0" smtClean="0"/>
              <a:t>[1] describes the interferences between LTE B40 and </a:t>
            </a:r>
            <a:r>
              <a:rPr lang="en-US" dirty="0" err="1" smtClean="0"/>
              <a:t>WiFi</a:t>
            </a:r>
            <a:r>
              <a:rPr lang="en-US" dirty="0" smtClean="0"/>
              <a:t> 2.4 GHz band, especially in integrated devices like smart phones. </a:t>
            </a:r>
          </a:p>
          <a:p>
            <a:pPr lvl="1"/>
            <a:r>
              <a:rPr lang="en-US" dirty="0" smtClean="0"/>
              <a:t>It causes the interference issue when WLAN and LTE are simultaneously operating.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4" name="Group 56"/>
          <p:cNvGrpSpPr/>
          <p:nvPr/>
        </p:nvGrpSpPr>
        <p:grpSpPr>
          <a:xfrm>
            <a:off x="292368" y="3276600"/>
            <a:ext cx="8546832" cy="3104882"/>
            <a:chOff x="120650" y="2910625"/>
            <a:chExt cx="8546832" cy="3104882"/>
          </a:xfrm>
        </p:grpSpPr>
        <p:sp>
          <p:nvSpPr>
            <p:cNvPr id="22" name="Rectangle 21"/>
            <p:cNvSpPr/>
            <p:nvPr/>
          </p:nvSpPr>
          <p:spPr>
            <a:xfrm>
              <a:off x="528034" y="2910625"/>
              <a:ext cx="8139448" cy="14810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27"/>
            <p:cNvGrpSpPr/>
            <p:nvPr/>
          </p:nvGrpSpPr>
          <p:grpSpPr>
            <a:xfrm>
              <a:off x="1133344" y="3245460"/>
              <a:ext cx="7153138" cy="800059"/>
              <a:chOff x="1133344" y="3245460"/>
              <a:chExt cx="7153138" cy="800059"/>
            </a:xfrm>
          </p:grpSpPr>
          <p:sp>
            <p:nvSpPr>
              <p:cNvPr id="36" name="Trapezoid 4"/>
              <p:cNvSpPr/>
              <p:nvPr/>
            </p:nvSpPr>
            <p:spPr>
              <a:xfrm>
                <a:off x="1506828" y="3284113"/>
                <a:ext cx="1171978" cy="309093"/>
              </a:xfrm>
              <a:prstGeom prst="trapezoid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rapezoid 36"/>
              <p:cNvSpPr/>
              <p:nvPr/>
            </p:nvSpPr>
            <p:spPr>
              <a:xfrm>
                <a:off x="2689548" y="3294844"/>
                <a:ext cx="1171978" cy="309093"/>
              </a:xfrm>
              <a:prstGeom prst="trapezoid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rapezoid 37"/>
              <p:cNvSpPr/>
              <p:nvPr/>
            </p:nvSpPr>
            <p:spPr>
              <a:xfrm>
                <a:off x="4116968" y="3292696"/>
                <a:ext cx="2296711" cy="309093"/>
              </a:xfrm>
              <a:prstGeom prst="trapezoid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1133344" y="3603937"/>
                <a:ext cx="6980349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1249250" y="3696234"/>
                <a:ext cx="583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2.30</a:t>
                </a:r>
                <a:endParaRPr lang="en-US" sz="16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393333" y="3706965"/>
                <a:ext cx="583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2.40</a:t>
                </a:r>
                <a:endParaRPr lang="en-US" sz="16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254078" y="3691938"/>
                <a:ext cx="8114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2.4875</a:t>
                </a:r>
                <a:endParaRPr lang="en-US" sz="16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947396" y="3676911"/>
                <a:ext cx="583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2.50</a:t>
                </a:r>
                <a:endParaRPr lang="en-US" sz="16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160436" y="3661884"/>
                <a:ext cx="583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2.69</a:t>
                </a:r>
                <a:endParaRPr lang="en-US" sz="16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691447" y="3659736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GHz</a:t>
                </a:r>
                <a:endParaRPr lang="en-US" sz="1600" b="1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57784" y="3245460"/>
                <a:ext cx="6286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Freq</a:t>
                </a:r>
                <a:endParaRPr lang="en-US" sz="1600" b="1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775141" y="3281958"/>
                <a:ext cx="5597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err="1" smtClean="0"/>
                  <a:t>B40</a:t>
                </a:r>
                <a:endParaRPr lang="en-US" sz="1600" b="1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970740" y="3279810"/>
                <a:ext cx="5501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ISM</a:t>
                </a:r>
                <a:endParaRPr lang="en-US" sz="1600" b="1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977716" y="3264783"/>
                <a:ext cx="5597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err="1" smtClean="0"/>
                  <a:t>B41</a:t>
                </a:r>
                <a:endParaRPr lang="en-US" sz="1600" b="1" dirty="0"/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2676671" y="3503062"/>
                <a:ext cx="0" cy="1545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885149" y="3513793"/>
                <a:ext cx="0" cy="1545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4114823" y="3511645"/>
                <a:ext cx="0" cy="1545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6443774" y="3522376"/>
                <a:ext cx="0" cy="1545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508969" y="3520228"/>
                <a:ext cx="0" cy="1545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38"/>
            <p:cNvGrpSpPr/>
            <p:nvPr/>
          </p:nvGrpSpPr>
          <p:grpSpPr>
            <a:xfrm>
              <a:off x="662297" y="4802748"/>
              <a:ext cx="2641149" cy="811366"/>
              <a:chOff x="2336567" y="5035639"/>
              <a:chExt cx="1870621" cy="811366"/>
            </a:xfrm>
          </p:grpSpPr>
          <p:sp>
            <p:nvSpPr>
              <p:cNvPr id="33" name="Trapezoid 32"/>
              <p:cNvSpPr/>
              <p:nvPr/>
            </p:nvSpPr>
            <p:spPr>
              <a:xfrm>
                <a:off x="2676671" y="5035639"/>
                <a:ext cx="1184855" cy="489398"/>
              </a:xfrm>
              <a:prstGeom prst="trapezoid">
                <a:avLst>
                  <a:gd name="adj" fmla="val 37000"/>
                </a:avLst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rapezoid 33"/>
              <p:cNvSpPr/>
              <p:nvPr/>
            </p:nvSpPr>
            <p:spPr>
              <a:xfrm>
                <a:off x="2336567" y="5525035"/>
                <a:ext cx="1870621" cy="321970"/>
              </a:xfrm>
              <a:prstGeom prst="trapezoid">
                <a:avLst>
                  <a:gd name="adj" fmla="val 140561"/>
                </a:avLst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730296" y="5505067"/>
                <a:ext cx="1105471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43"/>
            <p:cNvGrpSpPr/>
            <p:nvPr/>
          </p:nvGrpSpPr>
          <p:grpSpPr>
            <a:xfrm>
              <a:off x="2334419" y="4800600"/>
              <a:ext cx="2641149" cy="811366"/>
              <a:chOff x="4008689" y="5033491"/>
              <a:chExt cx="2641149" cy="811366"/>
            </a:xfrm>
          </p:grpSpPr>
          <p:sp>
            <p:nvSpPr>
              <p:cNvPr id="30" name="Trapezoid 29"/>
              <p:cNvSpPr/>
              <p:nvPr/>
            </p:nvSpPr>
            <p:spPr>
              <a:xfrm>
                <a:off x="4488885" y="5033491"/>
                <a:ext cx="1672909" cy="489398"/>
              </a:xfrm>
              <a:prstGeom prst="trapezoid">
                <a:avLst>
                  <a:gd name="adj" fmla="val 37000"/>
                </a:avLst>
              </a:prstGeom>
              <a:noFill/>
              <a:ln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rapezoid 30"/>
              <p:cNvSpPr/>
              <p:nvPr/>
            </p:nvSpPr>
            <p:spPr>
              <a:xfrm>
                <a:off x="4008689" y="5522887"/>
                <a:ext cx="2641149" cy="321970"/>
              </a:xfrm>
              <a:prstGeom prst="trapezoid">
                <a:avLst>
                  <a:gd name="adj" fmla="val 140561"/>
                </a:avLst>
              </a:prstGeom>
              <a:noFill/>
              <a:ln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564599" y="5502919"/>
                <a:ext cx="1560826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Oval 25"/>
            <p:cNvSpPr/>
            <p:nvPr/>
          </p:nvSpPr>
          <p:spPr>
            <a:xfrm>
              <a:off x="120650" y="4495800"/>
              <a:ext cx="5405614" cy="1519707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endCxn id="26" idx="2"/>
            </p:cNvCxnSpPr>
            <p:nvPr/>
          </p:nvCxnSpPr>
          <p:spPr>
            <a:xfrm flipH="1">
              <a:off x="120650" y="3593206"/>
              <a:ext cx="1386178" cy="1662448"/>
            </a:xfrm>
            <a:prstGeom prst="line">
              <a:avLst/>
            </a:prstGeom>
            <a:ln>
              <a:solidFill>
                <a:srgbClr val="00B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26" idx="6"/>
            </p:cNvCxnSpPr>
            <p:nvPr/>
          </p:nvCxnSpPr>
          <p:spPr>
            <a:xfrm>
              <a:off x="3886200" y="3657600"/>
              <a:ext cx="1640064" cy="1598054"/>
            </a:xfrm>
            <a:prstGeom prst="line">
              <a:avLst/>
            </a:prstGeom>
            <a:ln>
              <a:solidFill>
                <a:srgbClr val="00B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555528" y="5638800"/>
              <a:ext cx="26837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OOB</a:t>
              </a:r>
              <a:r>
                <a:rPr lang="en-US" sz="1600" dirty="0" smtClean="0"/>
                <a:t> Emission Interference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Out-of-Band 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1676400"/>
          </a:xfrm>
        </p:spPr>
        <p:txBody>
          <a:bodyPr/>
          <a:lstStyle/>
          <a:p>
            <a:r>
              <a:rPr lang="en-US" dirty="0" smtClean="0"/>
              <a:t>LTE OOB Emission Requirements </a:t>
            </a:r>
          </a:p>
          <a:p>
            <a:pPr lvl="1"/>
            <a:r>
              <a:rPr lang="en-US" sz="2400" dirty="0" smtClean="0"/>
              <a:t>The spectrum emission mask of the UE applies to frequencies (</a:t>
            </a:r>
            <a:r>
              <a:rPr lang="en-US" sz="2400" dirty="0" err="1" smtClean="0"/>
              <a:t>ΔfOOB</a:t>
            </a:r>
            <a:r>
              <a:rPr lang="en-US" sz="2400" dirty="0" smtClean="0"/>
              <a:t>) starting from the edge of the assigned E-UTRA channel bandwidth.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628" y="3130889"/>
            <a:ext cx="8686800" cy="334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Out Of Band </a:t>
            </a:r>
            <a:r>
              <a:rPr lang="en-US" dirty="0" smtClean="0"/>
              <a:t>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57200"/>
          </a:xfrm>
        </p:spPr>
        <p:txBody>
          <a:bodyPr/>
          <a:lstStyle/>
          <a:p>
            <a:r>
              <a:rPr lang="en-US" dirty="0" smtClean="0"/>
              <a:t>LTE OOB Emission Requirements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7116" y="1981200"/>
          <a:ext cx="7708142" cy="4463198"/>
        </p:xfrm>
        <a:graphic>
          <a:graphicData uri="http://schemas.openxmlformats.org/drawingml/2006/table">
            <a:tbl>
              <a:tblPr/>
              <a:tblGrid>
                <a:gridCol w="1114209"/>
                <a:gridCol w="776663"/>
                <a:gridCol w="873103"/>
                <a:gridCol w="872078"/>
                <a:gridCol w="873103"/>
                <a:gridCol w="872078"/>
                <a:gridCol w="873103"/>
                <a:gridCol w="1453805"/>
              </a:tblGrid>
              <a:tr h="358409">
                <a:tc gridSpan="8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600" b="1" kern="100" dirty="0">
                          <a:latin typeface="Arial"/>
                          <a:ea typeface="宋体"/>
                          <a:cs typeface="Vrinda"/>
                        </a:rPr>
                        <a:t>Spectrum emission limit (</a:t>
                      </a:r>
                      <a:r>
                        <a:rPr lang="en-US" sz="1600" b="1" kern="100" dirty="0" err="1">
                          <a:latin typeface="Arial"/>
                          <a:ea typeface="宋体"/>
                          <a:cs typeface="Vrinda"/>
                        </a:rPr>
                        <a:t>dBm</a:t>
                      </a:r>
                      <a:r>
                        <a:rPr lang="en-US" sz="1600" b="1" kern="100" dirty="0">
                          <a:latin typeface="Arial"/>
                          <a:ea typeface="宋体"/>
                          <a:cs typeface="Vrinda"/>
                        </a:rPr>
                        <a:t>)/ Channel bandwidth  </a:t>
                      </a:r>
                      <a:endParaRPr lang="en-US" sz="1800" kern="100" dirty="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108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 dirty="0" err="1">
                          <a:latin typeface="Arial"/>
                          <a:ea typeface="Times New Roman"/>
                          <a:cs typeface="Vrinda"/>
                        </a:rPr>
                        <a:t>Δf</a:t>
                      </a:r>
                      <a:r>
                        <a:rPr lang="en-GB" sz="1600" b="1" kern="100" baseline="-25000" dirty="0" err="1">
                          <a:latin typeface="Arial"/>
                          <a:ea typeface="Times New Roman"/>
                          <a:cs typeface="Vrinda"/>
                        </a:rPr>
                        <a:t>OOB</a:t>
                      </a:r>
                      <a:endParaRPr lang="en-US" sz="1800" kern="100" dirty="0">
                        <a:latin typeface="Times New Roman"/>
                        <a:ea typeface="Times New Roman"/>
                        <a:cs typeface="Vrinda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b="1" kern="100" dirty="0">
                          <a:latin typeface="Arial"/>
                          <a:ea typeface="Times New Roman"/>
                          <a:cs typeface="Vrinda"/>
                        </a:rPr>
                        <a:t>(MHz)</a:t>
                      </a:r>
                      <a:endParaRPr lang="en-US" sz="1800" kern="100" dirty="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1.4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3.0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15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20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00">
                          <a:latin typeface="Arial"/>
                          <a:ea typeface="Times New Roman"/>
                          <a:cs typeface="Vrinda"/>
                        </a:rPr>
                        <a:t>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it-IT" sz="1600" b="1" kern="100">
                          <a:latin typeface="Arial"/>
                          <a:ea typeface="Times New Roman"/>
                          <a:cs typeface="Vrinda"/>
                        </a:rPr>
                        <a:t>Measurement bandwidth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0-1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-13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-15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-18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-20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-21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30 kHz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1-2.5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 dirty="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 dirty="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-10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0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2.5-2.8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-25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 dirty="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2.8-5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5-6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-25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-13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-13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-13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-13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6-10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-</a:t>
                      </a: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25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-13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-13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-13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0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10-15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-25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-13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-13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0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</a:t>
                      </a: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15-20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-25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-13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0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4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</a:t>
                      </a:r>
                      <a:r>
                        <a:rPr lang="en-GB" sz="1600" kern="100">
                          <a:latin typeface="Arial"/>
                          <a:ea typeface="Times New Roman"/>
                          <a:cs typeface="Vrinda"/>
                        </a:rPr>
                        <a:t> </a:t>
                      </a: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20-25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kern="100" dirty="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kern="100">
                        <a:latin typeface="Arial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kern="100">
                          <a:latin typeface="Arial"/>
                          <a:ea typeface="Times New Roman"/>
                          <a:cs typeface="Vrinda"/>
                        </a:rPr>
                        <a:t>-25 </a:t>
                      </a:r>
                      <a:endParaRPr lang="en-US" sz="1800" kern="10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00" dirty="0">
                          <a:latin typeface="Arial"/>
                          <a:ea typeface="Times New Roman"/>
                          <a:cs typeface="Vrinda"/>
                        </a:rPr>
                        <a:t>1 MHz</a:t>
                      </a:r>
                      <a:endParaRPr lang="en-US" sz="1800" kern="100" dirty="0">
                        <a:latin typeface="Times New Roman"/>
                        <a:ea typeface="Times New Roman"/>
                        <a:cs typeface="Vrind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Out Of Band </a:t>
            </a:r>
            <a:r>
              <a:rPr lang="en-US" dirty="0" smtClean="0"/>
              <a:t>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1752600"/>
          </a:xfrm>
        </p:spPr>
        <p:txBody>
          <a:bodyPr/>
          <a:lstStyle/>
          <a:p>
            <a:r>
              <a:rPr lang="en-US" dirty="0" smtClean="0"/>
              <a:t>LTE OOB Emission Interferences</a:t>
            </a:r>
          </a:p>
          <a:p>
            <a:pPr lvl="1"/>
            <a:r>
              <a:rPr lang="en-US" b="0" dirty="0" smtClean="0"/>
              <a:t>TD-LTE OBB </a:t>
            </a:r>
            <a:r>
              <a:rPr lang="en-US" b="0" dirty="0" smtClean="0"/>
              <a:t>emission extends </a:t>
            </a:r>
            <a:r>
              <a:rPr lang="en-US" b="0" dirty="0" smtClean="0"/>
              <a:t>to the spectrum of  ISM (2.4GHz)</a:t>
            </a:r>
          </a:p>
          <a:p>
            <a:pPr lvl="1"/>
            <a:r>
              <a:rPr lang="en-US" b="0" dirty="0" smtClean="0"/>
              <a:t>TD-LTE OOB </a:t>
            </a:r>
            <a:r>
              <a:rPr lang="en-US" b="0" dirty="0" smtClean="0"/>
              <a:t>requires </a:t>
            </a:r>
            <a:r>
              <a:rPr lang="en-US" b="0" dirty="0" smtClean="0"/>
              <a:t>less than -25dBm/MHz at </a:t>
            </a:r>
            <a:r>
              <a:rPr lang="el-GR" b="0" dirty="0" smtClean="0"/>
              <a:t>Δ</a:t>
            </a:r>
            <a:r>
              <a:rPr lang="en-US" b="0" dirty="0" smtClean="0"/>
              <a:t>f OOB  = 20 -25 MHz</a:t>
            </a:r>
          </a:p>
          <a:p>
            <a:pPr lvl="1"/>
            <a:r>
              <a:rPr lang="en-US" b="0" dirty="0" smtClean="0"/>
              <a:t>-25dBm/MHz OBB </a:t>
            </a:r>
            <a:r>
              <a:rPr lang="en-US" dirty="0" smtClean="0"/>
              <a:t>will</a:t>
            </a:r>
            <a:r>
              <a:rPr lang="en-US" b="0" dirty="0" smtClean="0"/>
              <a:t> interfere to </a:t>
            </a:r>
            <a:r>
              <a:rPr lang="en-US" dirty="0" smtClean="0"/>
              <a:t>802.11 CCA level</a:t>
            </a:r>
            <a:endParaRPr lang="en-US" b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95600"/>
            <a:ext cx="7162800" cy="354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OOB 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1905000"/>
          </a:xfrm>
        </p:spPr>
        <p:txBody>
          <a:bodyPr/>
          <a:lstStyle/>
          <a:p>
            <a:r>
              <a:rPr lang="en-US" dirty="0" smtClean="0"/>
              <a:t>Study Report on OOB Emission Interferences [5]</a:t>
            </a:r>
          </a:p>
          <a:p>
            <a:pPr marL="400050" lvl="1" indent="0">
              <a:buFont typeface="Wingdings" pitchFamily="2" charset="2"/>
              <a:buChar char="ü"/>
            </a:pPr>
            <a:r>
              <a:rPr lang="en-US" dirty="0" smtClean="0"/>
              <a:t>  </a:t>
            </a:r>
            <a:r>
              <a:rPr lang="en-GB" dirty="0" smtClean="0"/>
              <a:t>“Activities in the highest 30MHz of Band 40 can, </a:t>
            </a:r>
            <a:r>
              <a:rPr lang="en-US" dirty="0" smtClean="0"/>
              <a:t>in the worst case scenario, disrupt BT/WLAN activity over the entire ISM band. Moreover, LTE activity in any portion of Band 40 will have serious impact on the lowest 20MHz of the ISM band.”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6" name="Picture 2" descr="lte b40 in WL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429000"/>
            <a:ext cx="873397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76800"/>
          </a:xfrm>
        </p:spPr>
        <p:txBody>
          <a:bodyPr/>
          <a:lstStyle/>
          <a:p>
            <a:r>
              <a:rPr lang="en-US" dirty="0" smtClean="0"/>
              <a:t>LTE OOB Emission </a:t>
            </a:r>
          </a:p>
          <a:p>
            <a:pPr lvl="1"/>
            <a:r>
              <a:rPr lang="en-US" b="0" dirty="0" smtClean="0"/>
              <a:t>LTE OOB will extend </a:t>
            </a:r>
            <a:r>
              <a:rPr lang="en-US" dirty="0" smtClean="0"/>
              <a:t>2.4GHz unlicensed band</a:t>
            </a:r>
          </a:p>
          <a:p>
            <a:pPr lvl="1"/>
            <a:r>
              <a:rPr lang="en-US" dirty="0" smtClean="0"/>
              <a:t>LTE OOB emission w</a:t>
            </a:r>
            <a:r>
              <a:rPr lang="en-US" b="0" dirty="0" smtClean="0"/>
              <a:t>ill increase the noise floor </a:t>
            </a:r>
            <a:r>
              <a:rPr lang="en-US" dirty="0" smtClean="0"/>
              <a:t>at the lowest channel of </a:t>
            </a:r>
            <a:r>
              <a:rPr lang="en-US" b="0" dirty="0" smtClean="0"/>
              <a:t>2.4GHz band </a:t>
            </a:r>
          </a:p>
          <a:p>
            <a:pPr lvl="1"/>
            <a:r>
              <a:rPr lang="en-US" dirty="0" smtClean="0"/>
              <a:t>It could impact 802.11 CCA sensitivity level when the device integrated with both LTE and </a:t>
            </a:r>
            <a:r>
              <a:rPr lang="en-US" dirty="0" err="1" smtClean="0"/>
              <a:t>WiFi</a:t>
            </a:r>
            <a:r>
              <a:rPr lang="en-US" dirty="0" smtClean="0"/>
              <a:t> is simultaneously operating on B40 and 2.4GHz unlicensed bands.</a:t>
            </a:r>
          </a:p>
          <a:p>
            <a:pPr lvl="1"/>
            <a:r>
              <a:rPr lang="en-US" dirty="0" smtClean="0"/>
              <a:t>Similarly,  it will impact LTE operation and performance at highest channel of B40 as well.  </a:t>
            </a:r>
            <a:endParaRPr lang="en-US" b="0" dirty="0" smtClean="0"/>
          </a:p>
          <a:p>
            <a:pPr marL="342900" lvl="1" indent="-342900">
              <a:buChar char="•"/>
            </a:pPr>
            <a:r>
              <a:rPr lang="en-US" sz="2400" b="1" dirty="0" smtClean="0">
                <a:ea typeface="+mn-ea"/>
              </a:rPr>
              <a:t>Suggestions to HEW SG  </a:t>
            </a:r>
          </a:p>
          <a:p>
            <a:pPr lvl="1"/>
            <a:r>
              <a:rPr lang="en-US" dirty="0" smtClean="0"/>
              <a:t>evaluate the impact of 802.11 CCA and performance by LTE OOB emission </a:t>
            </a:r>
          </a:p>
          <a:p>
            <a:pPr lvl="1"/>
            <a:r>
              <a:rPr lang="en-US" dirty="0" smtClean="0"/>
              <a:t>improve WLAN edge-spectrum performance under OOB interference and provide mechanism to reduce interference to LTE system.</a:t>
            </a:r>
          </a:p>
          <a:p>
            <a:pPr lvl="1"/>
            <a:endParaRPr lang="en-US" b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76800"/>
          </a:xfrm>
        </p:spPr>
        <p:txBody>
          <a:bodyPr/>
          <a:lstStyle/>
          <a:p>
            <a:r>
              <a:rPr lang="en-US" dirty="0" smtClean="0"/>
              <a:t>Do you support to include OOB emission case in the HEW simulation </a:t>
            </a:r>
            <a:r>
              <a:rPr lang="en-US" dirty="0" smtClean="0"/>
              <a:t>scenarios?</a:t>
            </a:r>
            <a:endParaRPr lang="en-US" dirty="0" smtClean="0"/>
          </a:p>
          <a:p>
            <a:pPr lvl="1"/>
            <a:r>
              <a:rPr lang="en-US" dirty="0" smtClean="0"/>
              <a:t>Yes: </a:t>
            </a:r>
          </a:p>
          <a:p>
            <a:pPr lvl="1"/>
            <a:r>
              <a:rPr lang="en-US" dirty="0" smtClean="0"/>
              <a:t>No:</a:t>
            </a:r>
          </a:p>
          <a:p>
            <a:pPr lvl="1"/>
            <a:r>
              <a:rPr lang="en-US" dirty="0" smtClean="0"/>
              <a:t>Abstain: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b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48299</TotalTime>
  <Words>615</Words>
  <Application>Microsoft Office PowerPoint</Application>
  <PresentationFormat>On-screen Show (4:3)</PresentationFormat>
  <Paragraphs>168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1_Extend Submission Template</vt:lpstr>
      <vt:lpstr>LTE OOB Interference to 2.4GHz Band</vt:lpstr>
      <vt:lpstr>Motivation</vt:lpstr>
      <vt:lpstr>Background</vt:lpstr>
      <vt:lpstr>Out-of-Band Interference</vt:lpstr>
      <vt:lpstr>Out Of Band Interference</vt:lpstr>
      <vt:lpstr>Out Of Band Interference</vt:lpstr>
      <vt:lpstr>OOB Interference</vt:lpstr>
      <vt:lpstr>Conclusion</vt:lpstr>
      <vt:lpstr>Straw Polls</vt:lpstr>
      <vt:lpstr>References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evaluation metrics</dc:title>
  <dc:creator>yfang@ztetx.com</dc:creator>
  <cp:lastModifiedBy>yfang</cp:lastModifiedBy>
  <cp:revision>1849</cp:revision>
  <cp:lastPrinted>1998-02-10T13:28:06Z</cp:lastPrinted>
  <dcterms:created xsi:type="dcterms:W3CDTF">2009-12-02T19:05:24Z</dcterms:created>
  <dcterms:modified xsi:type="dcterms:W3CDTF">2013-11-13T02:21:06Z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