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2" r:id="rId4"/>
    <p:sldId id="263" r:id="rId5"/>
    <p:sldId id="264" r:id="rId6"/>
    <p:sldId id="270" r:id="rId7"/>
    <p:sldId id="265" r:id="rId8"/>
    <p:sldId id="271" r:id="rId9"/>
    <p:sldId id="272"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70" autoAdjust="0"/>
  </p:normalViewPr>
  <p:slideViewPr>
    <p:cSldViewPr>
      <p:cViewPr>
        <p:scale>
          <a:sx n="74" d="100"/>
          <a:sy n="74" d="100"/>
        </p:scale>
        <p:origin x="-1188" y="19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Katsuo Yunoki, KDDI R&amp;D Laboratories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12912462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802.11-13/xxxxr0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Katsuo Yunoki, KDDI R&amp;D Laboratories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9225026"/>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802.11-13/xxxxr0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802.11-13/xxxxr0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802.11-13/xxxxr0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802.11-13/xxxxr0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802.11-13/xxxxr0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802.11-13/xxxxr0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802.11-13/xxxxr0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802.11-13/xxxxr0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802.11-13/xxxxr0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altLang="ja-JP" dirty="0" err="1" smtClean="0"/>
              <a:t>Yasunao</a:t>
            </a:r>
            <a:r>
              <a:rPr lang="en-GB" altLang="ja-JP" dirty="0" smtClean="0"/>
              <a:t> Misawa, KDDI</a:t>
            </a:r>
          </a:p>
          <a:p>
            <a:r>
              <a:rPr lang="en-GB" dirty="0" smtClean="0"/>
              <a: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Yasunao</a:t>
            </a:r>
            <a:r>
              <a:rPr lang="en-GB" dirty="0" smtClean="0"/>
              <a:t> Misawa, KDDI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altLang="ja-JP" dirty="0" err="1" smtClean="0"/>
              <a:t>Yasunao</a:t>
            </a:r>
            <a:r>
              <a:rPr lang="en-GB" altLang="ja-JP" dirty="0" smtClean="0"/>
              <a:t> Misawa, KDDI</a:t>
            </a:r>
          </a:p>
          <a:p>
            <a:r>
              <a:rPr lang="en-GB" dirty="0" smtClean="0"/>
              <a: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smtClean="0"/>
              <a:t>November 2013</a:t>
            </a:r>
            <a:endParaRPr lang="en-GB"/>
          </a:p>
        </p:txBody>
      </p:sp>
      <p:sp>
        <p:nvSpPr>
          <p:cNvPr id="6" name="Footer Placeholder 5"/>
          <p:cNvSpPr>
            <a:spLocks noGrp="1"/>
          </p:cNvSpPr>
          <p:nvPr>
            <p:ph type="ftr" idx="11"/>
          </p:nvPr>
        </p:nvSpPr>
        <p:spPr/>
        <p:txBody>
          <a:bodyPr/>
          <a:lstStyle>
            <a:lvl1pPr>
              <a:defRPr/>
            </a:lvl1pPr>
          </a:lstStyle>
          <a:p>
            <a:r>
              <a:rPr lang="en-GB" altLang="ja-JP" dirty="0" err="1" smtClean="0"/>
              <a:t>Yasunao</a:t>
            </a:r>
            <a:r>
              <a:rPr lang="en-GB" altLang="ja-JP" dirty="0" smtClean="0"/>
              <a:t> Misawa, KDDI</a:t>
            </a:r>
            <a:endParaRPr lang="en-GB" altLang="ja-JP"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p:txBody>
          <a:bodyPr/>
          <a:lstStyle>
            <a:lvl1pPr>
              <a:defRPr/>
            </a:lvl1pPr>
          </a:lstStyle>
          <a:p>
            <a:r>
              <a:rPr lang="en-US" smtClean="0"/>
              <a:t>November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ja-JP" dirty="0" err="1" smtClean="0"/>
              <a:t>Yasunao</a:t>
            </a:r>
            <a:r>
              <a:rPr lang="en-GB" altLang="ja-JP" dirty="0" smtClean="0"/>
              <a:t> Misawa, KDDI</a:t>
            </a:r>
            <a:endParaRPr lang="en-GB" altLang="ja-JP"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smtClean="0"/>
              <a:t>November 2013</a:t>
            </a:r>
            <a:endParaRPr lang="en-GB"/>
          </a:p>
        </p:txBody>
      </p:sp>
      <p:sp>
        <p:nvSpPr>
          <p:cNvPr id="4" name="Footer Placeholder 3"/>
          <p:cNvSpPr>
            <a:spLocks noGrp="1"/>
          </p:cNvSpPr>
          <p:nvPr>
            <p:ph type="ftr" idx="11"/>
          </p:nvPr>
        </p:nvSpPr>
        <p:spPr/>
        <p:txBody>
          <a:bodyPr/>
          <a:lstStyle>
            <a:lvl1pPr>
              <a:defRPr/>
            </a:lvl1pPr>
          </a:lstStyle>
          <a:p>
            <a:r>
              <a:rPr lang="en-GB" altLang="ja-JP" dirty="0" err="1" smtClean="0"/>
              <a:t>Yasunao</a:t>
            </a:r>
            <a:r>
              <a:rPr lang="en-GB" altLang="ja-JP" dirty="0" smtClean="0"/>
              <a:t> Misawa, KDDI</a:t>
            </a:r>
          </a:p>
          <a:p>
            <a:r>
              <a:rPr lang="en-GB" dirty="0" smtClean="0"/>
              <a:t>.</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2013</a:t>
            </a:r>
            <a:endParaRPr lang="en-GB"/>
          </a:p>
        </p:txBody>
      </p:sp>
      <p:sp>
        <p:nvSpPr>
          <p:cNvPr id="3" name="Footer Placeholder 2"/>
          <p:cNvSpPr>
            <a:spLocks noGrp="1"/>
          </p:cNvSpPr>
          <p:nvPr>
            <p:ph type="ftr" idx="11"/>
          </p:nvPr>
        </p:nvSpPr>
        <p:spPr/>
        <p:txBody>
          <a:bodyPr/>
          <a:lstStyle>
            <a:lvl1pPr>
              <a:defRPr/>
            </a:lvl1pPr>
          </a:lstStyle>
          <a:p>
            <a:r>
              <a:rPr lang="en-GB" altLang="ja-JP" dirty="0" err="1" smtClean="0"/>
              <a:t>Yasunao</a:t>
            </a:r>
            <a:r>
              <a:rPr lang="en-GB" altLang="ja-JP" dirty="0" smtClean="0"/>
              <a:t> Misawa, KDDI</a:t>
            </a:r>
          </a:p>
          <a:p>
            <a:r>
              <a:rPr lang="en-GB" dirty="0" smtClean="0"/>
              <a:t>.</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altLang="ja-JP" dirty="0" err="1" smtClean="0"/>
              <a:t>Yasunao</a:t>
            </a:r>
            <a:r>
              <a:rPr lang="en-GB" altLang="ja-JP" dirty="0" smtClean="0"/>
              <a:t> Misawa, KDDI</a:t>
            </a:r>
          </a:p>
          <a:p>
            <a:r>
              <a:rPr lang="en-GB" dirty="0" smtClean="0"/>
              <a: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altLang="ja-JP" dirty="0" err="1" smtClean="0"/>
              <a:t>Yasunao</a:t>
            </a:r>
            <a:r>
              <a:rPr lang="en-GB" altLang="ja-JP" dirty="0" smtClean="0"/>
              <a:t> Misawa, KDDI</a:t>
            </a:r>
          </a:p>
          <a:p>
            <a:r>
              <a:rPr lang="en-GB" dirty="0" smtClean="0"/>
              <a:t>.</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ja-JP" dirty="0" err="1" smtClean="0"/>
              <a:t>Yasunao</a:t>
            </a:r>
            <a:r>
              <a:rPr lang="en-GB" altLang="ja-JP" dirty="0" smtClean="0"/>
              <a:t> Misawa, KDDI</a:t>
            </a:r>
            <a:endParaRPr lang="en-GB" altLang="ja-JP"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11-13/</a:t>
            </a:r>
            <a:r>
              <a:rPr kumimoji="0" lang="en-US" altLang="ja-JP"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1361</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2003___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November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smtClean="0"/>
              <a:t>Yasunao</a:t>
            </a:r>
            <a:r>
              <a:rPr lang="en-GB" dirty="0" smtClean="0"/>
              <a:t> Misawa, KDDI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Discussion to derive </a:t>
            </a:r>
            <a:br>
              <a:rPr lang="en-GB" dirty="0" smtClean="0"/>
            </a:br>
            <a:r>
              <a:rPr lang="en-GB" dirty="0" smtClean="0"/>
              <a:t>HEW Functional </a:t>
            </a:r>
            <a:r>
              <a:rPr lang="en-GB" dirty="0"/>
              <a:t>Requirements</a:t>
            </a:r>
          </a:p>
        </p:txBody>
      </p:sp>
      <p:sp>
        <p:nvSpPr>
          <p:cNvPr id="3074" name="Rectangle 2"/>
          <p:cNvSpPr>
            <a:spLocks noGrp="1" noChangeArrowheads="1"/>
          </p:cNvSpPr>
          <p:nvPr>
            <p:ph type="body" idx="1"/>
          </p:nvPr>
        </p:nvSpPr>
        <p:spPr>
          <a:xfrm>
            <a:off x="685800" y="180798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US" altLang="ja-JP" sz="2000" b="0" dirty="0" smtClean="0"/>
              <a:t>2013</a:t>
            </a:r>
            <a:r>
              <a:rPr lang="en-GB" sz="2000" b="0" dirty="0" smtClean="0"/>
              <a:t>-11-</a:t>
            </a:r>
            <a:r>
              <a:rPr lang="en-GB" sz="2000" b="0" dirty="0"/>
              <a:t>DD</a:t>
            </a:r>
          </a:p>
        </p:txBody>
      </p:sp>
      <p:graphicFrame>
        <p:nvGraphicFramePr>
          <p:cNvPr id="3075" name="Object 3"/>
          <p:cNvGraphicFramePr>
            <a:graphicFrameLocks noChangeAspect="1"/>
          </p:cNvGraphicFramePr>
          <p:nvPr>
            <p:extLst>
              <p:ext uri="{D42A27DB-BD31-4B8C-83A1-F6EECF244321}">
                <p14:modId xmlns:p14="http://schemas.microsoft.com/office/powerpoint/2010/main" val="2431473198"/>
              </p:ext>
            </p:extLst>
          </p:nvPr>
        </p:nvGraphicFramePr>
        <p:xfrm>
          <a:off x="511175" y="2667000"/>
          <a:ext cx="8121650" cy="2962275"/>
        </p:xfrm>
        <a:graphic>
          <a:graphicData uri="http://schemas.openxmlformats.org/presentationml/2006/ole">
            <mc:AlternateContent xmlns:mc="http://schemas.openxmlformats.org/markup-compatibility/2006">
              <mc:Choice xmlns:v="urn:schemas-microsoft-com:vml" Requires="v">
                <p:oleObj spid="_x0000_s3305" name="Document" r:id="rId4" imgW="8236552" imgH="2881674" progId="Word.Document.8">
                  <p:embed/>
                </p:oleObj>
              </mc:Choice>
              <mc:Fallback>
                <p:oleObj name="Document" r:id="rId4" imgW="8236552" imgH="2881674" progId="Word.Document.8">
                  <p:embed/>
                  <p:pic>
                    <p:nvPicPr>
                      <p:cNvPr id="0" name="Picture 3"/>
                      <p:cNvPicPr>
                        <a:picLocks noChangeAspect="1" noChangeArrowheads="1"/>
                      </p:cNvPicPr>
                      <p:nvPr/>
                    </p:nvPicPr>
                    <p:blipFill>
                      <a:blip r:embed="rId5"/>
                      <a:srcRect/>
                      <a:stretch>
                        <a:fillRect/>
                      </a:stretch>
                    </p:blipFill>
                    <p:spPr bwMode="auto">
                      <a:xfrm>
                        <a:off x="511175" y="2667000"/>
                        <a:ext cx="8121650" cy="2962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28451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Wingdings" charset="2"/>
              <a:buChar char="l"/>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ja-JP" dirty="0" smtClean="0"/>
              <a:t>This contribution discusses about challenges of WLAN for </a:t>
            </a:r>
            <a:r>
              <a:rPr lang="en-US" altLang="ja-JP" dirty="0"/>
              <a:t>the future from cellular operator’s perspective, </a:t>
            </a:r>
            <a:r>
              <a:rPr lang="en-US" altLang="ja-JP" dirty="0" smtClean="0"/>
              <a:t>and derives some HEW functional requirements.</a:t>
            </a:r>
          </a:p>
        </p:txBody>
      </p:sp>
      <p:sp>
        <p:nvSpPr>
          <p:cNvPr id="7" name="Footer Placeholder 4"/>
          <p:cNvSpPr>
            <a:spLocks noGrp="1"/>
          </p:cNvSpPr>
          <p:nvPr>
            <p:ph type="ftr" idx="14"/>
          </p:nvPr>
        </p:nvSpPr>
        <p:spPr>
          <a:xfrm>
            <a:off x="5500694" y="6475413"/>
            <a:ext cx="3041644" cy="180975"/>
          </a:xfrm>
        </p:spPr>
        <p:txBody>
          <a:bodyPr/>
          <a:lstStyle/>
          <a:p>
            <a:r>
              <a:rPr lang="en-GB" dirty="0" err="1" smtClean="0"/>
              <a:t>Yasunao</a:t>
            </a:r>
            <a:r>
              <a:rPr lang="en-GB" dirty="0" smtClean="0"/>
              <a:t> Misawa, KDDI</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2013</a:t>
            </a:r>
            <a:endParaRPr lang="en-GB"/>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pPr algn="l"/>
            <a:r>
              <a:rPr lang="en-US" dirty="0" smtClean="0"/>
              <a:t>1. Background</a:t>
            </a:r>
            <a:br>
              <a:rPr lang="en-US" dirty="0" smtClean="0"/>
            </a:br>
            <a:r>
              <a:rPr lang="en-US" sz="2800" dirty="0" smtClean="0"/>
              <a:t>1.1 Mobile </a:t>
            </a:r>
            <a:r>
              <a:rPr lang="en-US" sz="2800" dirty="0"/>
              <a:t>Data Traffic </a:t>
            </a:r>
            <a:r>
              <a:rPr lang="en-US" sz="2800" dirty="0" smtClean="0"/>
              <a:t>Explosion and WLAN</a:t>
            </a:r>
            <a:endParaRPr lang="en-US" sz="2800" dirty="0"/>
          </a:p>
        </p:txBody>
      </p:sp>
      <p:sp>
        <p:nvSpPr>
          <p:cNvPr id="9218" name="Rectangle 2"/>
          <p:cNvSpPr>
            <a:spLocks noGrp="1" noChangeArrowheads="1"/>
          </p:cNvSpPr>
          <p:nvPr>
            <p:ph type="body" idx="1"/>
          </p:nvPr>
        </p:nvSpPr>
        <p:spPr>
          <a:xfrm>
            <a:off x="467544" y="1772816"/>
            <a:ext cx="8136904" cy="4608512"/>
          </a:xfrm>
          <a:ln/>
        </p:spPr>
        <p:txBody>
          <a:bodyPr/>
          <a:lstStyle/>
          <a:p>
            <a:pPr>
              <a:buFont typeface="Wingdings" charset="2"/>
              <a:buChar char="l"/>
            </a:pPr>
            <a:r>
              <a:rPr lang="en-US" altLang="ja-JP" sz="2000" b="0" dirty="0"/>
              <a:t>Provision of WLAN service will be continuously important for cellular operators in order to maintain and improve user experience dealing with explosively increasing traffic demands</a:t>
            </a:r>
            <a:r>
              <a:rPr lang="en-US" altLang="ja-JP" sz="2000" b="0" dirty="0" smtClean="0"/>
              <a:t>.</a:t>
            </a:r>
          </a:p>
          <a:p>
            <a:pPr>
              <a:buFont typeface="Wingdings" charset="2"/>
              <a:buChar char="l"/>
            </a:pPr>
            <a:r>
              <a:rPr lang="en-US" altLang="ja-JP" sz="2000" b="0" dirty="0" smtClean="0">
                <a:solidFill>
                  <a:schemeClr val="tx1"/>
                </a:solidFill>
              </a:rPr>
              <a:t>Increasing number of </a:t>
            </a:r>
            <a:r>
              <a:rPr lang="en-US" altLang="ja-JP" sz="2000" b="0" dirty="0" smtClean="0">
                <a:solidFill>
                  <a:schemeClr val="tx1"/>
                </a:solidFill>
              </a:rPr>
              <a:t>cellular LTE </a:t>
            </a:r>
            <a:r>
              <a:rPr lang="en-US" altLang="ja-JP" sz="2000" b="0" dirty="0" smtClean="0">
                <a:solidFill>
                  <a:schemeClr val="tx1"/>
                </a:solidFill>
              </a:rPr>
              <a:t>users are enjoying much higher throughput </a:t>
            </a:r>
            <a:r>
              <a:rPr lang="en-US" altLang="ja-JP" sz="2000" b="0" dirty="0" smtClean="0">
                <a:solidFill>
                  <a:schemeClr val="tx1"/>
                </a:solidFill>
              </a:rPr>
              <a:t>than </a:t>
            </a:r>
            <a:r>
              <a:rPr lang="en-US" altLang="ja-JP" sz="2000" b="0" dirty="0" smtClean="0">
                <a:solidFill>
                  <a:schemeClr val="tx1"/>
                </a:solidFill>
              </a:rPr>
              <a:t>3G. Unless WLAN maintains </a:t>
            </a:r>
            <a:r>
              <a:rPr lang="en-US" altLang="ja-JP" sz="2000" b="0" dirty="0">
                <a:solidFill>
                  <a:schemeClr val="tx1"/>
                </a:solidFill>
              </a:rPr>
              <a:t>the advantage of higher </a:t>
            </a:r>
            <a:r>
              <a:rPr lang="en-US" altLang="ja-JP" sz="2000" b="0" dirty="0" smtClean="0">
                <a:solidFill>
                  <a:schemeClr val="tx1"/>
                </a:solidFill>
              </a:rPr>
              <a:t>throughput, they </a:t>
            </a:r>
            <a:r>
              <a:rPr lang="en-US" altLang="ja-JP" sz="2000" b="0" dirty="0">
                <a:solidFill>
                  <a:schemeClr val="tx1"/>
                </a:solidFill>
              </a:rPr>
              <a:t>will </a:t>
            </a:r>
            <a:r>
              <a:rPr lang="en-US" altLang="ja-JP" sz="2000" b="0" dirty="0" smtClean="0">
                <a:solidFill>
                  <a:schemeClr val="tx1"/>
                </a:solidFill>
              </a:rPr>
              <a:t>stop using </a:t>
            </a:r>
            <a:r>
              <a:rPr lang="en-US" altLang="ja-JP" sz="2000" b="0" dirty="0">
                <a:solidFill>
                  <a:schemeClr val="tx1"/>
                </a:solidFill>
              </a:rPr>
              <a:t>WLAN, and choose cellular connections which have an advantage of </a:t>
            </a:r>
            <a:r>
              <a:rPr lang="en-US" altLang="ja-JP" sz="2000" b="0" dirty="0" smtClean="0">
                <a:solidFill>
                  <a:schemeClr val="tx1"/>
                </a:solidFill>
              </a:rPr>
              <a:t>ubiquity.</a:t>
            </a:r>
          </a:p>
          <a:p>
            <a:pPr>
              <a:buFont typeface="Wingdings" charset="2"/>
              <a:buChar char="l"/>
            </a:pPr>
            <a:r>
              <a:rPr lang="en-US" altLang="ja-JP" sz="2000" b="0" dirty="0"/>
              <a:t>Relative advantage of WLAN decreases in traffic demanding places such as train </a:t>
            </a:r>
            <a:r>
              <a:rPr lang="en-US" altLang="ja-JP" sz="2000" b="0" dirty="0" smtClean="0"/>
              <a:t>stations because </a:t>
            </a:r>
            <a:r>
              <a:rPr lang="en-US" altLang="ja-JP" sz="2000" b="0" dirty="0"/>
              <a:t>of interferences and congestions. Providing better user experience than cellular in such environment is the challenge for </a:t>
            </a:r>
            <a:r>
              <a:rPr lang="en-US" altLang="ja-JP" sz="2000" b="0" dirty="0" smtClean="0"/>
              <a:t>HEW.</a:t>
            </a:r>
          </a:p>
          <a:p>
            <a:pPr>
              <a:buFont typeface="Wingdings" charset="2"/>
              <a:buChar char="l"/>
            </a:pPr>
            <a:r>
              <a:rPr lang="en-US" altLang="ja-JP" sz="2000" b="0" dirty="0" smtClean="0"/>
              <a:t>Once </a:t>
            </a:r>
            <a:r>
              <a:rPr lang="en-US" altLang="ja-JP" sz="2000" b="0" dirty="0"/>
              <a:t>a user gets disappointed with WLAN quality, he will stop using it. As a </a:t>
            </a:r>
            <a:r>
              <a:rPr lang="en-US" altLang="ja-JP" sz="2000" b="0" dirty="0" smtClean="0"/>
              <a:t>consequence, </a:t>
            </a:r>
            <a:r>
              <a:rPr lang="en-US" altLang="ja-JP" sz="2000" b="0" dirty="0"/>
              <a:t>not only cellular operators, but also terminal vendors and WLAN equipment vendors will lose business opportunity</a:t>
            </a:r>
            <a:r>
              <a:rPr lang="en-US" altLang="ja-JP" sz="2000" b="0" dirty="0" smtClean="0"/>
              <a:t>.</a:t>
            </a:r>
          </a:p>
        </p:txBody>
      </p:sp>
      <p:sp>
        <p:nvSpPr>
          <p:cNvPr id="7" name="Footer Placeholder 4"/>
          <p:cNvSpPr>
            <a:spLocks noGrp="1"/>
          </p:cNvSpPr>
          <p:nvPr>
            <p:ph type="ftr" idx="14"/>
          </p:nvPr>
        </p:nvSpPr>
        <p:spPr>
          <a:xfrm>
            <a:off x="5500694" y="6475413"/>
            <a:ext cx="3041644" cy="180975"/>
          </a:xfrm>
        </p:spPr>
        <p:txBody>
          <a:bodyPr/>
          <a:lstStyle/>
          <a:p>
            <a:r>
              <a:rPr lang="en-GB" dirty="0" err="1" smtClean="0"/>
              <a:t>Yasunao</a:t>
            </a:r>
            <a:r>
              <a:rPr lang="en-GB" dirty="0" smtClean="0"/>
              <a:t> Misawa, KDDI</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2013</a:t>
            </a:r>
            <a:endParaRPr lang="en-GB"/>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pPr algn="l"/>
            <a:r>
              <a:rPr lang="en-US" sz="2800" dirty="0" smtClean="0"/>
              <a:t>1.2 Video </a:t>
            </a:r>
            <a:r>
              <a:rPr lang="en-US" sz="2800" dirty="0"/>
              <a:t>Application Traffic</a:t>
            </a:r>
          </a:p>
        </p:txBody>
      </p:sp>
      <p:sp>
        <p:nvSpPr>
          <p:cNvPr id="9218" name="Rectangle 2"/>
          <p:cNvSpPr>
            <a:spLocks noGrp="1" noChangeArrowheads="1"/>
          </p:cNvSpPr>
          <p:nvPr>
            <p:ph type="body" idx="1"/>
          </p:nvPr>
        </p:nvSpPr>
        <p:spPr>
          <a:xfrm>
            <a:off x="467544" y="1772816"/>
            <a:ext cx="8136904" cy="4114800"/>
          </a:xfrm>
          <a:ln/>
        </p:spPr>
        <p:txBody>
          <a:bodyPr/>
          <a:lstStyle/>
          <a:p>
            <a:pPr>
              <a:buFont typeface="Wingdings" charset="2"/>
              <a:buChar char="l"/>
            </a:pPr>
            <a:r>
              <a:rPr lang="en-US" altLang="ja-JP" b="0" dirty="0"/>
              <a:t>Almost two thirds of mobile data traffic is generated from video. Transmitting such large traffic over WLAN leverages user experience effectively</a:t>
            </a:r>
            <a:r>
              <a:rPr lang="en-US" altLang="ja-JP" b="0" dirty="0" smtClean="0"/>
              <a:t>.</a:t>
            </a:r>
          </a:p>
          <a:p>
            <a:pPr>
              <a:buFont typeface="Wingdings" charset="2"/>
              <a:buChar char="l"/>
            </a:pPr>
            <a:r>
              <a:rPr lang="en-US" altLang="ja-JP" b="0" dirty="0"/>
              <a:t>Streaming video such as YouTube demands more than 3Mbps constantly in order to be enjoyed without stress. This indicates one </a:t>
            </a:r>
            <a:r>
              <a:rPr lang="en-US" altLang="ja-JP" b="0" dirty="0" smtClean="0"/>
              <a:t>criterion.</a:t>
            </a:r>
          </a:p>
          <a:p>
            <a:pPr>
              <a:buFont typeface="Wingdings" charset="2"/>
              <a:buChar char="l"/>
            </a:pPr>
            <a:r>
              <a:rPr lang="en-US" altLang="ja-JP" b="0" dirty="0" smtClean="0">
                <a:solidFill>
                  <a:schemeClr val="tx1"/>
                </a:solidFill>
              </a:rPr>
              <a:t>Real-time applications such as video conferencing require low </a:t>
            </a:r>
            <a:r>
              <a:rPr lang="en-US" altLang="ja-JP" b="0" dirty="0">
                <a:solidFill>
                  <a:schemeClr val="tx1"/>
                </a:solidFill>
              </a:rPr>
              <a:t>latency and low </a:t>
            </a:r>
            <a:r>
              <a:rPr lang="en-US" altLang="ja-JP" b="0" dirty="0" smtClean="0">
                <a:solidFill>
                  <a:schemeClr val="tx1"/>
                </a:solidFill>
              </a:rPr>
              <a:t>jitter.</a:t>
            </a:r>
          </a:p>
        </p:txBody>
      </p:sp>
      <p:sp>
        <p:nvSpPr>
          <p:cNvPr id="7" name="Footer Placeholder 4"/>
          <p:cNvSpPr>
            <a:spLocks noGrp="1"/>
          </p:cNvSpPr>
          <p:nvPr>
            <p:ph type="ftr" idx="14"/>
          </p:nvPr>
        </p:nvSpPr>
        <p:spPr>
          <a:xfrm>
            <a:off x="5500694" y="6475413"/>
            <a:ext cx="3041644" cy="180975"/>
          </a:xfrm>
        </p:spPr>
        <p:txBody>
          <a:bodyPr/>
          <a:lstStyle/>
          <a:p>
            <a:r>
              <a:rPr lang="en-GB" dirty="0" err="1" smtClean="0"/>
              <a:t>Yasunao</a:t>
            </a:r>
            <a:r>
              <a:rPr lang="en-GB" dirty="0" smtClean="0"/>
              <a:t> Misawa, KDDI</a:t>
            </a:r>
            <a:endParaRPr lang="en-GB" dirty="0"/>
          </a:p>
        </p:txBody>
      </p:sp>
    </p:spTree>
    <p:extLst>
      <p:ext uri="{BB962C8B-B14F-4D97-AF65-F5344CB8AC3E}">
        <p14:creationId xmlns:p14="http://schemas.microsoft.com/office/powerpoint/2010/main" val="26070108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2013</a:t>
            </a:r>
            <a:endParaRPr lang="en-GB"/>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pPr algn="l"/>
            <a:r>
              <a:rPr lang="en-US" dirty="0" smtClean="0"/>
              <a:t>2. Subjects for Consideration</a:t>
            </a:r>
            <a:br>
              <a:rPr lang="en-US" dirty="0" smtClean="0"/>
            </a:br>
            <a:r>
              <a:rPr lang="en-US" sz="2800" dirty="0" smtClean="0"/>
              <a:t>2.1 Dense </a:t>
            </a:r>
            <a:r>
              <a:rPr lang="en-US" sz="2800" dirty="0"/>
              <a:t>AP Deployment</a:t>
            </a:r>
          </a:p>
        </p:txBody>
      </p:sp>
      <p:sp>
        <p:nvSpPr>
          <p:cNvPr id="9218" name="Rectangle 2"/>
          <p:cNvSpPr>
            <a:spLocks noGrp="1" noChangeArrowheads="1"/>
          </p:cNvSpPr>
          <p:nvPr>
            <p:ph type="body" idx="1"/>
          </p:nvPr>
        </p:nvSpPr>
        <p:spPr>
          <a:xfrm>
            <a:off x="467544" y="1772816"/>
            <a:ext cx="8136904" cy="4114800"/>
          </a:xfrm>
          <a:ln/>
        </p:spPr>
        <p:txBody>
          <a:bodyPr/>
          <a:lstStyle/>
          <a:p>
            <a:pPr>
              <a:buFont typeface="Wingdings" charset="2"/>
              <a:buChar char="l"/>
            </a:pPr>
            <a:r>
              <a:rPr lang="en-US" altLang="ja-JP" b="0" dirty="0"/>
              <a:t>In order to absorb rapidly increasing mobile data traffic, APs have to be deployed densely at Hot Spots where traffic is concentrated</a:t>
            </a:r>
            <a:r>
              <a:rPr lang="en-US" altLang="ja-JP" b="0" dirty="0" smtClean="0"/>
              <a:t>.</a:t>
            </a:r>
          </a:p>
          <a:p>
            <a:pPr>
              <a:buFont typeface="Wingdings" charset="2"/>
              <a:buChar char="l"/>
            </a:pPr>
            <a:r>
              <a:rPr lang="en-US" altLang="ja-JP" b="0" dirty="0"/>
              <a:t>From the view of operator’s APs, interference occurs between APs of the same operator, between APs of different operators, with APs independently installed by shops etc., and with private APs such as mobile routers and tethering terminals. Those interferences cannot be avoided only by planned deployment</a:t>
            </a:r>
            <a:r>
              <a:rPr lang="en-US" altLang="ja-JP" b="0" dirty="0" smtClean="0"/>
              <a:t>.</a:t>
            </a:r>
          </a:p>
        </p:txBody>
      </p:sp>
      <p:sp>
        <p:nvSpPr>
          <p:cNvPr id="7" name="Footer Placeholder 4"/>
          <p:cNvSpPr>
            <a:spLocks noGrp="1"/>
          </p:cNvSpPr>
          <p:nvPr>
            <p:ph type="ftr" idx="14"/>
          </p:nvPr>
        </p:nvSpPr>
        <p:spPr>
          <a:xfrm>
            <a:off x="5500694" y="6475413"/>
            <a:ext cx="3041644" cy="180975"/>
          </a:xfrm>
        </p:spPr>
        <p:txBody>
          <a:bodyPr/>
          <a:lstStyle/>
          <a:p>
            <a:r>
              <a:rPr lang="en-GB" dirty="0" err="1" smtClean="0"/>
              <a:t>Yasunao</a:t>
            </a:r>
            <a:r>
              <a:rPr lang="en-GB" dirty="0" smtClean="0"/>
              <a:t> Misawa, KDDI</a:t>
            </a:r>
            <a:endParaRPr lang="en-GB" dirty="0"/>
          </a:p>
        </p:txBody>
      </p:sp>
    </p:spTree>
    <p:extLst>
      <p:ext uri="{BB962C8B-B14F-4D97-AF65-F5344CB8AC3E}">
        <p14:creationId xmlns:p14="http://schemas.microsoft.com/office/powerpoint/2010/main" val="26070108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2013</a:t>
            </a:r>
            <a:endParaRPr lang="en-GB"/>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9217" name="Rectangle 1"/>
          <p:cNvSpPr>
            <a:spLocks noGrp="1" noChangeArrowheads="1"/>
          </p:cNvSpPr>
          <p:nvPr>
            <p:ph type="title"/>
          </p:nvPr>
        </p:nvSpPr>
        <p:spPr>
          <a:xfrm>
            <a:off x="619944" y="684213"/>
            <a:ext cx="7912496" cy="1160462"/>
          </a:xfrm>
          <a:ln/>
        </p:spPr>
        <p:txBody>
          <a:bodyPr lIns="90000" tIns="46800" rIns="90000" bIns="46800"/>
          <a:lstStyle/>
          <a:p>
            <a:pPr algn="l"/>
            <a:r>
              <a:rPr lang="en-US" sz="2800" dirty="0" smtClean="0"/>
              <a:t>2.2 Existence of </a:t>
            </a:r>
            <a:r>
              <a:rPr lang="en-US" sz="2800" dirty="0"/>
              <a:t>different Management Entities</a:t>
            </a:r>
          </a:p>
        </p:txBody>
      </p:sp>
      <p:sp>
        <p:nvSpPr>
          <p:cNvPr id="9218" name="Rectangle 2"/>
          <p:cNvSpPr>
            <a:spLocks noGrp="1" noChangeArrowheads="1"/>
          </p:cNvSpPr>
          <p:nvPr>
            <p:ph type="body" idx="1"/>
          </p:nvPr>
        </p:nvSpPr>
        <p:spPr>
          <a:xfrm>
            <a:off x="467544" y="1772816"/>
            <a:ext cx="8136904" cy="1800200"/>
          </a:xfrm>
          <a:ln/>
        </p:spPr>
        <p:txBody>
          <a:bodyPr/>
          <a:lstStyle/>
          <a:p>
            <a:pPr>
              <a:buFont typeface="Wingdings" charset="2"/>
              <a:buChar char="l"/>
            </a:pPr>
            <a:r>
              <a:rPr lang="en-US" altLang="ja-JP" b="0" dirty="0"/>
              <a:t>HEW </a:t>
            </a:r>
            <a:r>
              <a:rPr lang="en-US" altLang="ja-JP" b="0" dirty="0" smtClean="0"/>
              <a:t>has to consider the existence of different </a:t>
            </a:r>
            <a:r>
              <a:rPr lang="en-US" altLang="ja-JP" b="0" dirty="0"/>
              <a:t>Management Entities sharing the same frequency bands.</a:t>
            </a:r>
            <a:endParaRPr lang="en-US" altLang="ja-JP" b="0" dirty="0" smtClean="0"/>
          </a:p>
        </p:txBody>
      </p:sp>
      <p:sp>
        <p:nvSpPr>
          <p:cNvPr id="7" name="Footer Placeholder 4"/>
          <p:cNvSpPr txBox="1">
            <a:spLocks/>
          </p:cNvSpPr>
          <p:nvPr/>
        </p:nvSpPr>
        <p:spPr bwMode="auto">
          <a:xfrm>
            <a:off x="6438912" y="9042127"/>
            <a:ext cx="2255826"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Katsuo Yunoki, KDDI R&amp;D Labs.</a:t>
            </a:r>
            <a:endParaRPr lang="en-GB" dirty="0"/>
          </a:p>
        </p:txBody>
      </p:sp>
      <p:sp>
        <p:nvSpPr>
          <p:cNvPr id="8" name="Slide Number Placeholder 5"/>
          <p:cNvSpPr txBox="1">
            <a:spLocks/>
          </p:cNvSpPr>
          <p:nvPr/>
        </p:nvSpPr>
        <p:spPr bwMode="auto">
          <a:xfrm>
            <a:off x="4497388" y="9042127"/>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8DC72EFA-1DF8-481C-8B66-C8A1D5DAFDEA}" type="slidenum">
              <a:rPr lang="en-GB" smtClean="0"/>
              <a:pPr/>
              <a:t>6</a:t>
            </a:fld>
            <a:endParaRPr lang="en-GB"/>
          </a:p>
        </p:txBody>
      </p:sp>
      <p:sp>
        <p:nvSpPr>
          <p:cNvPr id="9" name="Rectangle 1"/>
          <p:cNvSpPr txBox="1">
            <a:spLocks noChangeArrowheads="1"/>
          </p:cNvSpPr>
          <p:nvPr/>
        </p:nvSpPr>
        <p:spPr bwMode="auto">
          <a:xfrm>
            <a:off x="619944" y="3250927"/>
            <a:ext cx="8496944" cy="1160462"/>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a:lstStyle>
          <a:p>
            <a:pPr algn="l"/>
            <a:r>
              <a:rPr lang="en-US" sz="2800" dirty="0" smtClean="0"/>
              <a:t>2.3 Coexistence with legacy APs/STAs</a:t>
            </a:r>
            <a:endParaRPr lang="en-US" sz="2800" dirty="0"/>
          </a:p>
        </p:txBody>
      </p:sp>
      <p:sp>
        <p:nvSpPr>
          <p:cNvPr id="10" name="Rectangle 2"/>
          <p:cNvSpPr txBox="1">
            <a:spLocks noChangeArrowheads="1"/>
          </p:cNvSpPr>
          <p:nvPr/>
        </p:nvSpPr>
        <p:spPr bwMode="auto">
          <a:xfrm>
            <a:off x="619944" y="4339530"/>
            <a:ext cx="8136904" cy="2057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buFont typeface="Wingdings" charset="2"/>
              <a:buChar char="l"/>
            </a:pPr>
            <a:r>
              <a:rPr lang="en-US" altLang="ja-JP" b="0" dirty="0" smtClean="0"/>
              <a:t>Coexistence with legacy APs/STAs have to be taken into account for the HEW.</a:t>
            </a:r>
          </a:p>
          <a:p>
            <a:pPr marL="269875" indent="-269875"/>
            <a:r>
              <a:rPr lang="en-US" altLang="ja-JP" sz="2000" b="0" dirty="0" smtClean="0"/>
              <a:t>  - If HEW can use new frequency band (e.g. 5GHz extension)</a:t>
            </a:r>
            <a:r>
              <a:rPr lang="ja-JP" altLang="en-US" sz="2000" b="0" dirty="0"/>
              <a:t> </a:t>
            </a:r>
            <a:r>
              <a:rPr lang="en-US" altLang="ja-JP" sz="2000" b="0" dirty="0" smtClean="0"/>
              <a:t>exclusively, interworking with legacy APs/STAs will not have to be considered for the band.</a:t>
            </a:r>
            <a:endParaRPr lang="en-US" altLang="ja-JP" sz="2000" b="0" dirty="0">
              <a:solidFill>
                <a:srgbClr val="FF0000"/>
              </a:solidFill>
            </a:endParaRPr>
          </a:p>
        </p:txBody>
      </p:sp>
      <p:sp>
        <p:nvSpPr>
          <p:cNvPr id="11" name="Footer Placeholder 4"/>
          <p:cNvSpPr>
            <a:spLocks noGrp="1"/>
          </p:cNvSpPr>
          <p:nvPr>
            <p:ph type="ftr" idx="14"/>
          </p:nvPr>
        </p:nvSpPr>
        <p:spPr>
          <a:xfrm>
            <a:off x="5500694" y="6475413"/>
            <a:ext cx="3041644" cy="180975"/>
          </a:xfrm>
        </p:spPr>
        <p:txBody>
          <a:bodyPr/>
          <a:lstStyle/>
          <a:p>
            <a:r>
              <a:rPr lang="en-GB" dirty="0" err="1" smtClean="0"/>
              <a:t>Yasunao</a:t>
            </a:r>
            <a:r>
              <a:rPr lang="en-GB" dirty="0" smtClean="0"/>
              <a:t> Misawa, KDDI</a:t>
            </a:r>
            <a:endParaRPr lang="en-GB" dirty="0"/>
          </a:p>
        </p:txBody>
      </p:sp>
    </p:spTree>
    <p:extLst>
      <p:ext uri="{BB962C8B-B14F-4D97-AF65-F5344CB8AC3E}">
        <p14:creationId xmlns:p14="http://schemas.microsoft.com/office/powerpoint/2010/main" val="13388676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2013</a:t>
            </a:r>
            <a:endParaRPr lang="en-GB"/>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pPr algn="l"/>
            <a:r>
              <a:rPr lang="en-US" dirty="0" smtClean="0"/>
              <a:t>3. Possible Approaches for Solution</a:t>
            </a:r>
            <a:endParaRPr lang="en-US" dirty="0"/>
          </a:p>
        </p:txBody>
      </p:sp>
      <p:sp>
        <p:nvSpPr>
          <p:cNvPr id="9218" name="Rectangle 2"/>
          <p:cNvSpPr>
            <a:spLocks noGrp="1" noChangeArrowheads="1"/>
          </p:cNvSpPr>
          <p:nvPr>
            <p:ph type="body" idx="1"/>
          </p:nvPr>
        </p:nvSpPr>
        <p:spPr>
          <a:xfrm>
            <a:off x="467544" y="1628800"/>
            <a:ext cx="8136904" cy="4536504"/>
          </a:xfrm>
          <a:ln/>
        </p:spPr>
        <p:txBody>
          <a:bodyPr/>
          <a:lstStyle/>
          <a:p>
            <a:pPr>
              <a:buFont typeface="Wingdings" charset="2"/>
              <a:buChar char="l"/>
            </a:pPr>
            <a:r>
              <a:rPr lang="en-US" altLang="ja-JP" b="0" dirty="0" smtClean="0"/>
              <a:t>Interference between APs should be minimized automatically even if they belong to different management entities.</a:t>
            </a:r>
            <a:endParaRPr lang="en-US" altLang="ja-JP" sz="2000" b="0" dirty="0"/>
          </a:p>
          <a:p>
            <a:pPr>
              <a:buFont typeface="Wingdings" charset="2"/>
              <a:buChar char="l"/>
            </a:pPr>
            <a:r>
              <a:rPr lang="en-US" altLang="ja-JP" b="0" smtClean="0"/>
              <a:t>Low rate </a:t>
            </a:r>
            <a:r>
              <a:rPr lang="en-US" altLang="ja-JP" b="0" dirty="0" smtClean="0"/>
              <a:t>transmissions should be rejected </a:t>
            </a:r>
            <a:r>
              <a:rPr lang="en-US" altLang="ja-JP" b="0" dirty="0"/>
              <a:t>before </a:t>
            </a:r>
            <a:r>
              <a:rPr lang="en-US" altLang="ja-JP" b="0"/>
              <a:t>associating </a:t>
            </a:r>
            <a:r>
              <a:rPr lang="en-US" altLang="ja-JP" b="0" smtClean="0"/>
              <a:t>them </a:t>
            </a:r>
            <a:r>
              <a:rPr lang="en-US" altLang="ja-JP" b="0" dirty="0"/>
              <a:t>around the edge of AP coverage, for </a:t>
            </a:r>
            <a:r>
              <a:rPr lang="en-US" altLang="ja-JP" b="0" dirty="0" smtClean="0"/>
              <a:t>example.</a:t>
            </a:r>
          </a:p>
          <a:p>
            <a:pPr>
              <a:buFont typeface="Wingdings" charset="2"/>
              <a:buChar char="l"/>
            </a:pPr>
            <a:r>
              <a:rPr lang="en-US" altLang="ja-JP" b="0" dirty="0"/>
              <a:t>Legacy STAs </a:t>
            </a:r>
            <a:r>
              <a:rPr lang="en-US" altLang="ja-JP" b="0" dirty="0" smtClean="0"/>
              <a:t>(e.g. 11b</a:t>
            </a:r>
            <a:r>
              <a:rPr lang="en-US" altLang="ja-JP" b="0" dirty="0"/>
              <a:t>) should be </a:t>
            </a:r>
            <a:r>
              <a:rPr lang="en-US" altLang="ja-JP" b="0" dirty="0" smtClean="0"/>
              <a:t>less prioritized or made silent to maintain BSS performance.</a:t>
            </a:r>
          </a:p>
          <a:p>
            <a:pPr>
              <a:buFont typeface="Wingdings" charset="2"/>
              <a:buChar char="l"/>
            </a:pPr>
            <a:r>
              <a:rPr lang="en-US" altLang="ja-JP" b="0" dirty="0" smtClean="0"/>
              <a:t>New connection should be blocked to maintain transmission quality </a:t>
            </a:r>
            <a:r>
              <a:rPr lang="en-US" altLang="ja-JP" b="0" dirty="0"/>
              <a:t>when AP is heavily loaded.</a:t>
            </a:r>
            <a:endParaRPr lang="en-US" altLang="ja-JP" b="0" dirty="0" smtClean="0"/>
          </a:p>
          <a:p>
            <a:pPr>
              <a:buFont typeface="Wingdings" charset="2"/>
              <a:buChar char="l"/>
            </a:pPr>
            <a:r>
              <a:rPr lang="en-US" altLang="ja-JP" b="0" dirty="0" smtClean="0"/>
              <a:t>STA should be disconnected when </a:t>
            </a:r>
            <a:r>
              <a:rPr lang="en-US" altLang="ja-JP" b="0" dirty="0"/>
              <a:t>sufficient quality is not </a:t>
            </a:r>
            <a:r>
              <a:rPr lang="en-US" altLang="ja-JP" b="0" dirty="0" smtClean="0"/>
              <a:t>provided.</a:t>
            </a:r>
          </a:p>
          <a:p>
            <a:pPr>
              <a:buFont typeface="Wingdings" charset="2"/>
              <a:buChar char="l"/>
            </a:pPr>
            <a:r>
              <a:rPr lang="en-US" altLang="ja-JP" b="0" dirty="0" smtClean="0"/>
              <a:t>STA should stop radio emission in order to suppress </a:t>
            </a:r>
            <a:r>
              <a:rPr lang="en-US" altLang="ja-JP" b="0" dirty="0"/>
              <a:t>waste of radio resources </a:t>
            </a:r>
            <a:r>
              <a:rPr lang="en-US" altLang="ja-JP" b="0" dirty="0" smtClean="0"/>
              <a:t>when sufficient throughput is not expected.</a:t>
            </a:r>
            <a:endParaRPr lang="en-US" altLang="ja-JP" b="0" dirty="0"/>
          </a:p>
        </p:txBody>
      </p:sp>
      <p:sp>
        <p:nvSpPr>
          <p:cNvPr id="7" name="Footer Placeholder 4"/>
          <p:cNvSpPr>
            <a:spLocks noGrp="1"/>
          </p:cNvSpPr>
          <p:nvPr>
            <p:ph type="ftr" idx="14"/>
          </p:nvPr>
        </p:nvSpPr>
        <p:spPr>
          <a:xfrm>
            <a:off x="5500694" y="6475413"/>
            <a:ext cx="3041644" cy="180975"/>
          </a:xfrm>
        </p:spPr>
        <p:txBody>
          <a:bodyPr/>
          <a:lstStyle/>
          <a:p>
            <a:r>
              <a:rPr lang="en-GB" dirty="0" err="1" smtClean="0"/>
              <a:t>Yasunao</a:t>
            </a:r>
            <a:r>
              <a:rPr lang="en-GB" dirty="0" smtClean="0"/>
              <a:t> Misawa, KDDI</a:t>
            </a:r>
            <a:endParaRPr lang="en-GB" dirty="0"/>
          </a:p>
        </p:txBody>
      </p:sp>
    </p:spTree>
    <p:extLst>
      <p:ext uri="{BB962C8B-B14F-4D97-AF65-F5344CB8AC3E}">
        <p14:creationId xmlns:p14="http://schemas.microsoft.com/office/powerpoint/2010/main" val="26070108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2013</a:t>
            </a:r>
            <a:endParaRPr lang="en-GB"/>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pPr algn="l"/>
            <a:r>
              <a:rPr lang="en-US" dirty="0" smtClean="0"/>
              <a:t>4. HEW </a:t>
            </a:r>
            <a:r>
              <a:rPr lang="en-US" dirty="0"/>
              <a:t>Functional Requirements</a:t>
            </a:r>
          </a:p>
        </p:txBody>
      </p:sp>
      <p:sp>
        <p:nvSpPr>
          <p:cNvPr id="9218" name="Rectangle 2"/>
          <p:cNvSpPr>
            <a:spLocks noGrp="1" noChangeArrowheads="1"/>
          </p:cNvSpPr>
          <p:nvPr>
            <p:ph type="body" idx="1"/>
          </p:nvPr>
        </p:nvSpPr>
        <p:spPr>
          <a:xfrm>
            <a:off x="467544" y="1772816"/>
            <a:ext cx="8136904" cy="4608512"/>
          </a:xfrm>
          <a:ln/>
        </p:spPr>
        <p:txBody>
          <a:bodyPr/>
          <a:lstStyle/>
          <a:p>
            <a:pPr marL="450850" indent="-450850"/>
            <a:r>
              <a:rPr lang="en-US" altLang="ja-JP" dirty="0"/>
              <a:t>(1) Coordination Function between </a:t>
            </a:r>
            <a:r>
              <a:rPr lang="en-US" altLang="ja-JP" dirty="0" smtClean="0"/>
              <a:t>APs to minimize interference</a:t>
            </a:r>
            <a:endParaRPr lang="en-US" altLang="ja-JP" dirty="0"/>
          </a:p>
          <a:p>
            <a:pPr marL="450850" indent="-180975"/>
            <a:r>
              <a:rPr lang="en-US" altLang="ja-JP" sz="2000" b="0" dirty="0" smtClean="0"/>
              <a:t>- Power </a:t>
            </a:r>
            <a:r>
              <a:rPr lang="en-US" altLang="ja-JP" sz="2000" b="0" dirty="0"/>
              <a:t>control, channel selection, </a:t>
            </a:r>
            <a:r>
              <a:rPr lang="en-US" altLang="ja-JP" sz="2000" b="0" dirty="0" err="1"/>
              <a:t>beamforming</a:t>
            </a:r>
            <a:r>
              <a:rPr lang="en-US" altLang="ja-JP" sz="2000" b="0" dirty="0"/>
              <a:t> and synchronization, for </a:t>
            </a:r>
            <a:r>
              <a:rPr lang="en-US" altLang="ja-JP" sz="2000" b="0" dirty="0" smtClean="0"/>
              <a:t>example, </a:t>
            </a:r>
            <a:r>
              <a:rPr lang="en-US" altLang="ja-JP" sz="2000" b="0" dirty="0"/>
              <a:t>are preformed automatically for </a:t>
            </a:r>
            <a:r>
              <a:rPr lang="en-US" altLang="ja-JP" sz="2000" b="0" dirty="0" smtClean="0"/>
              <a:t>optimization.</a:t>
            </a:r>
          </a:p>
          <a:p>
            <a:pPr marL="450850" indent="-180975"/>
            <a:r>
              <a:rPr lang="en-US" altLang="ja-JP" sz="2000" b="0" dirty="0" smtClean="0"/>
              <a:t>- Fairness </a:t>
            </a:r>
            <a:r>
              <a:rPr lang="en-US" altLang="ja-JP" sz="2000" b="0" dirty="0"/>
              <a:t>between APs has to be </a:t>
            </a:r>
            <a:r>
              <a:rPr lang="en-US" altLang="ja-JP" sz="2000" b="0" dirty="0" smtClean="0"/>
              <a:t>considered.</a:t>
            </a:r>
          </a:p>
          <a:p>
            <a:pPr marL="450850" indent="-180975"/>
            <a:endParaRPr lang="en-US" altLang="ja-JP" sz="1800" b="0" dirty="0" smtClean="0"/>
          </a:p>
          <a:p>
            <a:pPr marL="450850" indent="-180975"/>
            <a:r>
              <a:rPr lang="en-US" altLang="ja-JP" sz="1800" b="0" dirty="0"/>
              <a:t> </a:t>
            </a:r>
            <a:r>
              <a:rPr lang="en-US" altLang="ja-JP" sz="1800" b="0" dirty="0" smtClean="0"/>
              <a:t>    Some enhancement to 11aa or 11k may be needed.</a:t>
            </a:r>
          </a:p>
        </p:txBody>
      </p:sp>
      <p:sp>
        <p:nvSpPr>
          <p:cNvPr id="7" name="Footer Placeholder 4"/>
          <p:cNvSpPr>
            <a:spLocks noGrp="1"/>
          </p:cNvSpPr>
          <p:nvPr>
            <p:ph type="ftr" idx="14"/>
          </p:nvPr>
        </p:nvSpPr>
        <p:spPr>
          <a:xfrm>
            <a:off x="5500694" y="6475413"/>
            <a:ext cx="3041644" cy="180975"/>
          </a:xfrm>
        </p:spPr>
        <p:txBody>
          <a:bodyPr/>
          <a:lstStyle/>
          <a:p>
            <a:r>
              <a:rPr lang="en-GB" dirty="0" err="1" smtClean="0"/>
              <a:t>Yasunao</a:t>
            </a:r>
            <a:r>
              <a:rPr lang="en-GB" dirty="0" smtClean="0"/>
              <a:t> Misawa, KDDI</a:t>
            </a:r>
            <a:endParaRPr lang="en-GB" dirty="0"/>
          </a:p>
        </p:txBody>
      </p:sp>
    </p:spTree>
    <p:extLst>
      <p:ext uri="{BB962C8B-B14F-4D97-AF65-F5344CB8AC3E}">
        <p14:creationId xmlns:p14="http://schemas.microsoft.com/office/powerpoint/2010/main" val="21367096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2013</a:t>
            </a:r>
            <a:endParaRPr lang="en-GB"/>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pPr algn="l"/>
            <a:r>
              <a:rPr lang="en-US" dirty="0" smtClean="0"/>
              <a:t>4. HEW </a:t>
            </a:r>
            <a:r>
              <a:rPr lang="en-US" dirty="0"/>
              <a:t>Functional Requirements</a:t>
            </a:r>
          </a:p>
        </p:txBody>
      </p:sp>
      <p:sp>
        <p:nvSpPr>
          <p:cNvPr id="9218" name="Rectangle 2"/>
          <p:cNvSpPr>
            <a:spLocks noGrp="1" noChangeArrowheads="1"/>
          </p:cNvSpPr>
          <p:nvPr>
            <p:ph type="body" idx="1"/>
          </p:nvPr>
        </p:nvSpPr>
        <p:spPr>
          <a:xfrm>
            <a:off x="467544" y="1772816"/>
            <a:ext cx="8136904" cy="4608512"/>
          </a:xfrm>
          <a:ln/>
        </p:spPr>
        <p:txBody>
          <a:bodyPr/>
          <a:lstStyle/>
          <a:p>
            <a:pPr marL="450850" indent="-450850"/>
            <a:r>
              <a:rPr lang="en-US" altLang="ja-JP" dirty="0" smtClean="0"/>
              <a:t>(</a:t>
            </a:r>
            <a:r>
              <a:rPr lang="en-US" altLang="ja-JP" dirty="0"/>
              <a:t>2) STA Control Function by </a:t>
            </a:r>
            <a:r>
              <a:rPr lang="en-US" altLang="ja-JP" dirty="0" smtClean="0"/>
              <a:t>AP</a:t>
            </a:r>
          </a:p>
          <a:p>
            <a:pPr marL="450850" indent="0"/>
            <a:r>
              <a:rPr lang="en-US" altLang="ja-JP" sz="2000" b="0" dirty="0" smtClean="0"/>
              <a:t>Some control functions by AP will be needed to maintain desirable BSS performance instead of distributed coordination.</a:t>
            </a:r>
            <a:endParaRPr lang="en-US" altLang="ja-JP" sz="2000" b="0" dirty="0"/>
          </a:p>
          <a:p>
            <a:pPr marL="450850" indent="-450850"/>
            <a:r>
              <a:rPr lang="en-US" altLang="ja-JP" sz="2000" b="0" dirty="0" smtClean="0"/>
              <a:t>2-1) Access Control to avoid or differentiate low rate transmissions</a:t>
            </a:r>
          </a:p>
          <a:p>
            <a:pPr marL="450850" indent="-450850"/>
            <a:r>
              <a:rPr lang="en-US" altLang="ja-JP" sz="2000" b="0" dirty="0" smtClean="0"/>
              <a:t>2-2) Admission Control to block new connection for maintaining transmission quality</a:t>
            </a:r>
          </a:p>
          <a:p>
            <a:pPr marL="450850" indent="-450850"/>
            <a:r>
              <a:rPr lang="en-US" altLang="ja-JP" sz="2000" b="0" dirty="0" smtClean="0"/>
              <a:t>2-3) Connection Control to disconnect low quality connection</a:t>
            </a:r>
          </a:p>
          <a:p>
            <a:pPr marL="450850" indent="-450850"/>
            <a:r>
              <a:rPr lang="en-US" altLang="ja-JP" sz="2000" b="0" dirty="0" smtClean="0"/>
              <a:t>2-4) Radio Emission Control (transmission power control, transmission opportunity control) for radio resource </a:t>
            </a:r>
            <a:r>
              <a:rPr lang="en-US" altLang="ja-JP" sz="2000" b="0" dirty="0" smtClean="0"/>
              <a:t>efficiency</a:t>
            </a:r>
            <a:endParaRPr lang="en-US" altLang="ja-JP" sz="2000" b="0" strike="sngStrike" dirty="0" smtClean="0">
              <a:solidFill>
                <a:srgbClr val="FF0000"/>
              </a:solidFill>
            </a:endParaRPr>
          </a:p>
        </p:txBody>
      </p:sp>
      <p:sp>
        <p:nvSpPr>
          <p:cNvPr id="7" name="Footer Placeholder 4"/>
          <p:cNvSpPr>
            <a:spLocks noGrp="1"/>
          </p:cNvSpPr>
          <p:nvPr>
            <p:ph type="ftr" idx="14"/>
          </p:nvPr>
        </p:nvSpPr>
        <p:spPr>
          <a:xfrm>
            <a:off x="5500694" y="6475413"/>
            <a:ext cx="3041644" cy="180975"/>
          </a:xfrm>
        </p:spPr>
        <p:txBody>
          <a:bodyPr/>
          <a:lstStyle/>
          <a:p>
            <a:r>
              <a:rPr lang="en-GB" dirty="0" err="1" smtClean="0"/>
              <a:t>Yasunao</a:t>
            </a:r>
            <a:r>
              <a:rPr lang="en-GB" dirty="0" smtClean="0"/>
              <a:t> Misawa, KDDI</a:t>
            </a:r>
            <a:endParaRPr lang="en-GB" dirty="0"/>
          </a:p>
        </p:txBody>
      </p:sp>
    </p:spTree>
    <p:extLst>
      <p:ext uri="{BB962C8B-B14F-4D97-AF65-F5344CB8AC3E}">
        <p14:creationId xmlns:p14="http://schemas.microsoft.com/office/powerpoint/2010/main" val="28637846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_テンプレー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802.11_テンプレート.potx</Template>
  <TotalTime>2124</TotalTime>
  <Words>837</Words>
  <Application>Microsoft Office PowerPoint</Application>
  <PresentationFormat>画面に合わせる (4:3)</PresentationFormat>
  <Paragraphs>107</Paragraphs>
  <Slides>9</Slides>
  <Notes>9</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1" baseType="lpstr">
      <vt:lpstr>802.11_テンプレート</vt:lpstr>
      <vt:lpstr>Document</vt:lpstr>
      <vt:lpstr>Discussion to derive  HEW Functional Requirements</vt:lpstr>
      <vt:lpstr>Abstract</vt:lpstr>
      <vt:lpstr>1. Background 1.1 Mobile Data Traffic Explosion and WLAN</vt:lpstr>
      <vt:lpstr>1.2 Video Application Traffic</vt:lpstr>
      <vt:lpstr>2. Subjects for Consideration 2.1 Dense AP Deployment</vt:lpstr>
      <vt:lpstr>2.2 Existence of different Management Entities</vt:lpstr>
      <vt:lpstr>3. Possible Approaches for Solution</vt:lpstr>
      <vt:lpstr>4. HEW Functional Requirements</vt:lpstr>
      <vt:lpstr>4. HEW Functional Requirements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dc:creator>
  <cp:lastModifiedBy>0</cp:lastModifiedBy>
  <cp:revision>253</cp:revision>
  <cp:lastPrinted>1601-01-01T00:00:00Z</cp:lastPrinted>
  <dcterms:created xsi:type="dcterms:W3CDTF">2010-02-15T12:38:41Z</dcterms:created>
  <dcterms:modified xsi:type="dcterms:W3CDTF">2013-11-08T11:59:23Z</dcterms:modified>
</cp:coreProperties>
</file>