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339" r:id="rId4"/>
    <p:sldId id="344" r:id="rId5"/>
    <p:sldId id="336" r:id="rId6"/>
    <p:sldId id="326" r:id="rId7"/>
    <p:sldId id="347" r:id="rId8"/>
    <p:sldId id="338" r:id="rId9"/>
    <p:sldId id="327" r:id="rId10"/>
    <p:sldId id="281" r:id="rId11"/>
    <p:sldId id="340" r:id="rId12"/>
    <p:sldId id="286" r:id="rId13"/>
    <p:sldId id="291" r:id="rId14"/>
    <p:sldId id="295" r:id="rId15"/>
    <p:sldId id="343" r:id="rId16"/>
    <p:sldId id="346" r:id="rId17"/>
    <p:sldId id="28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690" y="22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EE0D702-7A27-4264-82F8-1683136B9E0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802.11-13/1321r0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mu-eap-tunnel-method/" TargetMode="External"/><Relationship Id="rId3" Type="http://schemas.openxmlformats.org/officeDocument/2006/relationships/hyperlink" Target="http://www.ietf.org/html.charters/emu-charter.html" TargetMode="External"/><Relationship Id="rId7" Type="http://schemas.openxmlformats.org/officeDocument/2006/relationships/hyperlink" Target="http://datatracker.ietf.org/doc/rfc6678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6677/" TargetMode="External"/><Relationship Id="rId5" Type="http://schemas.openxmlformats.org/officeDocument/2006/relationships/hyperlink" Target="http://datatracker.ietf.org/doc/rfc5433/" TargetMode="External"/><Relationship Id="rId4" Type="http://schemas.openxmlformats.org/officeDocument/2006/relationships/hyperlink" Target="http://datatracker.ietf.org/doc/rfc5216/" TargetMode="External"/><Relationship Id="rId9" Type="http://schemas.openxmlformats.org/officeDocument/2006/relationships/hyperlink" Target="http://datatracker.ietf.org/doc/rfc7029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kix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7030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rfc7035/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s://mentor.ieee.org/802.11/dcn/09/11-09-0718-01-000v-liaison-request-to-ietf-geopriv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4776.txt" TargetMode="External"/><Relationship Id="rId5" Type="http://schemas.openxmlformats.org/officeDocument/2006/relationships/hyperlink" Target="http://www.ietf.org/rfc/rfc3693.txt" TargetMode="External"/><Relationship Id="rId10" Type="http://schemas.openxmlformats.org/officeDocument/2006/relationships/hyperlink" Target="https://datatracker.ietf.org/doc/draft-ietf-geopriv-held-measurements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s://datatracker.ietf.org/doc/draft-ietf-geopriv-res-gw-lis-discovery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additional-data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s://datatracker.ietf.org/doc/draft-gellens-ecrit-ecall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gellens-ecrit-car-crash/" TargetMode="External"/><Relationship Id="rId5" Type="http://schemas.openxmlformats.org/officeDocument/2006/relationships/hyperlink" Target="http://tools.ietf.org/id/draft-thomson-ecrit-civic-boundary-02.txt" TargetMode="External"/><Relationship Id="rId10" Type="http://schemas.openxmlformats.org/officeDocument/2006/relationships/hyperlink" Target="http://datatracker.ietf.org/doc/draft-ietf-ecrit-unauthenticated-access/" TargetMode="External"/><Relationship Id="rId4" Type="http://schemas.openxmlformats.org/officeDocument/2006/relationships/hyperlink" Target="http://datatracker.ietf.org/doc/rfc6443/" TargetMode="External"/><Relationship Id="rId9" Type="http://schemas.openxmlformats.org/officeDocument/2006/relationships/hyperlink" Target="http://datatracker.ietf.org/doc/draft-ietf-ecrit-psap-callbac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ietf-homenet-arch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fc-base.org/txt/rfc-6763.txt" TargetMode="External"/><Relationship Id="rId5" Type="http://schemas.openxmlformats.org/officeDocument/2006/relationships/hyperlink" Target="http://datatracker.ietf.org/doc/draft-cao-homenet-mif-srvdis/" TargetMode="External"/><Relationship Id="rId4" Type="http://schemas.openxmlformats.org/officeDocument/2006/relationships/hyperlink" Target="http://datatracker.ietf.org/doc/draft-winters-homenet-sper-interactio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opsawg-capwap-hybridmac/" TargetMode="External"/><Relationship Id="rId4" Type="http://schemas.openxmlformats.org/officeDocument/2006/relationships/hyperlink" Target="http://datatracker.ietf.org/doc/draft-ietf-opsawg-capwap-extensio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://www.iab.org/activities/joint-activities/iab-ieee-coordin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iab-rfc4441rev-05.tx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tf.org/rfcdiff?url2=draft-iab-rfc4441rev-0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44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liaison/" TargetMode="External"/><Relationship Id="rId4" Type="http://schemas.openxmlformats.org/officeDocument/2006/relationships/hyperlink" Target="http://www.ietf.org/liaison/manager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meeting/88/agenda/sfc/" TargetMode="External"/><Relationship Id="rId7" Type="http://schemas.openxmlformats.org/officeDocument/2006/relationships/hyperlink" Target="https://standards.ieee.org/develop/wg/1609_WG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draft-petrescu-ipv6-over-80211p-00" TargetMode="External"/><Relationship Id="rId5" Type="http://schemas.openxmlformats.org/officeDocument/2006/relationships/hyperlink" Target="https://datatracker.ietf.org/meeting/88/agenda/geonet/" TargetMode="External"/><Relationship Id="rId4" Type="http://schemas.openxmlformats.org/officeDocument/2006/relationships/hyperlink" Target="https://datatracker.ietf.org/meeting/88/agenda/perpas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radext-ieee802ex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aws/" TargetMode="External"/><Relationship Id="rId7" Type="http://schemas.openxmlformats.org/officeDocument/2006/relationships/hyperlink" Target="https://datatracker.ietf.org/doc/draft-ietf-paws-protoco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2013-11-13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EAP Method Update (EMU)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dirty="0" smtClean="0">
                <a:hlinkClick r:id="rId3"/>
              </a:rPr>
              <a:t>http://www.ietf.org/html.charters/emu-charter.html</a:t>
            </a:r>
            <a:r>
              <a:rPr lang="en-GB" sz="1600" dirty="0" smtClean="0"/>
              <a:t> </a:t>
            </a:r>
            <a:endParaRPr lang="en-GB" sz="16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EAP-TLS Authentication </a:t>
            </a:r>
            <a:r>
              <a:rPr lang="en-US" sz="1400" dirty="0" smtClean="0"/>
              <a:t>Protocol -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://datatracker.ietf.org/doc/rfc5216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Extensible Authentication Protocol - Generalized Pre-Shared Key (EAP-GPSK) </a:t>
            </a:r>
            <a:r>
              <a:rPr lang="en-US" sz="1400" dirty="0" smtClean="0"/>
              <a:t>Method- </a:t>
            </a: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://datatracker.ietf.org/doc/rfc5433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Channel-Binding </a:t>
            </a:r>
            <a:r>
              <a:rPr lang="en-US" sz="1400" dirty="0"/>
              <a:t>Support for Extensible Authentication Protocol (EAP) </a:t>
            </a:r>
            <a:r>
              <a:rPr lang="en-US" sz="1400" dirty="0" smtClean="0"/>
              <a:t>Methods </a:t>
            </a:r>
            <a:r>
              <a:rPr lang="en-US" sz="1400" dirty="0" smtClean="0">
                <a:hlinkClick r:id="rId6"/>
              </a:rPr>
              <a:t>http</a:t>
            </a:r>
            <a:r>
              <a:rPr lang="en-US" sz="1400" dirty="0">
                <a:hlinkClick r:id="rId6"/>
              </a:rPr>
              <a:t>://datatracker.ietf.org/doc/rfc6677</a:t>
            </a:r>
            <a:r>
              <a:rPr lang="en-US" sz="1400" dirty="0" smtClean="0">
                <a:hlinkClick r:id="rId6"/>
              </a:rPr>
              <a:t>/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Requirements for a Tunnel-Based Extensible Authentication Protocol (EAP) </a:t>
            </a:r>
            <a:r>
              <a:rPr lang="en-US" sz="1400" dirty="0" smtClean="0"/>
              <a:t>Method -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://datatracker.ietf.org/doc/rfc6678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2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GB" sz="1600" dirty="0" smtClean="0"/>
              <a:t>Updates [November 2013]: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Tunnel EAP Method (TEAP) - </a:t>
            </a:r>
            <a:r>
              <a:rPr lang="en-US" sz="1400" dirty="0" smtClean="0">
                <a:hlinkClick r:id="rId8"/>
              </a:rPr>
              <a:t>http://datatracker.ietf.org/doc/draft-ietf-emu-eap-tunnel-method/</a:t>
            </a:r>
            <a:r>
              <a:rPr lang="en-US" sz="1400" dirty="0" smtClean="0"/>
              <a:t> </a:t>
            </a:r>
            <a:r>
              <a:rPr lang="en-US" sz="1400" dirty="0"/>
              <a:t>i</a:t>
            </a:r>
            <a:r>
              <a:rPr lang="en-US" sz="1400" dirty="0" smtClean="0"/>
              <a:t>n IESG review.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EAP </a:t>
            </a:r>
            <a:r>
              <a:rPr lang="en-US" sz="1400" dirty="0"/>
              <a:t>Mutual Cryptographic </a:t>
            </a:r>
            <a:r>
              <a:rPr lang="en-US" sz="1400" dirty="0" smtClean="0"/>
              <a:t>Binding: Introduces </a:t>
            </a:r>
            <a:r>
              <a:rPr lang="en-US" sz="1400" dirty="0"/>
              <a:t>a new form of cryptographic binding that protects both peer and </a:t>
            </a:r>
            <a:r>
              <a:rPr lang="en-US" sz="1400" dirty="0" smtClean="0"/>
              <a:t>server, rather than just the server. </a:t>
            </a:r>
            <a:r>
              <a:rPr lang="en-US" sz="1400" dirty="0"/>
              <a:t>Published as </a:t>
            </a:r>
            <a:r>
              <a:rPr lang="en-US" sz="1400" dirty="0">
                <a:hlinkClick r:id="rId9"/>
              </a:rPr>
              <a:t>http://datatracker.ietf.org/doc/rfc7029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Did not meet in Vancouver</a:t>
            </a:r>
            <a:endParaRPr lang="en-US" sz="1400" dirty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Public-Key </a:t>
            </a:r>
            <a:r>
              <a:rPr lang="en-US" dirty="0"/>
              <a:t>Infrastructure (X.509) (</a:t>
            </a:r>
            <a:r>
              <a:rPr lang="en-US" dirty="0" err="1"/>
              <a:t>pkix</a:t>
            </a:r>
            <a:r>
              <a:rPr lang="en-US" dirty="0" smtClean="0"/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2000" dirty="0">
                <a:hlinkClick r:id="rId3"/>
              </a:rPr>
              <a:t>http://datatracker.ietf.org/wg/pkix/charter</a:t>
            </a:r>
            <a:r>
              <a:rPr lang="en-GB" sz="2000" dirty="0" smtClean="0">
                <a:hlinkClick r:id="rId3"/>
              </a:rPr>
              <a:t>/</a:t>
            </a:r>
            <a:r>
              <a:rPr lang="en-GB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Develops </a:t>
            </a:r>
            <a:r>
              <a:rPr lang="en-US" dirty="0"/>
              <a:t>Internet standards to support X.509-based Public </a:t>
            </a:r>
            <a:br>
              <a:rPr lang="en-US" dirty="0"/>
            </a:br>
            <a:r>
              <a:rPr lang="en-US" dirty="0"/>
              <a:t>Key Infrastructures (PKIs).</a:t>
            </a:r>
            <a:endParaRPr lang="en-GB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Numerous – see website</a:t>
            </a:r>
          </a:p>
          <a:p>
            <a:pPr lvl="2">
              <a:lnSpc>
                <a:spcPct val="80000"/>
              </a:lnSpc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Updates [November 2013]: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</a:t>
            </a:r>
            <a:r>
              <a:rPr lang="en-US" sz="1600" dirty="0" smtClean="0"/>
              <a:t>or enrollment of devices into a certificate infrastructure: </a:t>
            </a:r>
            <a:r>
              <a:rPr lang="en-US" sz="1600" b="1" dirty="0" smtClean="0"/>
              <a:t>Enrollment over </a:t>
            </a:r>
            <a:r>
              <a:rPr lang="en-US" sz="1600" b="1" dirty="0"/>
              <a:t>Secure </a:t>
            </a:r>
            <a:r>
              <a:rPr lang="en-US" sz="1600" b="1" dirty="0" smtClean="0"/>
              <a:t>Transport has been published as RFC 7030, </a:t>
            </a:r>
            <a:r>
              <a:rPr lang="en-US" sz="1600" b="1" dirty="0"/>
              <a:t>see </a:t>
            </a:r>
            <a:r>
              <a:rPr lang="en-US" sz="1600" b="1" dirty="0">
                <a:hlinkClick r:id="rId4"/>
              </a:rPr>
              <a:t>http://</a:t>
            </a:r>
            <a:r>
              <a:rPr lang="en-US" sz="1600" b="1" dirty="0" smtClean="0">
                <a:hlinkClick r:id="rId4"/>
              </a:rPr>
              <a:t>tools.ietf.org/html/rfc7030</a:t>
            </a:r>
            <a:r>
              <a:rPr lang="en-US" sz="1600" b="1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Working Group has closed.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5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6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7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[November 2013]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Location, </a:t>
            </a:r>
            <a:r>
              <a:rPr lang="en-US" sz="1600" dirty="0"/>
              <a:t>published as </a:t>
            </a:r>
            <a:r>
              <a:rPr lang="en-US" sz="1600" dirty="0" smtClean="0"/>
              <a:t>RFC 7035</a:t>
            </a:r>
            <a:r>
              <a:rPr lang="en-US" sz="1600" dirty="0"/>
              <a:t>, see </a:t>
            </a:r>
            <a:r>
              <a:rPr lang="en-US" sz="1600" dirty="0">
                <a:hlinkClick r:id="rId8"/>
              </a:rPr>
              <a:t>https://datatracker.ietf.org/doc/rfc7035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Location Information Server Discovery using IP address </a:t>
            </a:r>
            <a:r>
              <a:rPr lang="en-US" sz="1600" dirty="0"/>
              <a:t>and reverse DNS, see </a:t>
            </a:r>
            <a:r>
              <a:rPr lang="en-US" sz="1600" dirty="0">
                <a:hlinkClick r:id="rId9"/>
              </a:rPr>
              <a:t>https://datatracker.ietf.org/doc/draft-ietf-geopriv-res-gw-lis-discovery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Using Device-provided Location-Related Measurements in Location Configuration Protocols, see </a:t>
            </a:r>
            <a:r>
              <a:rPr lang="en-US" sz="1600" dirty="0">
                <a:hlinkClick r:id="rId10"/>
              </a:rPr>
              <a:t>https://datatracker.ietf.org/doc/draft-ietf-geopriv-held-measurements</a:t>
            </a:r>
            <a:r>
              <a:rPr lang="en-US" sz="1600" dirty="0" smtClean="0">
                <a:hlinkClick r:id="rId10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[November 2013]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Internet </a:t>
            </a:r>
            <a:r>
              <a:rPr lang="en-US" sz="1400" dirty="0"/>
              <a:t>Protocol-based In-Vehicle Emergency Calls, see </a:t>
            </a:r>
            <a:r>
              <a:rPr lang="en-US" sz="1400" dirty="0">
                <a:hlinkClick r:id="rId6"/>
              </a:rPr>
              <a:t>https://datatracker.ietf.org/doc/draft-gellens-ecrit-car-crash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</a:t>
            </a:r>
            <a:r>
              <a:rPr lang="en-US" sz="1400" dirty="0"/>
              <a:t>: Next-Generation Pan-European </a:t>
            </a:r>
            <a:r>
              <a:rPr lang="en-US" sz="1400" dirty="0" err="1"/>
              <a:t>eCall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https://datatracker.ietf.org/doc/draft-gellens-ecrit-ecall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Additional Data related to an emergency call, see </a:t>
            </a:r>
            <a:r>
              <a:rPr lang="en-US" sz="1400" dirty="0" smtClean="0">
                <a:hlinkClick r:id="rId8"/>
              </a:rPr>
              <a:t>http://datatracker.ietf.org/doc/draft-ietf-ecrit-additional-data/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Public </a:t>
            </a:r>
            <a:r>
              <a:rPr lang="en-US" sz="1400" dirty="0"/>
              <a:t>Safety Answering Point (PSAP) Callback  </a:t>
            </a:r>
            <a:r>
              <a:rPr lang="en-US" sz="1400" dirty="0">
                <a:hlinkClick r:id="rId9"/>
              </a:rPr>
              <a:t>http://datatracker.ietf.org/doc/draft-ietf-ecrit-psap-callback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in RFC Editor queue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Unauthorized access,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http://datatracker.ietf.org/doc/draft-ietf-ecrit-unauthenticated-access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in IESG review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[November 2013]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Service Provider Edge Router Interaction, see </a:t>
            </a:r>
            <a:r>
              <a:rPr lang="en-US" sz="1400" dirty="0">
                <a:hlinkClick r:id="rId4"/>
              </a:rPr>
              <a:t>http://datatracker.ietf.org/doc/draft-winters-homenet-sper-interaction/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Service Discovery in the </a:t>
            </a:r>
            <a:r>
              <a:rPr lang="en-US" sz="1400" dirty="0" err="1"/>
              <a:t>Homenet</a:t>
            </a:r>
            <a:r>
              <a:rPr lang="en-US" sz="1400" dirty="0"/>
              <a:t> Environment with Multiple Connections, see </a:t>
            </a:r>
            <a:r>
              <a:rPr lang="en-US" sz="1400" dirty="0">
                <a:hlinkClick r:id="rId5"/>
              </a:rPr>
              <a:t>http://datatracker.ietf.org/doc/draft-cao-homenet-mif-srvdis/</a:t>
            </a:r>
            <a:r>
              <a:rPr lang="en-US" sz="1400" dirty="0"/>
              <a:t> and also DNS based Service Discovery: </a:t>
            </a:r>
            <a:r>
              <a:rPr lang="en-US" sz="1400" dirty="0">
                <a:hlinkClick r:id="rId6"/>
              </a:rPr>
              <a:t>http://www.rfc-base.org/txt/rfc-6763.txt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Home networking Architecture for IPv6, see </a:t>
            </a:r>
            <a:r>
              <a:rPr lang="en-US" sz="1400" dirty="0">
                <a:hlinkClick r:id="rId7"/>
              </a:rPr>
              <a:t>https://datatracker.ietf.org/doc/draft-ietf-homenet-arch/</a:t>
            </a:r>
            <a:r>
              <a:rPr lang="en-US" sz="1400" dirty="0"/>
              <a:t> - submitted for publication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4"/>
              </a:rPr>
              <a:t>http</a:t>
            </a:r>
            <a:r>
              <a:rPr lang="en-US" sz="1400" u="sng" dirty="0">
                <a:hlinkClick r:id="rId4"/>
              </a:rPr>
              <a:t>://datatracker.ietf.org/doc/draft-ietf-opsawg-capwap-extension/</a:t>
            </a:r>
            <a:r>
              <a:rPr lang="en-US" sz="1400" u="sng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>
                <a:hlinkClick r:id="rId5"/>
              </a:rPr>
              <a:t>http://datatracker.ietf.org/doc/draft-ietf-opsawg-capwap-hybridmac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Have a request from OPSAWG chairs for IEEE 802.11 review of (coming revision) of the documents </a:t>
            </a: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As agreed in ARC SC, plan to hold a Call for Comments on the updated documents to collect IEEE 802.11 comments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November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presentations: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Meeting  held 30 Sept 2013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hlinkClick r:id="rId4"/>
              </a:rPr>
              <a:t>http://www.iab.org/activities/joint-activities/iab-ieee-coordination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N</a:t>
            </a:r>
            <a:r>
              <a:rPr lang="en-US" sz="1800" dirty="0" smtClean="0"/>
              <a:t>ew coordination item for 802.11 and </a:t>
            </a:r>
            <a:r>
              <a:rPr lang="en-US" sz="1800" dirty="0" err="1" smtClean="0"/>
              <a:t>capwap</a:t>
            </a:r>
            <a:r>
              <a:rPr lang="en-US" sz="1800" dirty="0" smtClean="0"/>
              <a:t> drafts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joint IEEE 802/IETF IESG coordination meeting:  27 Jan 2014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face to face meeting: 29 Sept 2014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89301"/>
              </p:ext>
            </p:extLst>
          </p:nvPr>
        </p:nvGraphicFramePr>
        <p:xfrm>
          <a:off x="1676400" y="3124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Packager Shell Object" showAsIcon="1" r:id="rId5" imgW="914400" imgH="771480" progId="Package">
                  <p:embed/>
                </p:oleObj>
              </mc:Choice>
              <mc:Fallback>
                <p:oleObj name="Packager Shell Object" showAsIcon="1" r:id="rId5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3124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RFC4441bis </a:t>
            </a:r>
            <a:r>
              <a:rPr lang="en-US" sz="1800" dirty="0"/>
              <a:t>update, see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www.ietf.org/id/draft-iab-rfc4441rev-05.txt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Expect next revision by end </a:t>
            </a:r>
            <a:r>
              <a:rPr lang="en-US" sz="1600" dirty="0" smtClean="0"/>
              <a:t>December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Diff from r4: </a:t>
            </a:r>
            <a:r>
              <a:rPr lang="en-US" sz="1400" u="sng" dirty="0">
                <a:hlinkClick r:id="rId4"/>
              </a:rPr>
              <a:t>http://</a:t>
            </a:r>
            <a:r>
              <a:rPr lang="en-US" sz="1400" u="sng" dirty="0" smtClean="0">
                <a:hlinkClick r:id="rId4"/>
              </a:rPr>
              <a:t>www.ietf.org/rfcdiff?url2=draft-iab-rfc4441rev-05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sz="1800" dirty="0" smtClean="0"/>
              <a:t>Status of IEEE 802.11 review of RFC4441rev-05</a:t>
            </a:r>
          </a:p>
          <a:p>
            <a:pPr lvl="1"/>
            <a:r>
              <a:rPr lang="en-US" sz="1400" dirty="0" smtClean="0"/>
              <a:t>IEEE 802.11 WG will discuss in ARC</a:t>
            </a:r>
          </a:p>
          <a:p>
            <a:pPr lvl="1"/>
            <a:r>
              <a:rPr lang="en-US" sz="1400" dirty="0" smtClean="0"/>
              <a:t>Any identified comments will be forwarded to the IETF/IEEE 802 RFC4441bis editing team </a:t>
            </a:r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CB9AC8F-E624-4E23-955D-D706C0EBAB8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RFC 4441 &amp; IETF liaisons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Reference document: RFC 4441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2006 document, but still relevant: “The IEEE 802/IETF Relationship”, see </a:t>
            </a:r>
            <a:r>
              <a:rPr lang="en-US" sz="1600" dirty="0">
                <a:hlinkClick r:id="rId3"/>
              </a:rPr>
              <a:t>http://tools.ietf.org/html/rfc4441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info: </a:t>
            </a:r>
            <a:r>
              <a:rPr lang="en-US" sz="1600" dirty="0">
                <a:hlinkClick r:id="rId4"/>
              </a:rPr>
              <a:t>http://www.ietf.org/liaison/managers.html</a:t>
            </a:r>
            <a:r>
              <a:rPr lang="en-US" sz="1600" dirty="0"/>
              <a:t>. IETF has a liaison manager FROM IETF to IEEE SA and IEEE 802.1, not to 802.11. </a:t>
            </a:r>
          </a:p>
          <a:p>
            <a:pPr lvl="2">
              <a:defRPr/>
            </a:pPr>
            <a:r>
              <a:rPr lang="en-US" sz="1400" dirty="0"/>
              <a:t>The IETF has a limited number of liaison relationships with other organizations. Liaisons are appointed by the IAB when the IAB feels that conditions warrant appointing a specific person to such a task. Note that such appointments are rare </a:t>
            </a:r>
            <a:r>
              <a:rPr lang="en-US" sz="1400" b="1" dirty="0"/>
              <a:t>as the best way for organizations to work with the IETF is to do so within the working groups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statements are here: </a:t>
            </a:r>
            <a:r>
              <a:rPr lang="en-US" sz="1600" dirty="0">
                <a:hlinkClick r:id="rId5"/>
              </a:rPr>
              <a:t>https://datatracker.ietf.org/liaison/</a:t>
            </a:r>
            <a:r>
              <a:rPr lang="en-US" sz="1600" dirty="0"/>
              <a:t>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March 2-5, 2014 – London </a:t>
            </a:r>
          </a:p>
          <a:p>
            <a:pPr lvl="1"/>
            <a:r>
              <a:rPr lang="en-US" dirty="0" smtClean="0"/>
              <a:t>July 20-25, 2014 – Toronto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BOF Sessions – Nov 2013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nn-NO" dirty="0"/>
              <a:t>RFC Format Design Team </a:t>
            </a:r>
            <a:r>
              <a:rPr lang="nn-NO" dirty="0" smtClean="0"/>
              <a:t>Update</a:t>
            </a:r>
          </a:p>
          <a:p>
            <a:r>
              <a:rPr lang="en-US" dirty="0"/>
              <a:t>Internet Governance </a:t>
            </a:r>
            <a:r>
              <a:rPr lang="en-US" dirty="0" smtClean="0"/>
              <a:t>Update</a:t>
            </a:r>
          </a:p>
          <a:p>
            <a:r>
              <a:rPr lang="en-US" dirty="0"/>
              <a:t>Service Function Chaining, see </a:t>
            </a:r>
            <a:r>
              <a:rPr lang="en-US" dirty="0">
                <a:hlinkClick r:id="rId3"/>
              </a:rPr>
              <a:t>https://datatracker.ietf.org/meeting/88/agenda/sfc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Handling </a:t>
            </a:r>
            <a:r>
              <a:rPr lang="en-US" dirty="0"/>
              <a:t>Pervasive Monitoring in the IETF, see </a:t>
            </a:r>
            <a:r>
              <a:rPr lang="en-US" dirty="0">
                <a:hlinkClick r:id="rId4"/>
              </a:rPr>
              <a:t>https://datatracker.ietf.org/meeting/88/agenda/perpass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/>
              <a:t>Intelligent Transportation </a:t>
            </a:r>
            <a:r>
              <a:rPr lang="en-US" dirty="0" smtClean="0"/>
              <a:t>System/ </a:t>
            </a:r>
            <a:r>
              <a:rPr lang="en-US" dirty="0"/>
              <a:t>Internet-wide Geo-Networking, see </a:t>
            </a:r>
            <a:r>
              <a:rPr lang="en-US" dirty="0">
                <a:hlinkClick r:id="rId5"/>
              </a:rPr>
              <a:t>https://datatracker.ietf.org/meeting/88/agenda/geonet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tools.ietf.org/html/draft-petrescu-ipv6-over-80211p-00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Request </a:t>
            </a:r>
            <a:r>
              <a:rPr lang="en-US" dirty="0" smtClean="0"/>
              <a:t>for IEEE 1609 Dedicated Short Range Communications documents: 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standards.ieee.org/develop/wg/1609_WG.html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5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http://datatracker.ietf.org/wg/radext/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RADIUS Extensions Working Group will focus on extensions to the</a:t>
            </a:r>
            <a:br>
              <a:rPr lang="en-US" sz="1400" dirty="0" smtClean="0"/>
            </a:br>
            <a:r>
              <a:rPr lang="en-US" sz="1400" dirty="0" smtClean="0"/>
              <a:t>RADIUS protocol required to define extensions to the standard</a:t>
            </a:r>
            <a:br>
              <a:rPr lang="en-US" sz="1400" dirty="0" smtClean="0"/>
            </a:br>
            <a:r>
              <a:rPr lang="en-US" sz="1400" dirty="0" smtClean="0"/>
              <a:t>attribute space as well as to address cryptographic algorithm</a:t>
            </a:r>
            <a:br>
              <a:rPr lang="en-US" sz="1400" dirty="0" smtClean="0"/>
            </a:br>
            <a:r>
              <a:rPr lang="en-US" sz="1400" dirty="0" smtClean="0"/>
              <a:t>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 addition, RADEXT will work on RADIUS Design Guidelines and define new attributes for</a:t>
            </a:r>
            <a:br>
              <a:rPr lang="en-US" sz="1400" dirty="0" smtClean="0"/>
            </a:br>
            <a:r>
              <a:rPr lang="en-US" sz="1400" dirty="0" smtClean="0"/>
              <a:t>particular applications of authentication, authorization and</a:t>
            </a:r>
            <a:br>
              <a:rPr lang="en-US" sz="1400" dirty="0" smtClean="0"/>
            </a:br>
            <a:r>
              <a:rPr lang="en-US" sz="1400" dirty="0" smtClean="0"/>
              <a:t>accounting such as NAS management and local area network (LAN) usage.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[November 2013]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Of interest: RADIUS Attributes for IEEE 802 Networks, see </a:t>
            </a:r>
            <a:r>
              <a:rPr lang="en-US" sz="1400" dirty="0">
                <a:hlinkClick r:id="rId4"/>
              </a:rPr>
              <a:t>http://datatracker.ietf.org/doc/draft-ietf-radext-ieee802ext</a:t>
            </a:r>
            <a:r>
              <a:rPr lang="en-US" sz="1400" dirty="0" smtClean="0">
                <a:hlinkClick r:id="rId4"/>
              </a:rPr>
              <a:t>/  </a:t>
            </a:r>
            <a:r>
              <a:rPr lang="en-US" sz="1400" dirty="0" smtClean="0"/>
              <a:t>in Working Group last call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paws Working Group was formed June </a:t>
            </a:r>
            <a:r>
              <a:rPr lang="en-US" sz="1600" dirty="0"/>
              <a:t>2011, see </a:t>
            </a:r>
            <a:r>
              <a:rPr lang="en-US" sz="1600" dirty="0">
                <a:hlinkClick r:id="rId3"/>
              </a:rPr>
              <a:t>http://datatracker.ietf.org/wg/paws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C</a:t>
            </a:r>
            <a:r>
              <a:rPr lang="en-US" sz="1600" dirty="0" smtClean="0"/>
              <a:t>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Charter, see </a:t>
            </a:r>
            <a:r>
              <a:rPr lang="en-US" sz="1400" dirty="0" smtClean="0">
                <a:hlinkClick r:id="rId4"/>
              </a:rPr>
              <a:t>https://datatracker.ietf.org/wg/paws/charter/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Problem Statement, see </a:t>
            </a:r>
            <a:r>
              <a:rPr lang="en-US" sz="1400" dirty="0">
                <a:hlinkClick r:id="rId5"/>
              </a:rPr>
              <a:t>https://datatracker.ietf.org/doc/draft-patil-paws-problem-stmt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 Use Cases and requirements, published as RFC 6953: </a:t>
            </a:r>
            <a:r>
              <a:rPr lang="en-US" sz="1400" dirty="0" smtClean="0">
                <a:hlinkClick r:id="rId6"/>
              </a:rPr>
              <a:t>https://datatracker.ietf.org/doc/rfc6953/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Goals and Milestones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Aug 2012 - Submit 'Use Cases and Requirements for Accessing a Radio White Space Database' to the IESG for publication as Informational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April 2013 </a:t>
            </a:r>
            <a:r>
              <a:rPr lang="en-US" sz="1400" dirty="0"/>
              <a:t>- Submit 'Accessing a Radio White Space Database' to the IESG for publication as Proposed Standard 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Updates [November 2013]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Paws protocol </a:t>
            </a:r>
            <a:r>
              <a:rPr lang="en-US" sz="1400" dirty="0"/>
              <a:t>draft document: </a:t>
            </a:r>
            <a:r>
              <a:rPr lang="en-US" sz="1400" dirty="0">
                <a:hlinkClick r:id="rId7"/>
              </a:rPr>
              <a:t>https://datatracker.ietf.org/doc/draft-ietf-paws-protocol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will be updated, then request for IEEE 802.11 comments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62006</TotalTime>
  <Words>1485</Words>
  <Application>Microsoft Office PowerPoint</Application>
  <PresentationFormat>On-screen Show (4:3)</PresentationFormat>
  <Paragraphs>324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Document</vt:lpstr>
      <vt:lpstr>Packager Shell Object</vt:lpstr>
      <vt:lpstr>IEEE 802.11-IETF Liaison Report</vt:lpstr>
      <vt:lpstr>Abstract</vt:lpstr>
      <vt:lpstr>IETF- IEEE 802 Liaison Activity - 1 </vt:lpstr>
      <vt:lpstr>IETF- IEEE 802 Liaison Activity - 2 </vt:lpstr>
      <vt:lpstr>About RFC 4441 &amp; IETF liaisons</vt:lpstr>
      <vt:lpstr>IETF Meetings</vt:lpstr>
      <vt:lpstr>BOF Sessions – Nov 2013</vt:lpstr>
      <vt:lpstr>RADEXT WG</vt:lpstr>
      <vt:lpstr>Protocol to Access White Space database (paws) WG</vt:lpstr>
      <vt:lpstr>EAP Method Update (EMU) </vt:lpstr>
      <vt:lpstr>Public-Key Infrastructure (X.509) (pkix)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364</cp:revision>
  <cp:lastPrinted>1998-02-10T13:28:06Z</cp:lastPrinted>
  <dcterms:created xsi:type="dcterms:W3CDTF">2005-01-04T21:26:55Z</dcterms:created>
  <dcterms:modified xsi:type="dcterms:W3CDTF">2013-11-13T14:40:05Z</dcterms:modified>
</cp:coreProperties>
</file>