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1" r:id="rId2"/>
    <p:sldId id="281" r:id="rId3"/>
    <p:sldId id="301" r:id="rId4"/>
    <p:sldId id="293" r:id="rId5"/>
    <p:sldId id="298" r:id="rId6"/>
    <p:sldId id="304" r:id="rId7"/>
    <p:sldId id="295" r:id="rId8"/>
    <p:sldId id="305" r:id="rId9"/>
    <p:sldId id="303" r:id="rId10"/>
    <p:sldId id="29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2" clrIdx="0"/>
  <p:cmAuthor id="1" name="23014870" initials="Kare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152" y="-82"/>
      </p:cViewPr>
      <p:guideLst>
        <p:guide orient="horz" pos="882"/>
        <p:guide pos="50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802.11-13/1305r0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802.11-13/1305r0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802.11-13/1305r0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802.11-13/1305r0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ADB2D07-041E-4B5C-91C6-C44066D1742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8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802.11-13/1305r0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ADB2D07-041E-4B5C-91C6-C44066D1742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4365" y="6475413"/>
            <a:ext cx="1179560" cy="18466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235570" y="343267"/>
            <a:ext cx="418119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802.11-13/1305r0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6467897" y="6421368"/>
            <a:ext cx="1803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/>
              <a:t>W.Carney</a:t>
            </a:r>
            <a:r>
              <a:rPr lang="en-US" dirty="0" smtClean="0"/>
              <a:t>, et. al.  (SONY)</a:t>
            </a:r>
            <a:endParaRPr lang="en-US" dirty="0"/>
          </a:p>
        </p:txBody>
      </p:sp>
      <p:sp>
        <p:nvSpPr>
          <p:cNvPr id="13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xpls/abs_all.jsp?arnumber=1000232&amp;tag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1144-01-0hew-simplified-traffic-model-based-on-aggregated-network-statistics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09575" y="642019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Simplification of HEW </a:t>
            </a:r>
            <a:br>
              <a:rPr lang="en-US" dirty="0" smtClean="0"/>
            </a:br>
            <a:r>
              <a:rPr lang="en-US" dirty="0" smtClean="0"/>
              <a:t>Traffic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S</a:t>
            </a:r>
            <a:r>
              <a:rPr lang="en-US" dirty="0" smtClean="0"/>
              <a:t>imulations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1" y="1613746"/>
            <a:ext cx="8277224" cy="396875"/>
          </a:xfrm>
          <a:ln/>
        </p:spPr>
        <p:txBody>
          <a:bodyPr/>
          <a:lstStyle/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</a:t>
            </a:r>
            <a:r>
              <a:rPr lang="en-GB" sz="2000" b="0" dirty="0" smtClean="0"/>
              <a:t>2013-11-12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692422"/>
              </p:ext>
            </p:extLst>
          </p:nvPr>
        </p:nvGraphicFramePr>
        <p:xfrm>
          <a:off x="485775" y="1990725"/>
          <a:ext cx="8362950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0" name="Document" r:id="rId4" imgW="8593018" imgH="4883638" progId="Word.Document.8">
                  <p:embed/>
                </p:oleObj>
              </mc:Choice>
              <mc:Fallback>
                <p:oleObj name="Document" r:id="rId4" imgW="8593018" imgH="4883638" progId="Word.Document.8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1990725"/>
                        <a:ext cx="8362950" cy="4752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6020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78625" cy="4114800"/>
          </a:xfrm>
        </p:spPr>
        <p:txBody>
          <a:bodyPr/>
          <a:lstStyle/>
          <a:p>
            <a:pPr marL="354013" indent="-354013">
              <a:buNone/>
            </a:pPr>
            <a:r>
              <a:rPr lang="en-US" sz="1800" dirty="0" smtClean="0"/>
              <a:t>[1] Ericsson measurement, 2012/Q4, smartphone-dominated mature LTE/HSPA/2G network</a:t>
            </a:r>
          </a:p>
          <a:p>
            <a:pPr>
              <a:buNone/>
            </a:pPr>
            <a:r>
              <a:rPr lang="en-US" sz="1800" dirty="0" smtClean="0"/>
              <a:t>[2] A. </a:t>
            </a:r>
            <a:r>
              <a:rPr lang="en-US" sz="1800" dirty="0" err="1" smtClean="0"/>
              <a:t>Doufexi</a:t>
            </a:r>
            <a:r>
              <a:rPr lang="en-US" sz="1800" dirty="0" smtClean="0"/>
              <a:t>, S. </a:t>
            </a:r>
            <a:r>
              <a:rPr lang="en-US" sz="1800" dirty="0" err="1" smtClean="0"/>
              <a:t>Armour</a:t>
            </a:r>
            <a:r>
              <a:rPr lang="en-US" sz="1800" dirty="0" smtClean="0"/>
              <a:t>, P. Karlsson, M. Butler, A. Nix, D.  Bull, J. McGeehan, “</a:t>
            </a:r>
            <a:r>
              <a:rPr lang="en-US" sz="1800" dirty="0" smtClean="0">
                <a:hlinkClick r:id="rId3"/>
              </a:rPr>
              <a:t>A Comparison of the HIPERLAN/2 and  IEEE 802.11a Wireless LAN Standards,</a:t>
            </a:r>
            <a:r>
              <a:rPr lang="en-US" sz="1800" dirty="0" smtClean="0"/>
              <a:t>” IEEE Communications Magazine, May 2002, Vol. 40, No. 5. </a:t>
            </a:r>
          </a:p>
          <a:p>
            <a:pPr>
              <a:buNone/>
            </a:pPr>
            <a:r>
              <a:rPr lang="en-US" sz="1800" dirty="0" smtClean="0"/>
              <a:t>[3] Network optimizations for expected traffic patterns. IEEE July 2013 11-13-0728-00-0hew-Network-optimization-for-expected-traffic-patterns_v01</a:t>
            </a:r>
          </a:p>
          <a:p>
            <a:pPr marL="354013" indent="-354013">
              <a:buNone/>
            </a:pPr>
            <a:r>
              <a:rPr lang="en-US" sz="1800" dirty="0" smtClean="0"/>
              <a:t>[4] Simplified Traffic model, IEEE September 2013, </a:t>
            </a:r>
            <a:r>
              <a:rPr lang="en-US" sz="1800" dirty="0" smtClean="0">
                <a:hlinkClick r:id="rId4"/>
              </a:rPr>
              <a:t>11-13-1144-01-0hew-simplified-traffic-model-based-on-aggregated-network-statistics</a:t>
            </a:r>
            <a:endParaRPr lang="en-US" sz="1800" dirty="0" smtClean="0"/>
          </a:p>
          <a:p>
            <a:pPr marL="354013" indent="-354013">
              <a:buNone/>
            </a:pPr>
            <a:r>
              <a:rPr lang="en-US" sz="1800" dirty="0" smtClean="0"/>
              <a:t>[5] </a:t>
            </a:r>
            <a:r>
              <a:rPr lang="en-GB" sz="1800" dirty="0" smtClean="0"/>
              <a:t>11-13-1001-02-0hew-simulation-scenarios-document-template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0568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Abstract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873" y="1936896"/>
            <a:ext cx="7161632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discussed in 13/0728r0 and 13/1144r1 that </a:t>
            </a:r>
            <a:r>
              <a:rPr lang="en-US" dirty="0"/>
              <a:t>s</a:t>
            </a:r>
            <a:r>
              <a:rPr lang="en-US" dirty="0" smtClean="0"/>
              <a:t>mall </a:t>
            </a:r>
            <a:r>
              <a:rPr lang="en-US" dirty="0" smtClean="0"/>
              <a:t>packets consume a relatively large part of the capacity in today’s wireless </a:t>
            </a:r>
            <a:r>
              <a:rPr lang="en-US" dirty="0" smtClean="0"/>
              <a:t>networks. </a:t>
            </a:r>
            <a:r>
              <a:rPr lang="en-US" dirty="0" smtClean="0"/>
              <a:t>[1], [3], [4]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achieve </a:t>
            </a:r>
            <a:r>
              <a:rPr lang="en-US" dirty="0"/>
              <a:t>a better representation of </a:t>
            </a:r>
            <a:r>
              <a:rPr lang="en-US" dirty="0" smtClean="0"/>
              <a:t>real usage and </a:t>
            </a:r>
            <a:r>
              <a:rPr lang="en-US" dirty="0"/>
              <a:t>to simplify </a:t>
            </a:r>
            <a:r>
              <a:rPr lang="en-US" dirty="0" smtClean="0"/>
              <a:t>simulations, the </a:t>
            </a: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C</a:t>
            </a:r>
            <a:r>
              <a:rPr lang="en-US" dirty="0" smtClean="0"/>
              <a:t>ases defined by HEW should be combined in simulation environments, one Use Case per STA.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Recommending </a:t>
            </a:r>
            <a:r>
              <a:rPr lang="en-US" dirty="0" smtClean="0"/>
              <a:t>annex updates to </a:t>
            </a:r>
            <a:r>
              <a:rPr lang="en-US" dirty="0" smtClean="0"/>
              <a:t>13/1001r_ </a:t>
            </a:r>
            <a:r>
              <a:rPr lang="en-US" dirty="0" smtClean="0"/>
              <a:t>to account for these environments.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8600A4E4-C755-4623-A05C-650A25B132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4155"/>
            <a:ext cx="7772400" cy="4341845"/>
          </a:xfrm>
        </p:spPr>
        <p:txBody>
          <a:bodyPr/>
          <a:lstStyle/>
          <a:p>
            <a:r>
              <a:rPr lang="en-US" sz="2800" dirty="0" smtClean="0"/>
              <a:t>Video is clearly the ‘killer app’ and will dominate traffic in HEW networks.</a:t>
            </a:r>
          </a:p>
          <a:p>
            <a:r>
              <a:rPr lang="en-US" sz="2800" dirty="0" smtClean="0"/>
              <a:t>Sony </a:t>
            </a:r>
            <a:r>
              <a:rPr lang="en-US" sz="2800" dirty="0"/>
              <a:t>is in the business of delivering entertainment content to consumers with high QoS/QoE </a:t>
            </a:r>
            <a:r>
              <a:rPr lang="en-US" sz="2800" dirty="0" smtClean="0"/>
              <a:t>expectations.</a:t>
            </a:r>
            <a:endParaRPr lang="en-US" sz="2800" dirty="0"/>
          </a:p>
          <a:p>
            <a:r>
              <a:rPr lang="en-US" sz="2800" dirty="0" smtClean="0"/>
              <a:t>Small </a:t>
            </a:r>
            <a:r>
              <a:rPr lang="en-US" sz="2800" dirty="0"/>
              <a:t>packets are already a reality in today’s networks and their increasing presence will have an effect on video traffic </a:t>
            </a:r>
            <a:r>
              <a:rPr lang="en-US" sz="2800" dirty="0" smtClean="0"/>
              <a:t>quality.</a:t>
            </a:r>
          </a:p>
          <a:p>
            <a:pPr lvl="1"/>
            <a:r>
              <a:rPr lang="en-US" sz="2400" dirty="0" smtClean="0"/>
              <a:t>HEW simulations must </a:t>
            </a:r>
            <a:r>
              <a:rPr lang="en-US" sz="2400" dirty="0"/>
              <a:t>accurately account for and understand the issues.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5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Review of Prior </a:t>
            </a:r>
            <a:r>
              <a:rPr lang="en-US" dirty="0" smtClean="0"/>
              <a:t>Materials: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MAC/PHY Inefficiency for Small </a:t>
            </a:r>
            <a:r>
              <a:rPr lang="en-US" dirty="0"/>
              <a:t>P</a:t>
            </a:r>
            <a:r>
              <a:rPr lang="en-US" dirty="0" smtClean="0"/>
              <a:t>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81321"/>
            <a:ext cx="4025900" cy="20066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Packet Size distribution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1986121"/>
            <a:ext cx="4597400" cy="210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881100" y="1681321"/>
            <a:ext cx="42629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000" b="1" dirty="0" smtClean="0"/>
              <a:t>MAC Efficiency (e.g., 11a)</a:t>
            </a:r>
            <a:endParaRPr lang="en-US" sz="2000" b="1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005806" y="4520986"/>
            <a:ext cx="72898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+mn-lt"/>
              </a:rPr>
              <a:t>30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of used capacity from 5% of traffic volume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957810"/>
              </p:ext>
            </p:extLst>
          </p:nvPr>
        </p:nvGraphicFramePr>
        <p:xfrm>
          <a:off x="1108754" y="5013603"/>
          <a:ext cx="6632152" cy="1266825"/>
        </p:xfrm>
        <a:graphic>
          <a:graphicData uri="http://schemas.openxmlformats.org/drawingml/2006/table">
            <a:tbl>
              <a:tblPr/>
              <a:tblGrid>
                <a:gridCol w="932191"/>
                <a:gridCol w="932191"/>
                <a:gridCol w="932191"/>
                <a:gridCol w="1009874"/>
                <a:gridCol w="237321"/>
                <a:gridCol w="2588384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Bytes per packet</a:t>
                      </a:r>
                      <a:endParaRPr lang="sv-SE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20%</a:t>
                      </a:r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15%</a:t>
                      </a:r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10%</a:t>
                      </a:r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55%</a:t>
                      </a:r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ysClr val="windowText" lastClr="000000"/>
                          </a:solidFill>
                          <a:latin typeface="Calibri"/>
                        </a:rPr>
                        <a:t>% of </a:t>
                      </a:r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total</a:t>
                      </a:r>
                      <a:r>
                        <a:rPr lang="sv-SE" sz="1600" b="0" i="0" u="none" strike="noStrike" baseline="0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 </a:t>
                      </a:r>
                      <a:r>
                        <a:rPr lang="sv-SE" sz="1600" b="0" i="0" u="none" strike="noStrike" baseline="0" dirty="0" err="1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number</a:t>
                      </a:r>
                      <a:r>
                        <a:rPr lang="sv-SE" sz="1600" b="0" i="0" u="none" strike="noStrike" baseline="0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 of </a:t>
                      </a:r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packets</a:t>
                      </a:r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2.2</a:t>
                      </a:r>
                      <a:r>
                        <a:rPr lang="sv-SE" sz="1600" b="0" i="0" u="none" strike="noStrike" dirty="0">
                          <a:solidFill>
                            <a:sysClr val="windowText" lastClr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2.6</a:t>
                      </a:r>
                      <a:r>
                        <a:rPr lang="sv-SE" sz="1600" b="0" i="0" u="none" strike="noStrike" dirty="0">
                          <a:solidFill>
                            <a:sysClr val="windowText" lastClr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5.8</a:t>
                      </a:r>
                      <a:r>
                        <a:rPr lang="sv-SE" sz="1600" b="0" i="0" u="none" strike="noStrike" dirty="0">
                          <a:solidFill>
                            <a:sysClr val="windowText" lastClr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89.4</a:t>
                      </a:r>
                      <a:r>
                        <a:rPr lang="sv-SE" sz="1600" b="0" i="0" u="none" strike="noStrike" dirty="0">
                          <a:solidFill>
                            <a:sysClr val="windowText" lastClr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ysClr val="windowText" lastClr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=&gt; % </a:t>
                      </a:r>
                      <a:r>
                        <a:rPr lang="sv-SE" sz="1600" b="0" i="0" u="none" strike="noStrike" dirty="0">
                          <a:solidFill>
                            <a:sysClr val="windowText" lastClr="000000"/>
                          </a:solidFill>
                          <a:latin typeface="Calibri"/>
                        </a:rPr>
                        <a:t>of t</a:t>
                      </a:r>
                      <a:r>
                        <a:rPr lang="sv-SE" sz="1600" b="0" i="0" u="none" strike="noStrike" dirty="0" smtClean="0">
                          <a:solidFill>
                            <a:sysClr val="windowText" lastClr="000000"/>
                          </a:solidFill>
                          <a:latin typeface="Calibri"/>
                        </a:rPr>
                        <a:t>raffic volume (Bytes)</a:t>
                      </a:r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600" b="0" i="0" u="none" strike="noStrike" dirty="0">
                        <a:solidFill>
                          <a:sysClr val="windowText" lastClr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15.4</a:t>
                      </a:r>
                      <a:r>
                        <a:rPr lang="sv-SE" sz="16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12.5</a:t>
                      </a:r>
                      <a:r>
                        <a:rPr lang="sv-SE" sz="16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8.3</a:t>
                      </a:r>
                      <a:r>
                        <a:rPr lang="sv-SE" sz="16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63.8</a:t>
                      </a:r>
                      <a:r>
                        <a:rPr lang="sv-SE" sz="16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=&gt;</a:t>
                      </a:r>
                      <a:r>
                        <a:rPr lang="sv-SE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r>
                        <a:rPr lang="sv-SE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of </a:t>
                      </a:r>
                      <a:r>
                        <a:rPr lang="sv-SE" sz="1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airtime</a:t>
                      </a:r>
                      <a:r>
                        <a:rPr lang="sv-SE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on </a:t>
                      </a:r>
                      <a:r>
                        <a:rPr lang="sv-SE" sz="16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network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9101" y="2038170"/>
            <a:ext cx="3529444" cy="2149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5300871" y="4126071"/>
            <a:ext cx="3246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 [2] – Efficiency for streaming data without aggregation. </a:t>
            </a:r>
            <a:r>
              <a:rPr lang="en-US" dirty="0" err="1" smtClean="0"/>
              <a:t>Doufexi</a:t>
            </a:r>
            <a:r>
              <a:rPr lang="en-US" dirty="0" smtClean="0"/>
              <a:t>, et. </a:t>
            </a:r>
            <a:r>
              <a:rPr lang="en-US" dirty="0" smtClean="0"/>
              <a:t>al.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89401" y="4060754"/>
            <a:ext cx="35253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 [1] – Packet sizes in real networks, </a:t>
            </a:r>
            <a:r>
              <a:rPr lang="en-US" dirty="0" smtClean="0"/>
              <a:t>Ericsson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C:\Users\23014870\Desktop\HEW\house_floorpl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8209" y="3712189"/>
            <a:ext cx="3217574" cy="191329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sv-SE" dirty="0" smtClean="0"/>
              <a:t>Mixed Usage in a Network is Common</a:t>
            </a:r>
            <a:br>
              <a:rPr lang="sv-SE" dirty="0" smtClean="0"/>
            </a:br>
            <a:r>
              <a:rPr lang="sv-SE" sz="2400" dirty="0" smtClean="0"/>
              <a:t>HEW simulations should model this usage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1716833"/>
            <a:ext cx="7772400" cy="2119069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solidFill>
                  <a:schemeClr val="accent6"/>
                </a:solidFill>
              </a:rPr>
              <a:t>Example:  Expected traffic within each network in dense apartment building (3a)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1704" y="5710355"/>
            <a:ext cx="3063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 to living room Television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05783" y="5647048"/>
            <a:ext cx="2422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Kid:  Playstation</a:t>
            </a:r>
            <a:b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gaming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707" name="Picture 11" descr="http://www.sony-mea.com/corporate/resources/en_ME/images/PressRoom/2010/KAKA_Frame.jpg"/>
          <p:cNvPicPr>
            <a:picLocks noChangeAspect="1" noChangeArrowheads="1"/>
          </p:cNvPicPr>
          <p:nvPr/>
        </p:nvPicPr>
        <p:blipFill>
          <a:blip r:embed="rId4" cstate="print"/>
          <a:srcRect l="16890" t="11630" b="8126"/>
          <a:stretch>
            <a:fillRect/>
          </a:stretch>
        </p:blipFill>
        <p:spPr bwMode="auto">
          <a:xfrm>
            <a:off x="1310016" y="5346317"/>
            <a:ext cx="1512955" cy="1057619"/>
          </a:xfrm>
          <a:prstGeom prst="rect">
            <a:avLst/>
          </a:prstGeom>
          <a:noFill/>
        </p:spPr>
      </p:pic>
      <p:pic>
        <p:nvPicPr>
          <p:cNvPr id="29709" name="Picture 13" descr="http://webassetsd.scea.com/pscomauth/groups/public/documents/webasset/ps_psn_exclusive_acces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33153" y="4427070"/>
            <a:ext cx="1520341" cy="1324052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80044" y="3344779"/>
            <a:ext cx="2308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Dad: </a:t>
            </a:r>
            <a:r>
              <a:rPr lang="sv-SE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aying bills and browsing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711" name="Picture 15" descr="Easy to Hol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72076" y="2616632"/>
            <a:ext cx="1581924" cy="105461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479064" y="3656935"/>
            <a:ext cx="1669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Kid:  Social networking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713" name="Picture 17" descr="http://www.sonystyle.com.hk/ss/vaio/product/vgn-fj57gp/image/top_pic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3457" y="4049200"/>
            <a:ext cx="1496679" cy="1081451"/>
          </a:xfrm>
          <a:prstGeom prst="rect">
            <a:avLst/>
          </a:prstGeom>
          <a:noFill/>
        </p:spPr>
      </p:pic>
      <p:pic>
        <p:nvPicPr>
          <p:cNvPr id="29715" name="Picture 19" descr="http://t0.gstatic.com/images?q=tbn:ANd9GcQd6NM_7kqu-7yf8SaAF2CRly220m0OHw9I2M3Nw2yRtvxAE8TJ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87941" y="2659024"/>
            <a:ext cx="1772207" cy="99243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916913" y="2622836"/>
            <a:ext cx="2124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Mom: Video Skype with kid away from home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566057" y="3842657"/>
            <a:ext cx="8109857" cy="15022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94580"/>
            <a:ext cx="7772400" cy="4597400"/>
          </a:xfrm>
        </p:spPr>
        <p:txBody>
          <a:bodyPr/>
          <a:lstStyle/>
          <a:p>
            <a:r>
              <a:rPr lang="sv-SE" sz="1800" dirty="0" smtClean="0"/>
              <a:t>With the number of defined scenarios, there is the possibility of creating very complex traffic patterns.</a:t>
            </a:r>
          </a:p>
          <a:p>
            <a:r>
              <a:rPr lang="sv-SE" sz="1800" dirty="0" smtClean="0"/>
              <a:t>Option 1: Simplify by deciding on traffic mix (constant packet size distribution) for each device.  All STAs have the same mix.</a:t>
            </a:r>
          </a:p>
          <a:p>
            <a:pPr lvl="1">
              <a:buFontTx/>
              <a:buChar char="-"/>
            </a:pPr>
            <a:r>
              <a:rPr lang="sv-SE" sz="1600" dirty="0" smtClean="0"/>
              <a:t>Cons: i) Ignores differences between users/use cases; ii) Over-optimistic in data packet aggregation opportunities.</a:t>
            </a:r>
          </a:p>
          <a:p>
            <a:pPr lvl="1">
              <a:buFontTx/>
              <a:buChar char="-"/>
            </a:pPr>
            <a:r>
              <a:rPr lang="sv-SE" sz="1600" dirty="0" smtClean="0"/>
              <a:t>Pros: Simulation traffic model complexity is simplified.</a:t>
            </a:r>
          </a:p>
          <a:p>
            <a:r>
              <a:rPr lang="sv-SE" sz="1800" dirty="0" smtClean="0"/>
              <a:t>Option 2: Simplify by defining sets, each with one packet size indicative of a main usecase.  Distribute these sets between STAs.</a:t>
            </a:r>
          </a:p>
          <a:p>
            <a:pPr lvl="1">
              <a:buFontTx/>
              <a:buChar char="-"/>
            </a:pPr>
            <a:r>
              <a:rPr lang="sv-SE" sz="1600" dirty="0" smtClean="0"/>
              <a:t>Cons: i) Ignores background traffic from other simultaneous usecases; ii)</a:t>
            </a:r>
            <a:r>
              <a:rPr lang="sv-SE" sz="1600" dirty="0"/>
              <a:t> </a:t>
            </a:r>
            <a:r>
              <a:rPr lang="sv-SE" sz="1600" dirty="0" smtClean="0"/>
              <a:t>Ignores real combined usecases.</a:t>
            </a:r>
          </a:p>
          <a:p>
            <a:pPr lvl="1">
              <a:buFontTx/>
              <a:buChar char="-"/>
            </a:pPr>
            <a:r>
              <a:rPr lang="sv-SE" sz="1600" dirty="0"/>
              <a:t>Pros: Simulation traffic model complexity is </a:t>
            </a:r>
            <a:r>
              <a:rPr lang="sv-SE" sz="1600" dirty="0" smtClean="0"/>
              <a:t>simplified</a:t>
            </a:r>
            <a:r>
              <a:rPr lang="sv-SE" sz="1600" dirty="0"/>
              <a:t>.</a:t>
            </a:r>
          </a:p>
          <a:p>
            <a:pPr>
              <a:buFontTx/>
              <a:buChar char="-"/>
            </a:pPr>
            <a:r>
              <a:rPr lang="sv-SE" sz="1800" dirty="0" smtClean="0"/>
              <a:t>Option 3: Combination of 1 and 2 by defining a set of traffic mixes that each refer to one main UC.  Distribute these between STAs.</a:t>
            </a:r>
          </a:p>
          <a:p>
            <a:pPr lvl="1">
              <a:buFontTx/>
              <a:buChar char="-"/>
            </a:pPr>
            <a:r>
              <a:rPr lang="sv-SE" sz="1600" dirty="0" smtClean="0"/>
              <a:t>Cons: Very complex simulations.</a:t>
            </a:r>
          </a:p>
          <a:p>
            <a:pPr lvl="1">
              <a:buFontTx/>
              <a:buChar char="-"/>
            </a:pPr>
            <a:r>
              <a:rPr lang="sv-SE" sz="1600" dirty="0" smtClean="0"/>
              <a:t>Pros: Most representative of realistic HEW network usage.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Account for Small Packets in HEW Simulation Environments?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Recommended Simplified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Traffic mix to be simulated with one traffic type per STA.</a:t>
            </a:r>
          </a:p>
          <a:p>
            <a:pPr lvl="1"/>
            <a:r>
              <a:rPr lang="en-US" dirty="0" smtClean="0"/>
              <a:t>E.g. in Dense Apartment 3a.</a:t>
            </a:r>
          </a:p>
          <a:p>
            <a:pPr lvl="2"/>
            <a:r>
              <a:rPr lang="en-US" dirty="0" smtClean="0"/>
              <a:t>UL video STA.</a:t>
            </a:r>
          </a:p>
          <a:p>
            <a:pPr lvl="2"/>
            <a:r>
              <a:rPr lang="en-US" dirty="0" smtClean="0"/>
              <a:t>DL video STA.</a:t>
            </a:r>
          </a:p>
          <a:p>
            <a:pPr lvl="2"/>
            <a:r>
              <a:rPr lang="en-US" dirty="0" smtClean="0"/>
              <a:t>Browsing Traffic.</a:t>
            </a:r>
          </a:p>
          <a:p>
            <a:pPr lvl="2"/>
            <a:r>
              <a:rPr lang="en-US" dirty="0" smtClean="0"/>
              <a:t>Video call.</a:t>
            </a:r>
          </a:p>
          <a:p>
            <a:pPr lvl="2"/>
            <a:r>
              <a:rPr lang="en-US" smtClean="0"/>
              <a:t>Gaming.</a:t>
            </a:r>
            <a:endParaRPr lang="en-US" dirty="0" smtClean="0"/>
          </a:p>
          <a:p>
            <a:r>
              <a:rPr lang="en-US" dirty="0" smtClean="0"/>
              <a:t>Distribution of use cases to be defined per Scenario.</a:t>
            </a:r>
          </a:p>
          <a:p>
            <a:pPr lvl="1"/>
            <a:r>
              <a:rPr lang="sv-SE" dirty="0" smtClean="0"/>
              <a:t>Distribution shall approximate real traffic as seen from available network statistics.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981199"/>
            <a:ext cx="7877175" cy="4638675"/>
          </a:xfrm>
        </p:spPr>
        <p:txBody>
          <a:bodyPr/>
          <a:lstStyle/>
          <a:p>
            <a:r>
              <a:rPr lang="en-US" dirty="0" smtClean="0"/>
              <a:t>The recommendation and conclusion in previous slides complement the content of the draft test case template pioneered by Qualcomm in 13/1001.</a:t>
            </a:r>
          </a:p>
          <a:p>
            <a:r>
              <a:rPr lang="en-US" dirty="0" smtClean="0"/>
              <a:t>One simplified traffic definition to be included in each traffic profile T1…Tn. </a:t>
            </a:r>
            <a:r>
              <a:rPr lang="en-US" dirty="0" smtClean="0"/>
              <a:t>Propose </a:t>
            </a:r>
            <a:r>
              <a:rPr lang="en-US" dirty="0" smtClean="0"/>
              <a:t>to add a clear statement of the one most relevant MAC packet size per UL/DL.</a:t>
            </a:r>
          </a:p>
          <a:p>
            <a:r>
              <a:rPr lang="en-US" dirty="0" smtClean="0"/>
              <a:t>Example of content for each traffic profile definition: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Combination of usecases within a network achieved by defining multiple STAs with different traffic profiles.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Additions to </a:t>
            </a:r>
            <a:br>
              <a:rPr lang="en-US" dirty="0" smtClean="0"/>
            </a:br>
            <a:r>
              <a:rPr lang="en-US" dirty="0" smtClean="0"/>
              <a:t>Test </a:t>
            </a:r>
            <a:r>
              <a:rPr lang="en-US" dirty="0"/>
              <a:t>C</a:t>
            </a:r>
            <a:r>
              <a:rPr lang="en-US" dirty="0" smtClean="0"/>
              <a:t>ase </a:t>
            </a:r>
            <a:r>
              <a:rPr lang="en-US" dirty="0"/>
              <a:t>T</a:t>
            </a:r>
            <a:r>
              <a:rPr lang="en-US" dirty="0" smtClean="0"/>
              <a:t>emplate</a:t>
            </a:r>
            <a:br>
              <a:rPr lang="en-US" dirty="0" smtClean="0"/>
            </a:br>
            <a:r>
              <a:rPr lang="en-GB" sz="1800" dirty="0" smtClean="0"/>
              <a:t> ref [5] : IEEE 802.11-13/1001r2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86506"/>
              </p:ext>
            </p:extLst>
          </p:nvPr>
        </p:nvGraphicFramePr>
        <p:xfrm>
          <a:off x="830621" y="4800323"/>
          <a:ext cx="7540486" cy="844550"/>
        </p:xfrm>
        <a:graphic>
          <a:graphicData uri="http://schemas.openxmlformats.org/drawingml/2006/table">
            <a:tbl>
              <a:tblPr/>
              <a:tblGrid>
                <a:gridCol w="569297"/>
                <a:gridCol w="1345789"/>
                <a:gridCol w="1588032"/>
                <a:gridCol w="1345789"/>
                <a:gridCol w="1434091"/>
                <a:gridCol w="1257488"/>
              </a:tblGrid>
              <a:tr h="22479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Traffic Model #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6350" marT="635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Traffic model name</a:t>
                      </a:r>
                      <a:endParaRPr lang="sv-SE" sz="16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Description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Application traffic</a:t>
                      </a:r>
                      <a:endParaRPr lang="sv-SE" sz="1600"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(Forward / Backward)</a:t>
                      </a:r>
                      <a:endParaRPr lang="sv-SE" sz="16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 Application Load  (Mbps)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(Forward / Backward)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Max A-MPDU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Size (B)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(Forward / Backward)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395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T1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6350" marT="635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Local file transfer</a:t>
                      </a:r>
                      <a:endParaRPr lang="sv-SE" sz="16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FTP/TCP transfer of large file within local network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latin typeface="Calibri"/>
                          <a:ea typeface="Gulim"/>
                          <a:cs typeface="Times New Roman"/>
                        </a:rPr>
                        <a:t>FTP</a:t>
                      </a:r>
                      <a:r>
                        <a:rPr lang="en-US" sz="1100" kern="1200" baseline="0" dirty="0" smtClean="0">
                          <a:latin typeface="Calibri"/>
                          <a:ea typeface="Gulim"/>
                          <a:cs typeface="Times New Roman"/>
                        </a:rPr>
                        <a:t> </a:t>
                      </a:r>
                      <a:r>
                        <a:rPr lang="en-US" sz="1100" kern="1200" dirty="0" smtClean="0">
                          <a:latin typeface="Calibri"/>
                          <a:ea typeface="Gulim"/>
                          <a:cs typeface="Times New Roman"/>
                        </a:rPr>
                        <a:t>file </a:t>
                      </a:r>
                      <a:r>
                        <a:rPr lang="en-US" sz="1100" kern="1200" dirty="0">
                          <a:latin typeface="Calibri"/>
                          <a:ea typeface="Gulim"/>
                          <a:cs typeface="Times New Roman"/>
                        </a:rPr>
                        <a:t>transfer </a:t>
                      </a:r>
                      <a:br>
                        <a:rPr lang="en-US" sz="1100" kern="1200" dirty="0">
                          <a:latin typeface="Calibri"/>
                          <a:ea typeface="Gulim"/>
                          <a:cs typeface="Times New Roman"/>
                        </a:rPr>
                      </a:br>
                      <a:r>
                        <a:rPr lang="en-US" sz="1100" kern="1200" dirty="0">
                          <a:latin typeface="Calibri"/>
                          <a:ea typeface="Gulim"/>
                          <a:cs typeface="Times New Roman"/>
                        </a:rPr>
                        <a:t>/ </a:t>
                      </a:r>
                      <a:r>
                        <a:rPr lang="en-US" sz="1100" kern="1200" dirty="0" smtClean="0">
                          <a:latin typeface="Calibri"/>
                          <a:ea typeface="Gulim"/>
                          <a:cs typeface="Times New Roman"/>
                        </a:rPr>
                        <a:t>FTP TCP </a:t>
                      </a:r>
                      <a:r>
                        <a:rPr lang="en-US" sz="1100" kern="1200" dirty="0" err="1">
                          <a:latin typeface="Calibri"/>
                          <a:ea typeface="Gulim"/>
                          <a:cs typeface="Times New Roman"/>
                        </a:rPr>
                        <a:t>ack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Full buffer/ </a:t>
                      </a:r>
                      <a:b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</a:br>
                      <a:r>
                        <a:rPr lang="en-US" sz="1100" kern="1200">
                          <a:solidFill>
                            <a:srgbClr val="000000"/>
                          </a:solidFill>
                          <a:latin typeface="Calibri"/>
                          <a:ea typeface="Gulim"/>
                          <a:cs typeface="Times New Roman"/>
                        </a:rPr>
                        <a:t>0.1</a:t>
                      </a:r>
                      <a:endParaRPr lang="sv-SE" sz="16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Gulim"/>
                          <a:cs typeface="Times New Roman"/>
                        </a:rPr>
                        <a:t>4k /  </a:t>
                      </a:r>
                      <a:r>
                        <a:rPr lang="en-US" sz="1100" dirty="0">
                          <a:latin typeface="Calibri"/>
                          <a:ea typeface="Gulim"/>
                          <a:cs typeface="Times New Roman"/>
                        </a:rPr>
                        <a:t>64</a:t>
                      </a:r>
                      <a:endParaRPr lang="sv-SE" sz="16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3600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mixed use case simulation environment allows HEW network behavior to be clearly understood, especially the distribution of packets sizes and their effects.</a:t>
            </a:r>
          </a:p>
          <a:p>
            <a:r>
              <a:rPr lang="en-US" dirty="0" smtClean="0"/>
              <a:t>The purpose is to account for the effects of all traffic types and packet sizes on the most important traffic – video.</a:t>
            </a:r>
          </a:p>
          <a:p>
            <a:r>
              <a:rPr lang="en-US" dirty="0" smtClean="0"/>
              <a:t>By accounting for such traffic, HEW can better achieve its primary goal of improving </a:t>
            </a:r>
            <a:r>
              <a:rPr lang="en-US" dirty="0"/>
              <a:t>n</a:t>
            </a:r>
            <a:r>
              <a:rPr lang="en-US" dirty="0" smtClean="0"/>
              <a:t>etwork efficiency.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8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22280</TotalTime>
  <Words>897</Words>
  <Application>Microsoft Office PowerPoint</Application>
  <PresentationFormat>On-screen Show (4:3)</PresentationFormat>
  <Paragraphs>121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Word 97 - 2003 Document</vt:lpstr>
      <vt:lpstr>Simplification of HEW  Traffic Model Simulations</vt:lpstr>
      <vt:lpstr>Abstract</vt:lpstr>
      <vt:lpstr>Motivation</vt:lpstr>
      <vt:lpstr>Review of Prior Materials:   MAC/PHY Inefficiency for Small Packets</vt:lpstr>
      <vt:lpstr>Mixed Usage in a Network is Common HEW simulations should model this usage</vt:lpstr>
      <vt:lpstr>How to Account for Small Packets in HEW Simulation Environments?</vt:lpstr>
      <vt:lpstr>Recommended Simplified Simulations</vt:lpstr>
      <vt:lpstr>Proposal for Additions to  Test Case Template  ref [5] : IEEE 802.11-13/1001r2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Agardh, Kåre</dc:creator>
  <dc:description>Rev PA1</dc:description>
  <cp:lastModifiedBy>Carney, William</cp:lastModifiedBy>
  <cp:revision>873</cp:revision>
  <cp:lastPrinted>1998-02-10T13:28:06Z</cp:lastPrinted>
  <dcterms:created xsi:type="dcterms:W3CDTF">2007-05-21T21:00:37Z</dcterms:created>
  <dcterms:modified xsi:type="dcterms:W3CDTF">2013-11-12T17:43:16Z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">
    <vt:lpwstr>1</vt:lpwstr>
  </property>
  <property fmtid="{D5CDD505-2E9C-101B-9397-08002B2CF9AE}" pid="3" name="SecurityClass">
    <vt:lpwstr>Confidential</vt:lpwstr>
  </property>
  <property fmtid="{D5CDD505-2E9C-101B-9397-08002B2CF9AE}" pid="4" name="Prepared">
    <vt:lpwstr/>
  </property>
  <property fmtid="{D5CDD505-2E9C-101B-9397-08002B2CF9AE}" pid="5" name="Checked">
    <vt:lpwstr/>
  </property>
  <property fmtid="{D5CDD505-2E9C-101B-9397-08002B2CF9AE}" pid="6" name="Date">
    <vt:lpwstr>2013-07-04</vt:lpwstr>
  </property>
  <property fmtid="{D5CDD505-2E9C-101B-9397-08002B2CF9AE}" pid="7" name="Revision">
    <vt:lpwstr>PA1</vt:lpwstr>
  </property>
  <property fmtid="{D5CDD505-2E9C-101B-9397-08002B2CF9AE}" pid="8" name="Title">
    <vt:lpwstr/>
  </property>
  <property fmtid="{D5CDD505-2E9C-101B-9397-08002B2CF9AE}" pid="9" name="DocName">
    <vt:lpwstr/>
  </property>
  <property fmtid="{D5CDD505-2E9C-101B-9397-08002B2CF9AE}" pid="10" name="DocNo">
    <vt:lpwstr/>
  </property>
  <property fmtid="{D5CDD505-2E9C-101B-9397-08002B2CF9AE}" pid="11" name="ApprovedBy">
    <vt:lpwstr/>
  </property>
  <property fmtid="{D5CDD505-2E9C-101B-9397-08002B2CF9AE}" pid="12" name="Reference">
    <vt:lpwstr/>
  </property>
  <property fmtid="{D5CDD505-2E9C-101B-9397-08002B2CF9AE}" pid="13" name="Keyword">
    <vt:lpwstr/>
  </property>
  <property fmtid="{D5CDD505-2E9C-101B-9397-08002B2CF9AE}" pid="14" name="LeftFooterField">
    <vt:lpwstr>DocNo</vt:lpwstr>
  </property>
  <property fmtid="{D5CDD505-2E9C-101B-9397-08002B2CF9AE}" pid="15" name="RightFooterField">
    <vt:lpwstr>Title</vt:lpwstr>
  </property>
  <property fmtid="{D5CDD505-2E9C-101B-9397-08002B2CF9AE}" pid="16" name="MiddleFooterField">
    <vt:lpwstr>Date</vt:lpwstr>
  </property>
  <property fmtid="{D5CDD505-2E9C-101B-9397-08002B2CF9AE}" pid="17" name="SecClassViewType">
    <vt:lpwstr>False</vt:lpwstr>
  </property>
  <property fmtid="{D5CDD505-2E9C-101B-9397-08002B2CF9AE}" pid="18" name="FooterType">
    <vt:lpwstr>CVL</vt:lpwstr>
  </property>
  <property fmtid="{D5CDD505-2E9C-101B-9397-08002B2CF9AE}" pid="19" name="DocumentType">
    <vt:lpwstr> </vt:lpwstr>
  </property>
  <property fmtid="{D5CDD505-2E9C-101B-9397-08002B2CF9AE}" pid="20" name="TemplateName">
    <vt:lpwstr> </vt:lpwstr>
  </property>
  <property fmtid="{D5CDD505-2E9C-101B-9397-08002B2CF9AE}" pid="21" name="TemplateVersion">
    <vt:lpwstr> </vt:lpwstr>
  </property>
  <property fmtid="{D5CDD505-2E9C-101B-9397-08002B2CF9AE}" pid="22" name="TotalNumb">
    <vt:lpwstr>False</vt:lpwstr>
  </property>
</Properties>
</file>