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9" r:id="rId3"/>
    <p:sldId id="273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66" r:id="rId14"/>
    <p:sldId id="280" r:id="rId15"/>
    <p:sldId id="274" r:id="rId16"/>
    <p:sldId id="275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89" autoAdjust="0"/>
    <p:restoredTop sz="86425" autoAdjust="0"/>
  </p:normalViewPr>
  <p:slideViewPr>
    <p:cSldViewPr>
      <p:cViewPr>
        <p:scale>
          <a:sx n="100" d="100"/>
          <a:sy n="100" d="100"/>
        </p:scale>
        <p:origin x="-1278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A5EE7-A770-4619-A45D-E57B6799D912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69FCD-E658-473B-B6E8-D36D2015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9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EE14EC-7081-4D83-BE23-8C95795DA21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03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Questions: </a:t>
            </a:r>
          </a:p>
          <a:p>
            <a:r>
              <a:rPr lang="en-US" dirty="0" smtClean="0"/>
              <a:t>What is the basis of picking</a:t>
            </a:r>
            <a:r>
              <a:rPr lang="en-US" baseline="0" dirty="0" smtClean="0"/>
              <a:t> OOBE rule? (Mike)</a:t>
            </a:r>
          </a:p>
          <a:p>
            <a:r>
              <a:rPr lang="en-US" baseline="0" dirty="0" smtClean="0"/>
              <a:t>What is band next to DSRC band? (Mike)</a:t>
            </a:r>
          </a:p>
          <a:p>
            <a:r>
              <a:rPr lang="en-US" baseline="0" dirty="0" smtClean="0"/>
              <a:t>What is the current OOBE rule for DSRC channels? (Check with Amir, Roger, John or Sue)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EE14EC-7081-4D83-BE23-8C95795DA21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03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Questions: </a:t>
            </a:r>
          </a:p>
          <a:p>
            <a:r>
              <a:rPr lang="en-US" dirty="0" smtClean="0"/>
              <a:t>What is the basis of picking</a:t>
            </a:r>
            <a:r>
              <a:rPr lang="en-US" baseline="0" dirty="0" smtClean="0"/>
              <a:t> OOBE rule? (Mike)</a:t>
            </a:r>
          </a:p>
          <a:p>
            <a:r>
              <a:rPr lang="en-US" baseline="0" dirty="0" smtClean="0"/>
              <a:t>What is band next to DSRC band? (Mike)</a:t>
            </a:r>
          </a:p>
          <a:p>
            <a:r>
              <a:rPr lang="en-US" baseline="0" dirty="0" smtClean="0"/>
              <a:t>What is the current OOBE rule for DSRC channels? (Check with Amir, Roger, John or Sue)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EE14EC-7081-4D83-BE23-8C95795DA21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03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2228852"/>
            <a:ext cx="8229600" cy="438148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Date: 2013-10-04</a:t>
            </a:r>
            <a:endParaRPr lang="en-US" dirty="0"/>
          </a:p>
        </p:txBody>
      </p:sp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457200" y="2743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990600"/>
            <a:ext cx="8153400" cy="121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 dirty="0" smtClean="0"/>
              <a:t>Click to edit slide 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07950"/>
            <a:ext cx="8421688" cy="100132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139252"/>
            <a:ext cx="8421688" cy="529488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300"/>
              </a:spcAft>
              <a:defRPr sz="18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300"/>
              </a:spcAft>
              <a:defRPr>
                <a:solidFill>
                  <a:schemeClr val="accent5"/>
                </a:solidFill>
              </a:defRPr>
            </a:lvl2pPr>
            <a:lvl3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3pPr>
            <a:lvl4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4pPr>
            <a:lvl5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99141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gment cover,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D1CBC8"/>
              </a:gs>
              <a:gs pos="100000">
                <a:srgbClr val="7C6C6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1638" y="2378075"/>
            <a:ext cx="8337550" cy="4479925"/>
          </a:xfrm>
          <a:prstGeom prst="rect">
            <a:avLst/>
          </a:prstGeom>
          <a:solidFill>
            <a:srgbClr val="E6E3E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0700" y="2484438"/>
            <a:ext cx="8096250" cy="4373562"/>
          </a:xfrm>
          <a:prstGeom prst="rect">
            <a:avLst/>
          </a:prstGeom>
          <a:solidFill>
            <a:srgbClr val="E6E3E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1638" y="2484438"/>
            <a:ext cx="8337550" cy="3567112"/>
          </a:xfrm>
          <a:prstGeom prst="rect">
            <a:avLst/>
          </a:prstGeom>
          <a:solidFill>
            <a:srgbClr val="F4F2F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1449388"/>
            <a:ext cx="3328987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31825" y="2286000"/>
            <a:ext cx="4029075" cy="2813049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28650" y="5302250"/>
            <a:ext cx="4057650" cy="908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98205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D1CBC8"/>
              </a:gs>
              <a:gs pos="100000">
                <a:srgbClr val="7C6C6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401638" y="0"/>
            <a:ext cx="5545137" cy="6858000"/>
            <a:chOff x="401638" y="0"/>
            <a:chExt cx="5545137" cy="685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401638" y="0"/>
              <a:ext cx="5545137" cy="6858000"/>
            </a:xfrm>
            <a:prstGeom prst="rect">
              <a:avLst/>
            </a:prstGeom>
            <a:solidFill>
              <a:srgbClr val="E6E3E2">
                <a:alpha val="2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520700" y="0"/>
              <a:ext cx="5307013" cy="6858000"/>
            </a:xfrm>
            <a:prstGeom prst="rect">
              <a:avLst/>
            </a:prstGeom>
            <a:solidFill>
              <a:srgbClr val="E6E3E2">
                <a:alpha val="2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401638" y="1733550"/>
            <a:ext cx="5545137" cy="4551363"/>
          </a:xfrm>
          <a:prstGeom prst="rect">
            <a:avLst/>
          </a:prstGeom>
          <a:solidFill>
            <a:srgbClr val="F4F2F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1449388"/>
            <a:ext cx="3328987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C:\Users\Yvette.DUARTE\Desktop\Qualcomm QCT\art\new\tablet_overla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025" y="3521075"/>
            <a:ext cx="1430338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825" y="2286000"/>
            <a:ext cx="4029075" cy="2813049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5302250"/>
            <a:ext cx="4057650" cy="908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917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457200" y="335002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0" latinLnBrk="0" hangingPunct="0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0" dirty="0" smtClean="0"/>
              <a:t>October 2013</a:t>
            </a:r>
            <a:endParaRPr lang="en-US" b="0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5243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0" dirty="0"/>
              <a:t>doc.: IEEE </a:t>
            </a:r>
            <a:r>
              <a:rPr lang="en-US" sz="1800" b="0" dirty="0" smtClean="0"/>
              <a:t>802.11-13/1276r1</a:t>
            </a:r>
            <a:endParaRPr lang="en-US" sz="1800" b="0" dirty="0"/>
          </a:p>
        </p:txBody>
      </p:sp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457200" y="609599"/>
            <a:ext cx="8229600" cy="240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5410200" y="6475413"/>
            <a:ext cx="32765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Xinzhou</a:t>
            </a:r>
            <a:r>
              <a:rPr lang="en-US" sz="1200" baseline="0" dirty="0" smtClean="0"/>
              <a:t> Wu</a:t>
            </a:r>
            <a:r>
              <a:rPr lang="en-US" sz="1200" dirty="0" smtClean="0"/>
              <a:t>, Qualcomm Inc.</a:t>
            </a:r>
            <a:endParaRPr lang="en-US" sz="1200" dirty="0"/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733800" y="6475412"/>
            <a:ext cx="1524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914400" rtl="0" eaLnBrk="0" latinLnBrk="0" hangingPunct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</a:t>
            </a:r>
            <a:fld id="{7111CE71-169A-4D2F-A398-E56E7D645E4D}" type="slidenum">
              <a:rPr lang="en-US" sz="1200" smtClean="0"/>
              <a:pPr>
                <a:defRPr/>
              </a:pPr>
              <a:t>‹#›</a:t>
            </a:fld>
            <a:endParaRPr lang="en-US" sz="1200" dirty="0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457200" y="6475413"/>
            <a:ext cx="15240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en-US" sz="1200" dirty="0"/>
              <a:t>Submission</a:t>
            </a:r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466724" y="6475411"/>
            <a:ext cx="8220075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Date: 2013-10-11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Proposal for DSRC band coexistence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473263476"/>
              </p:ext>
            </p:extLst>
          </p:nvPr>
        </p:nvGraphicFramePr>
        <p:xfrm>
          <a:off x="762000" y="3352800"/>
          <a:ext cx="7797800" cy="223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Document" r:id="rId3" imgW="11241077" imgH="3223367" progId="Word.Document.8">
                  <p:embed/>
                </p:oleObj>
              </mc:Choice>
              <mc:Fallback>
                <p:oleObj name="Document" r:id="rId3" imgW="11241077" imgH="3223367" progId="Word.Documen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352800"/>
                        <a:ext cx="7797800" cy="223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905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 bwMode="auto">
          <a:xfrm>
            <a:off x="8149850" y="2271708"/>
            <a:ext cx="228600" cy="11552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Box 27"/>
          <p:cNvSpPr txBox="1">
            <a:spLocks noChangeArrowheads="1"/>
          </p:cNvSpPr>
          <p:nvPr/>
        </p:nvSpPr>
        <p:spPr bwMode="auto">
          <a:xfrm>
            <a:off x="3861407" y="4127681"/>
            <a:ext cx="4288444" cy="1077218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8686800" cy="655638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Current Proposed Spectrum Allocation and OOBE Requirements in NPRM </a:t>
            </a:r>
            <a:endParaRPr lang="en-US" sz="2400" dirty="0"/>
          </a:p>
        </p:txBody>
      </p:sp>
      <p:sp>
        <p:nvSpPr>
          <p:cNvPr id="4" name="Trapezoid 3"/>
          <p:cNvSpPr/>
          <p:nvPr/>
        </p:nvSpPr>
        <p:spPr>
          <a:xfrm>
            <a:off x="4884236" y="193833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12974" y="4111143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345699" y="2282343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55099" y="2282343"/>
            <a:ext cx="9906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6222442" y="2282343"/>
            <a:ext cx="206115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1400" dirty="0"/>
              <a:t> </a:t>
            </a:r>
            <a:r>
              <a:rPr lang="en-US" sz="1400" dirty="0" smtClean="0"/>
              <a:t>        U-NII 4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860299" y="2282343"/>
            <a:ext cx="1752600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" name="Straight Connector 329"/>
          <p:cNvCxnSpPr>
            <a:cxnSpLocks noChangeShapeType="1"/>
          </p:cNvCxnSpPr>
          <p:nvPr/>
        </p:nvCxnSpPr>
        <p:spPr bwMode="auto">
          <a:xfrm>
            <a:off x="50299" y="4111143"/>
            <a:ext cx="90044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334"/>
          <p:cNvSpPr txBox="1">
            <a:spLocks noChangeArrowheads="1"/>
          </p:cNvSpPr>
          <p:nvPr/>
        </p:nvSpPr>
        <p:spPr bwMode="auto">
          <a:xfrm>
            <a:off x="1345699" y="2282343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4" name="TextBox 335"/>
          <p:cNvSpPr txBox="1">
            <a:spLocks noChangeArrowheads="1"/>
          </p:cNvSpPr>
          <p:nvPr/>
        </p:nvSpPr>
        <p:spPr bwMode="auto">
          <a:xfrm>
            <a:off x="3860298" y="2281233"/>
            <a:ext cx="2352676" cy="30590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>
            <a:defPPr>
              <a:defRPr lang="en-US"/>
            </a:defPPr>
          </a:lstStyle>
          <a:p>
            <a:pPr algn="ctr"/>
            <a:r>
              <a:rPr lang="en-US" sz="1600" dirty="0"/>
              <a:t>U-NII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07899" y="413813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77200" y="4147656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7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136399" y="3615843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09"/>
          <p:cNvCxnSpPr>
            <a:cxnSpLocks noChangeShapeType="1"/>
          </p:cNvCxnSpPr>
          <p:nvPr/>
        </p:nvCxnSpPr>
        <p:spPr bwMode="auto">
          <a:xfrm>
            <a:off x="1345699" y="3044343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" name="Group 4"/>
          <p:cNvGrpSpPr/>
          <p:nvPr/>
        </p:nvGrpSpPr>
        <p:grpSpPr>
          <a:xfrm>
            <a:off x="2793499" y="3044343"/>
            <a:ext cx="1828800" cy="990600"/>
            <a:chOff x="2787750" y="2432700"/>
            <a:chExt cx="1828800" cy="990600"/>
          </a:xfrm>
        </p:grpSpPr>
        <p:cxnSp>
          <p:nvCxnSpPr>
            <p:cNvPr id="20" name="Straight Connector 345"/>
            <p:cNvCxnSpPr>
              <a:cxnSpLocks noChangeShapeType="1"/>
            </p:cNvCxnSpPr>
            <p:nvPr/>
          </p:nvCxnSpPr>
          <p:spPr bwMode="auto">
            <a:xfrm>
              <a:off x="3435450" y="2432700"/>
              <a:ext cx="5334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3130650" y="26613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47"/>
            <p:cNvCxnSpPr>
              <a:cxnSpLocks noChangeShapeType="1"/>
            </p:cNvCxnSpPr>
            <p:nvPr/>
          </p:nvCxnSpPr>
          <p:spPr bwMode="auto">
            <a:xfrm flipV="1">
              <a:off x="3092550" y="2966100"/>
              <a:ext cx="2667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8"/>
            <p:cNvCxnSpPr>
              <a:cxnSpLocks noChangeShapeType="1"/>
            </p:cNvCxnSpPr>
            <p:nvPr/>
          </p:nvCxnSpPr>
          <p:spPr bwMode="auto">
            <a:xfrm>
              <a:off x="4045050" y="2966100"/>
              <a:ext cx="2667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740250" y="26613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>
              <a:off x="4311750" y="3042300"/>
              <a:ext cx="3048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51"/>
            <p:cNvCxnSpPr>
              <a:cxnSpLocks noChangeShapeType="1"/>
            </p:cNvCxnSpPr>
            <p:nvPr/>
          </p:nvCxnSpPr>
          <p:spPr bwMode="auto">
            <a:xfrm flipH="1">
              <a:off x="2787750" y="3042300"/>
              <a:ext cx="3048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7" name="Straight Connector 117"/>
          <p:cNvCxnSpPr>
            <a:cxnSpLocks noChangeShapeType="1"/>
          </p:cNvCxnSpPr>
          <p:nvPr/>
        </p:nvCxnSpPr>
        <p:spPr bwMode="auto">
          <a:xfrm>
            <a:off x="3860299" y="2587143"/>
            <a:ext cx="428514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498099" y="2810981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45458" y="2577618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0" name="Straight Connector 109"/>
          <p:cNvCxnSpPr>
            <a:cxnSpLocks noChangeShapeType="1"/>
          </p:cNvCxnSpPr>
          <p:nvPr/>
        </p:nvCxnSpPr>
        <p:spPr bwMode="auto">
          <a:xfrm rot="5400000">
            <a:off x="4660399" y="323484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109"/>
          <p:cNvCxnSpPr>
            <a:cxnSpLocks noChangeShapeType="1"/>
          </p:cNvCxnSpPr>
          <p:nvPr/>
        </p:nvCxnSpPr>
        <p:spPr bwMode="auto">
          <a:xfrm rot="5400000">
            <a:off x="393199" y="323484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109"/>
          <p:cNvCxnSpPr>
            <a:cxnSpLocks noChangeShapeType="1"/>
          </p:cNvCxnSpPr>
          <p:nvPr/>
        </p:nvCxnSpPr>
        <p:spPr bwMode="auto">
          <a:xfrm>
            <a:off x="50299" y="3730143"/>
            <a:ext cx="90044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>
            <a:off x="1381252" y="3425343"/>
            <a:ext cx="699719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109"/>
          <p:cNvCxnSpPr>
            <a:cxnSpLocks noChangeShapeType="1"/>
          </p:cNvCxnSpPr>
          <p:nvPr/>
        </p:nvCxnSpPr>
        <p:spPr bwMode="auto">
          <a:xfrm rot="5400000">
            <a:off x="2907799" y="323484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5231899" y="413813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31949" y="413813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40899" y="413813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40" name="TextBox 27"/>
          <p:cNvSpPr txBox="1">
            <a:spLocks noChangeArrowheads="1"/>
          </p:cNvSpPr>
          <p:nvPr/>
        </p:nvSpPr>
        <p:spPr bwMode="auto">
          <a:xfrm>
            <a:off x="-635501" y="3682518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-27 - G dBm/MHz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60574" y="414765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43" name="Straight Connector 109"/>
          <p:cNvCxnSpPr>
            <a:cxnSpLocks noChangeShapeType="1"/>
          </p:cNvCxnSpPr>
          <p:nvPr/>
        </p:nvCxnSpPr>
        <p:spPr bwMode="auto">
          <a:xfrm rot="5400000">
            <a:off x="5260474" y="327294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6603499" y="414765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6" name="Straight Connector 109"/>
          <p:cNvCxnSpPr>
            <a:cxnSpLocks noChangeShapeType="1"/>
          </p:cNvCxnSpPr>
          <p:nvPr/>
        </p:nvCxnSpPr>
        <p:spPr bwMode="auto">
          <a:xfrm rot="5400000">
            <a:off x="7194496" y="329247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7784599" y="414765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174999" y="4134144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51" name="Trapezoid 50"/>
          <p:cNvSpPr/>
          <p:nvPr/>
        </p:nvSpPr>
        <p:spPr>
          <a:xfrm>
            <a:off x="5391277" y="1938334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52" name="Trapezoid 51"/>
          <p:cNvSpPr/>
          <p:nvPr/>
        </p:nvSpPr>
        <p:spPr>
          <a:xfrm>
            <a:off x="5877052" y="193833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53" name="Trapezoid 52"/>
          <p:cNvSpPr/>
          <p:nvPr/>
        </p:nvSpPr>
        <p:spPr>
          <a:xfrm>
            <a:off x="6381877" y="193833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54" name="Trapezoid 53"/>
          <p:cNvSpPr/>
          <p:nvPr/>
        </p:nvSpPr>
        <p:spPr>
          <a:xfrm>
            <a:off x="6910514" y="193833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64" name="Trapezoid 63"/>
          <p:cNvSpPr/>
          <p:nvPr/>
        </p:nvSpPr>
        <p:spPr>
          <a:xfrm>
            <a:off x="7408164" y="1938333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181</a:t>
            </a:r>
            <a:endParaRPr lang="en-US" sz="900" b="1" dirty="0"/>
          </a:p>
        </p:txBody>
      </p:sp>
      <p:sp>
        <p:nvSpPr>
          <p:cNvPr id="70" name="Rectangle 69"/>
          <p:cNvSpPr/>
          <p:nvPr/>
        </p:nvSpPr>
        <p:spPr bwMode="auto">
          <a:xfrm>
            <a:off x="8389440" y="2271709"/>
            <a:ext cx="676296" cy="147031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2" name="Straight Connector 109"/>
          <p:cNvCxnSpPr>
            <a:cxnSpLocks noChangeShapeType="1"/>
          </p:cNvCxnSpPr>
          <p:nvPr/>
        </p:nvCxnSpPr>
        <p:spPr bwMode="auto">
          <a:xfrm rot="5400000">
            <a:off x="7197350" y="324835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" name="Straight Connector 109"/>
          <p:cNvCxnSpPr>
            <a:cxnSpLocks noChangeShapeType="1"/>
          </p:cNvCxnSpPr>
          <p:nvPr/>
        </p:nvCxnSpPr>
        <p:spPr bwMode="auto">
          <a:xfrm rot="5400000">
            <a:off x="7425950" y="324835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" name="Straight Connector 109"/>
          <p:cNvCxnSpPr>
            <a:cxnSpLocks noChangeShapeType="1"/>
          </p:cNvCxnSpPr>
          <p:nvPr/>
        </p:nvCxnSpPr>
        <p:spPr bwMode="auto">
          <a:xfrm flipH="1">
            <a:off x="8147855" y="1938333"/>
            <a:ext cx="1996" cy="3470953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" name="TextBox 27"/>
          <p:cNvSpPr txBox="1">
            <a:spLocks noChangeArrowheads="1"/>
          </p:cNvSpPr>
          <p:nvPr/>
        </p:nvSpPr>
        <p:spPr bwMode="auto">
          <a:xfrm>
            <a:off x="6222442" y="3172930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 smtClean="0"/>
              <a:t>-17 </a:t>
            </a:r>
            <a:r>
              <a:rPr lang="en-US" sz="1200" dirty="0"/>
              <a:t>- G dBm/MHz</a:t>
            </a:r>
          </a:p>
        </p:txBody>
      </p:sp>
    </p:spTree>
    <p:extLst>
      <p:ext uri="{BB962C8B-B14F-4D97-AF65-F5344CB8AC3E}">
        <p14:creationId xmlns:p14="http://schemas.microsoft.com/office/powerpoint/2010/main" val="103351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4495800" y="2110075"/>
            <a:ext cx="235267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335"/>
          <p:cNvSpPr txBox="1">
            <a:spLocks noChangeArrowheads="1"/>
          </p:cNvSpPr>
          <p:nvPr/>
        </p:nvSpPr>
        <p:spPr bwMode="auto">
          <a:xfrm>
            <a:off x="4478684" y="2110075"/>
            <a:ext cx="23697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 dirty="0"/>
              <a:t>U-NII </a:t>
            </a:r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48" name="TextBox 27"/>
          <p:cNvSpPr txBox="1">
            <a:spLocks noChangeArrowheads="1"/>
          </p:cNvSpPr>
          <p:nvPr/>
        </p:nvSpPr>
        <p:spPr bwMode="auto">
          <a:xfrm>
            <a:off x="4496907" y="3956655"/>
            <a:ext cx="3792953" cy="892552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800" dirty="0" smtClean="0"/>
          </a:p>
          <a:p>
            <a:pPr algn="ctr"/>
            <a:endParaRPr lang="en-US" sz="1200" dirty="0" smtClean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8300494" y="2069648"/>
            <a:ext cx="248195" cy="1183427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Proposed Scheme </a:t>
            </a:r>
            <a:r>
              <a:rPr lang="en-US" sz="2400" b="1" i="1" dirty="0" smtClean="0"/>
              <a:t>1</a:t>
            </a:r>
            <a:r>
              <a:rPr lang="en-US" sz="2400" dirty="0" smtClean="0"/>
              <a:t>: Spectrum Allocation and OOBE Requirement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99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Keep Ch182 and Ch184 for DSRC dedicated use</a:t>
            </a:r>
          </a:p>
          <a:p>
            <a:r>
              <a:rPr lang="en-US" dirty="0" smtClean="0"/>
              <a:t>The same UNII-4 rule as in NPRM, but stops at 5905MHz</a:t>
            </a:r>
            <a:endParaRPr lang="en-US" sz="1600" dirty="0" smtClean="0"/>
          </a:p>
          <a:p>
            <a:pPr lvl="1"/>
            <a:endParaRPr lang="en-US" dirty="0" smtClean="0"/>
          </a:p>
          <a:p>
            <a:endParaRPr lang="en-US" sz="1600" dirty="0"/>
          </a:p>
        </p:txBody>
      </p:sp>
      <p:sp>
        <p:nvSpPr>
          <p:cNvPr id="4" name="Trapezoid 3"/>
          <p:cNvSpPr/>
          <p:nvPr/>
        </p:nvSpPr>
        <p:spPr>
          <a:xfrm>
            <a:off x="5519737" y="1766067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48475" y="3957925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81200" y="2110075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04800" y="2110075"/>
            <a:ext cx="16764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848475" y="2110075"/>
            <a:ext cx="1490974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1400" dirty="0" smtClean="0"/>
              <a:t>U-NII 4</a:t>
            </a:r>
            <a:endParaRPr lang="en-US" sz="1400" dirty="0"/>
          </a:p>
        </p:txBody>
      </p:sp>
      <p:cxnSp>
        <p:nvCxnSpPr>
          <p:cNvPr id="12" name="Straight Connector 329"/>
          <p:cNvCxnSpPr>
            <a:cxnSpLocks noChangeShapeType="1"/>
          </p:cNvCxnSpPr>
          <p:nvPr/>
        </p:nvCxnSpPr>
        <p:spPr bwMode="auto">
          <a:xfrm>
            <a:off x="685800" y="3938875"/>
            <a:ext cx="8362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334"/>
          <p:cNvSpPr txBox="1">
            <a:spLocks noChangeArrowheads="1"/>
          </p:cNvSpPr>
          <p:nvPr/>
        </p:nvSpPr>
        <p:spPr bwMode="auto">
          <a:xfrm>
            <a:off x="1981200" y="2110075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43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999231" y="3643600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7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771900" y="3443575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09"/>
          <p:cNvCxnSpPr>
            <a:cxnSpLocks noChangeShapeType="1"/>
          </p:cNvCxnSpPr>
          <p:nvPr/>
        </p:nvCxnSpPr>
        <p:spPr bwMode="auto">
          <a:xfrm>
            <a:off x="1981200" y="2872075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9" name="Group 344"/>
          <p:cNvGrpSpPr>
            <a:grpSpLocks/>
          </p:cNvGrpSpPr>
          <p:nvPr/>
        </p:nvGrpSpPr>
        <p:grpSpPr bwMode="auto">
          <a:xfrm>
            <a:off x="3429000" y="2872075"/>
            <a:ext cx="1828800" cy="990600"/>
            <a:chOff x="1752600" y="2514600"/>
            <a:chExt cx="3657600" cy="990600"/>
          </a:xfrm>
        </p:grpSpPr>
        <p:cxnSp>
          <p:nvCxnSpPr>
            <p:cNvPr id="20" name="Straight Connector 345"/>
            <p:cNvCxnSpPr>
              <a:cxnSpLocks noChangeShapeType="1"/>
            </p:cNvCxnSpPr>
            <p:nvPr/>
          </p:nvCxnSpPr>
          <p:spPr bwMode="auto">
            <a:xfrm>
              <a:off x="3048000" y="2514600"/>
              <a:ext cx="10668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27051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47"/>
            <p:cNvCxnSpPr>
              <a:cxnSpLocks noChangeShapeType="1"/>
            </p:cNvCxnSpPr>
            <p:nvPr/>
          </p:nvCxnSpPr>
          <p:spPr bwMode="auto">
            <a:xfrm flipV="1">
              <a:off x="2362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8"/>
            <p:cNvCxnSpPr>
              <a:cxnSpLocks noChangeShapeType="1"/>
            </p:cNvCxnSpPr>
            <p:nvPr/>
          </p:nvCxnSpPr>
          <p:spPr bwMode="auto">
            <a:xfrm>
              <a:off x="4267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9243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>
              <a:off x="4800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51"/>
            <p:cNvCxnSpPr>
              <a:cxnSpLocks noChangeShapeType="1"/>
            </p:cNvCxnSpPr>
            <p:nvPr/>
          </p:nvCxnSpPr>
          <p:spPr bwMode="auto">
            <a:xfrm flipH="1">
              <a:off x="1752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7" name="Straight Connector 117"/>
          <p:cNvCxnSpPr>
            <a:cxnSpLocks noChangeShapeType="1"/>
          </p:cNvCxnSpPr>
          <p:nvPr/>
        </p:nvCxnSpPr>
        <p:spPr bwMode="auto">
          <a:xfrm flipV="1">
            <a:off x="4495800" y="2405350"/>
            <a:ext cx="3799368" cy="95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133600" y="2638713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80959" y="2405350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0" name="Straight Connector 109"/>
          <p:cNvCxnSpPr>
            <a:cxnSpLocks noChangeShapeType="1"/>
          </p:cNvCxnSpPr>
          <p:nvPr/>
        </p:nvCxnSpPr>
        <p:spPr bwMode="auto">
          <a:xfrm>
            <a:off x="6248400" y="2414875"/>
            <a:ext cx="0" cy="16002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109"/>
          <p:cNvCxnSpPr>
            <a:cxnSpLocks noChangeShapeType="1"/>
          </p:cNvCxnSpPr>
          <p:nvPr/>
        </p:nvCxnSpPr>
        <p:spPr bwMode="auto">
          <a:xfrm rot="5400000">
            <a:off x="6096000" y="3634075"/>
            <a:ext cx="762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109"/>
          <p:cNvCxnSpPr>
            <a:cxnSpLocks noChangeShapeType="1"/>
          </p:cNvCxnSpPr>
          <p:nvPr/>
        </p:nvCxnSpPr>
        <p:spPr bwMode="auto">
          <a:xfrm rot="5400000">
            <a:off x="1028700" y="30625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109"/>
          <p:cNvCxnSpPr>
            <a:cxnSpLocks noChangeShapeType="1"/>
            <a:endCxn id="70" idx="2"/>
          </p:cNvCxnSpPr>
          <p:nvPr/>
        </p:nvCxnSpPr>
        <p:spPr bwMode="auto">
          <a:xfrm>
            <a:off x="304800" y="3557875"/>
            <a:ext cx="83590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>
            <a:off x="1981200" y="3253075"/>
            <a:ext cx="4495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109"/>
          <p:cNvCxnSpPr>
            <a:cxnSpLocks noChangeShapeType="1"/>
          </p:cNvCxnSpPr>
          <p:nvPr/>
        </p:nvCxnSpPr>
        <p:spPr bwMode="auto">
          <a:xfrm rot="5400000">
            <a:off x="3543300" y="30625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5867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26745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676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40" name="TextBox 27"/>
          <p:cNvSpPr txBox="1">
            <a:spLocks noChangeArrowheads="1"/>
          </p:cNvSpPr>
          <p:nvPr/>
        </p:nvSpPr>
        <p:spPr bwMode="auto">
          <a:xfrm>
            <a:off x="0" y="3510250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/>
              <a:t>-27 - G dBm/MHz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96075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43" name="Straight Connector 109"/>
          <p:cNvCxnSpPr>
            <a:cxnSpLocks noChangeShapeType="1"/>
          </p:cNvCxnSpPr>
          <p:nvPr/>
        </p:nvCxnSpPr>
        <p:spPr bwMode="auto">
          <a:xfrm rot="5400000">
            <a:off x="5895975" y="31006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Connector 109"/>
          <p:cNvCxnSpPr>
            <a:cxnSpLocks noChangeShapeType="1"/>
          </p:cNvCxnSpPr>
          <p:nvPr/>
        </p:nvCxnSpPr>
        <p:spPr bwMode="auto">
          <a:xfrm>
            <a:off x="7505700" y="2491075"/>
            <a:ext cx="0" cy="15716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7239000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6" name="Straight Connector 109"/>
          <p:cNvCxnSpPr>
            <a:cxnSpLocks noChangeShapeType="1"/>
          </p:cNvCxnSpPr>
          <p:nvPr/>
        </p:nvCxnSpPr>
        <p:spPr bwMode="auto">
          <a:xfrm rot="5400000">
            <a:off x="7829997" y="312020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8517380" y="3955932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cxnSp>
        <p:nvCxnSpPr>
          <p:cNvPr id="49" name="Straight Connector 109"/>
          <p:cNvCxnSpPr>
            <a:cxnSpLocks noChangeShapeType="1"/>
          </p:cNvCxnSpPr>
          <p:nvPr/>
        </p:nvCxnSpPr>
        <p:spPr bwMode="auto">
          <a:xfrm flipH="1">
            <a:off x="8289861" y="1021278"/>
            <a:ext cx="1" cy="4191990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7767968" y="395124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51" name="Trapezoid 50"/>
          <p:cNvSpPr/>
          <p:nvPr/>
        </p:nvSpPr>
        <p:spPr>
          <a:xfrm>
            <a:off x="6026778" y="1766066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52" name="Trapezoid 51"/>
          <p:cNvSpPr/>
          <p:nvPr/>
        </p:nvSpPr>
        <p:spPr>
          <a:xfrm>
            <a:off x="6522078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53" name="Trapezoid 52"/>
          <p:cNvSpPr/>
          <p:nvPr/>
        </p:nvSpPr>
        <p:spPr>
          <a:xfrm>
            <a:off x="7036428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54" name="Trapezoid 53"/>
          <p:cNvSpPr/>
          <p:nvPr/>
        </p:nvSpPr>
        <p:spPr>
          <a:xfrm>
            <a:off x="7546015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59" name="Trapezoid 58"/>
          <p:cNvSpPr/>
          <p:nvPr/>
        </p:nvSpPr>
        <p:spPr>
          <a:xfrm>
            <a:off x="8299930" y="1763051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rapezoid 59"/>
          <p:cNvSpPr/>
          <p:nvPr/>
        </p:nvSpPr>
        <p:spPr>
          <a:xfrm>
            <a:off x="8547580" y="1763051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 rot="16200000">
            <a:off x="8340411" y="1132518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184</a:t>
            </a:r>
            <a:endParaRPr lang="en-US" b="1" dirty="0" smtClean="0"/>
          </a:p>
        </p:txBody>
      </p:sp>
      <p:sp>
        <p:nvSpPr>
          <p:cNvPr id="63" name="TextBox 62"/>
          <p:cNvSpPr txBox="1"/>
          <p:nvPr/>
        </p:nvSpPr>
        <p:spPr>
          <a:xfrm rot="16200000">
            <a:off x="8097523" y="1127753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182</a:t>
            </a:r>
            <a:endParaRPr lang="en-US" b="1" dirty="0" smtClean="0"/>
          </a:p>
        </p:txBody>
      </p:sp>
      <p:sp>
        <p:nvSpPr>
          <p:cNvPr id="65" name="TextBox 64"/>
          <p:cNvSpPr txBox="1"/>
          <p:nvPr/>
        </p:nvSpPr>
        <p:spPr>
          <a:xfrm>
            <a:off x="7231158" y="3006642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ea typeface="+mn-ea"/>
              </a:rPr>
              <a:t>-</a:t>
            </a:r>
            <a:r>
              <a:rPr lang="en-US" sz="1050" dirty="0" smtClean="0"/>
              <a:t>17-GdBm/MHz</a:t>
            </a:r>
            <a:endParaRPr lang="en-US" sz="1200" dirty="0">
              <a:ea typeface="+mn-ea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7410893" y="3240568"/>
            <a:ext cx="1384337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non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rapezoid 67"/>
          <p:cNvSpPr/>
          <p:nvPr/>
        </p:nvSpPr>
        <p:spPr>
          <a:xfrm>
            <a:off x="7017378" y="1253961"/>
            <a:ext cx="966788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rapezoid 68"/>
          <p:cNvSpPr/>
          <p:nvPr/>
        </p:nvSpPr>
        <p:spPr>
          <a:xfrm>
            <a:off x="6050756" y="1253961"/>
            <a:ext cx="966788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8092205" y="3956755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5905</a:t>
            </a:r>
            <a:endParaRPr lang="en-US" sz="1050" dirty="0">
              <a:ea typeface="+mn-ea"/>
            </a:endParaRPr>
          </a:p>
        </p:txBody>
      </p:sp>
      <p:cxnSp>
        <p:nvCxnSpPr>
          <p:cNvPr id="66" name="Straight Connector 109"/>
          <p:cNvCxnSpPr>
            <a:cxnSpLocks noChangeShapeType="1"/>
          </p:cNvCxnSpPr>
          <p:nvPr/>
        </p:nvCxnSpPr>
        <p:spPr bwMode="auto">
          <a:xfrm>
            <a:off x="8030255" y="2473347"/>
            <a:ext cx="0" cy="15716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" name="Rectangle 69"/>
          <p:cNvSpPr/>
          <p:nvPr/>
        </p:nvSpPr>
        <p:spPr bwMode="auto">
          <a:xfrm>
            <a:off x="8546749" y="2107371"/>
            <a:ext cx="234195" cy="145050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7468622" y="3350436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ea typeface="+mn-ea"/>
              </a:rPr>
              <a:t>-</a:t>
            </a:r>
            <a:r>
              <a:rPr lang="en-US" sz="1050" dirty="0"/>
              <a:t>2</a:t>
            </a:r>
            <a:r>
              <a:rPr lang="en-US" sz="1050" dirty="0" smtClean="0"/>
              <a:t>7-GdBm/MHz</a:t>
            </a:r>
            <a:endParaRPr lang="en-US" sz="12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9174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 bwMode="auto">
          <a:xfrm>
            <a:off x="8299931" y="2087067"/>
            <a:ext cx="247649" cy="118981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4495800" y="2110075"/>
            <a:ext cx="235267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335"/>
          <p:cNvSpPr txBox="1">
            <a:spLocks noChangeArrowheads="1"/>
          </p:cNvSpPr>
          <p:nvPr/>
        </p:nvSpPr>
        <p:spPr bwMode="auto">
          <a:xfrm>
            <a:off x="4478684" y="2110075"/>
            <a:ext cx="23697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 dirty="0"/>
              <a:t>U-NII </a:t>
            </a:r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48" name="TextBox 27"/>
          <p:cNvSpPr txBox="1">
            <a:spLocks noChangeArrowheads="1"/>
          </p:cNvSpPr>
          <p:nvPr/>
        </p:nvSpPr>
        <p:spPr bwMode="auto">
          <a:xfrm>
            <a:off x="4496908" y="3967288"/>
            <a:ext cx="3555372" cy="830997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8052281" y="2069649"/>
            <a:ext cx="247649" cy="84529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Proposed Scheme </a:t>
            </a:r>
            <a:r>
              <a:rPr lang="en-US" sz="2400" b="1" i="1" dirty="0" smtClean="0"/>
              <a:t>2</a:t>
            </a:r>
            <a:r>
              <a:rPr lang="en-US" sz="2400" dirty="0" smtClean="0"/>
              <a:t>: Spectrum Allocation and OOBE Requirement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990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Keep Ch180, 182 and 184 for DSRC dedicated use</a:t>
            </a:r>
          </a:p>
          <a:p>
            <a:r>
              <a:rPr lang="en-US" sz="2000" dirty="0" smtClean="0"/>
              <a:t>Relax the OOBE requirement for UNII devices in DSRC band</a:t>
            </a:r>
            <a:endParaRPr lang="en-US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endParaRPr lang="en-US" dirty="0"/>
          </a:p>
        </p:txBody>
      </p:sp>
      <p:sp>
        <p:nvSpPr>
          <p:cNvPr id="4" name="Trapezoid 3"/>
          <p:cNvSpPr/>
          <p:nvPr/>
        </p:nvSpPr>
        <p:spPr>
          <a:xfrm>
            <a:off x="5519737" y="1766067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48475" y="3957925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81200" y="2110075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04800" y="2110075"/>
            <a:ext cx="16764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848476" y="2110075"/>
            <a:ext cx="1207458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1400" dirty="0" smtClean="0"/>
              <a:t>U-NII 4</a:t>
            </a:r>
            <a:endParaRPr lang="en-US" sz="1400" dirty="0"/>
          </a:p>
        </p:txBody>
      </p:sp>
      <p:cxnSp>
        <p:nvCxnSpPr>
          <p:cNvPr id="12" name="Straight Connector 329"/>
          <p:cNvCxnSpPr>
            <a:cxnSpLocks noChangeShapeType="1"/>
          </p:cNvCxnSpPr>
          <p:nvPr/>
        </p:nvCxnSpPr>
        <p:spPr bwMode="auto">
          <a:xfrm>
            <a:off x="685800" y="3938875"/>
            <a:ext cx="8362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334"/>
          <p:cNvSpPr txBox="1">
            <a:spLocks noChangeArrowheads="1"/>
          </p:cNvSpPr>
          <p:nvPr/>
        </p:nvSpPr>
        <p:spPr bwMode="auto">
          <a:xfrm>
            <a:off x="1981200" y="2110075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43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924800" y="3643600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7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771900" y="3443575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09"/>
          <p:cNvCxnSpPr>
            <a:cxnSpLocks noChangeShapeType="1"/>
          </p:cNvCxnSpPr>
          <p:nvPr/>
        </p:nvCxnSpPr>
        <p:spPr bwMode="auto">
          <a:xfrm>
            <a:off x="1981200" y="2872075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9" name="Group 344"/>
          <p:cNvGrpSpPr>
            <a:grpSpLocks/>
          </p:cNvGrpSpPr>
          <p:nvPr/>
        </p:nvGrpSpPr>
        <p:grpSpPr bwMode="auto">
          <a:xfrm>
            <a:off x="3429000" y="2872075"/>
            <a:ext cx="1828800" cy="990600"/>
            <a:chOff x="1752600" y="2514600"/>
            <a:chExt cx="3657600" cy="990600"/>
          </a:xfrm>
        </p:grpSpPr>
        <p:cxnSp>
          <p:nvCxnSpPr>
            <p:cNvPr id="20" name="Straight Connector 345"/>
            <p:cNvCxnSpPr>
              <a:cxnSpLocks noChangeShapeType="1"/>
            </p:cNvCxnSpPr>
            <p:nvPr/>
          </p:nvCxnSpPr>
          <p:spPr bwMode="auto">
            <a:xfrm>
              <a:off x="3048000" y="2514600"/>
              <a:ext cx="10668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27051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47"/>
            <p:cNvCxnSpPr>
              <a:cxnSpLocks noChangeShapeType="1"/>
            </p:cNvCxnSpPr>
            <p:nvPr/>
          </p:nvCxnSpPr>
          <p:spPr bwMode="auto">
            <a:xfrm flipV="1">
              <a:off x="2362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8"/>
            <p:cNvCxnSpPr>
              <a:cxnSpLocks noChangeShapeType="1"/>
            </p:cNvCxnSpPr>
            <p:nvPr/>
          </p:nvCxnSpPr>
          <p:spPr bwMode="auto">
            <a:xfrm>
              <a:off x="4267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9243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>
              <a:off x="4800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51"/>
            <p:cNvCxnSpPr>
              <a:cxnSpLocks noChangeShapeType="1"/>
            </p:cNvCxnSpPr>
            <p:nvPr/>
          </p:nvCxnSpPr>
          <p:spPr bwMode="auto">
            <a:xfrm flipH="1">
              <a:off x="1752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7" name="Straight Connector 117"/>
          <p:cNvCxnSpPr>
            <a:cxnSpLocks noChangeShapeType="1"/>
          </p:cNvCxnSpPr>
          <p:nvPr/>
        </p:nvCxnSpPr>
        <p:spPr bwMode="auto">
          <a:xfrm>
            <a:off x="4495800" y="2414875"/>
            <a:ext cx="3581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133600" y="2638713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80959" y="2405350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0" name="Straight Connector 109"/>
          <p:cNvCxnSpPr>
            <a:cxnSpLocks noChangeShapeType="1"/>
          </p:cNvCxnSpPr>
          <p:nvPr/>
        </p:nvCxnSpPr>
        <p:spPr bwMode="auto">
          <a:xfrm>
            <a:off x="6248400" y="2414875"/>
            <a:ext cx="0" cy="16002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109"/>
          <p:cNvCxnSpPr>
            <a:cxnSpLocks noChangeShapeType="1"/>
          </p:cNvCxnSpPr>
          <p:nvPr/>
        </p:nvCxnSpPr>
        <p:spPr bwMode="auto">
          <a:xfrm rot="5400000">
            <a:off x="6096000" y="3634075"/>
            <a:ext cx="762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109"/>
          <p:cNvCxnSpPr>
            <a:cxnSpLocks noChangeShapeType="1"/>
          </p:cNvCxnSpPr>
          <p:nvPr/>
        </p:nvCxnSpPr>
        <p:spPr bwMode="auto">
          <a:xfrm rot="5400000">
            <a:off x="1028700" y="30625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109"/>
          <p:cNvCxnSpPr>
            <a:cxnSpLocks noChangeShapeType="1"/>
            <a:endCxn id="64" idx="2"/>
          </p:cNvCxnSpPr>
          <p:nvPr/>
        </p:nvCxnSpPr>
        <p:spPr bwMode="auto">
          <a:xfrm>
            <a:off x="304800" y="3557875"/>
            <a:ext cx="83594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>
            <a:off x="1981200" y="3253075"/>
            <a:ext cx="4495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109"/>
          <p:cNvCxnSpPr>
            <a:cxnSpLocks noChangeShapeType="1"/>
          </p:cNvCxnSpPr>
          <p:nvPr/>
        </p:nvCxnSpPr>
        <p:spPr bwMode="auto">
          <a:xfrm rot="5400000">
            <a:off x="3543300" y="30625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5867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26745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676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40" name="TextBox 27"/>
          <p:cNvSpPr txBox="1">
            <a:spLocks noChangeArrowheads="1"/>
          </p:cNvSpPr>
          <p:nvPr/>
        </p:nvSpPr>
        <p:spPr bwMode="auto">
          <a:xfrm>
            <a:off x="0" y="3510250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/>
              <a:t>-27 - G dBm/MHz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96075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43" name="Straight Connector 109"/>
          <p:cNvCxnSpPr>
            <a:cxnSpLocks noChangeShapeType="1"/>
          </p:cNvCxnSpPr>
          <p:nvPr/>
        </p:nvCxnSpPr>
        <p:spPr bwMode="auto">
          <a:xfrm rot="5400000">
            <a:off x="5895975" y="31006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Connector 109"/>
          <p:cNvCxnSpPr>
            <a:cxnSpLocks noChangeShapeType="1"/>
          </p:cNvCxnSpPr>
          <p:nvPr/>
        </p:nvCxnSpPr>
        <p:spPr bwMode="auto">
          <a:xfrm>
            <a:off x="7505700" y="2491075"/>
            <a:ext cx="0" cy="15716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7239000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6" name="Straight Connector 109"/>
          <p:cNvCxnSpPr>
            <a:cxnSpLocks noChangeShapeType="1"/>
          </p:cNvCxnSpPr>
          <p:nvPr/>
        </p:nvCxnSpPr>
        <p:spPr bwMode="auto">
          <a:xfrm rot="5400000">
            <a:off x="7829997" y="312020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8420100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cxnSp>
        <p:nvCxnSpPr>
          <p:cNvPr id="49" name="Straight Connector 109"/>
          <p:cNvCxnSpPr>
            <a:cxnSpLocks noChangeShapeType="1"/>
          </p:cNvCxnSpPr>
          <p:nvPr/>
        </p:nvCxnSpPr>
        <p:spPr bwMode="auto">
          <a:xfrm flipH="1">
            <a:off x="8055935" y="1021278"/>
            <a:ext cx="1" cy="4191990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7810500" y="396187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51" name="Trapezoid 50"/>
          <p:cNvSpPr/>
          <p:nvPr/>
        </p:nvSpPr>
        <p:spPr>
          <a:xfrm>
            <a:off x="6026778" y="1766066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52" name="Trapezoid 51"/>
          <p:cNvSpPr/>
          <p:nvPr/>
        </p:nvSpPr>
        <p:spPr>
          <a:xfrm>
            <a:off x="6522078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53" name="Trapezoid 52"/>
          <p:cNvSpPr/>
          <p:nvPr/>
        </p:nvSpPr>
        <p:spPr>
          <a:xfrm>
            <a:off x="7036428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54" name="Trapezoid 53"/>
          <p:cNvSpPr/>
          <p:nvPr/>
        </p:nvSpPr>
        <p:spPr>
          <a:xfrm>
            <a:off x="7546015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58" name="Trapezoid 57"/>
          <p:cNvSpPr/>
          <p:nvPr/>
        </p:nvSpPr>
        <p:spPr>
          <a:xfrm>
            <a:off x="8052280" y="1760640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rapezoid 58"/>
          <p:cNvSpPr/>
          <p:nvPr/>
        </p:nvSpPr>
        <p:spPr>
          <a:xfrm>
            <a:off x="8299930" y="1763051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rapezoid 59"/>
          <p:cNvSpPr/>
          <p:nvPr/>
        </p:nvSpPr>
        <p:spPr>
          <a:xfrm>
            <a:off x="8547580" y="1763051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 rot="16200000">
            <a:off x="8340411" y="1132518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184</a:t>
            </a:r>
            <a:endParaRPr lang="en-US" b="1" dirty="0" smtClean="0"/>
          </a:p>
        </p:txBody>
      </p:sp>
      <p:sp>
        <p:nvSpPr>
          <p:cNvPr id="62" name="TextBox 61"/>
          <p:cNvSpPr txBox="1"/>
          <p:nvPr/>
        </p:nvSpPr>
        <p:spPr>
          <a:xfrm rot="16200000">
            <a:off x="7854635" y="1127757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180</a:t>
            </a:r>
            <a:endParaRPr lang="en-US" b="1" dirty="0" smtClean="0"/>
          </a:p>
        </p:txBody>
      </p:sp>
      <p:sp>
        <p:nvSpPr>
          <p:cNvPr id="63" name="TextBox 62"/>
          <p:cNvSpPr txBox="1"/>
          <p:nvPr/>
        </p:nvSpPr>
        <p:spPr>
          <a:xfrm rot="16200000">
            <a:off x="8097523" y="1127753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182</a:t>
            </a:r>
            <a:endParaRPr lang="en-US" b="1" dirty="0" smtClean="0"/>
          </a:p>
        </p:txBody>
      </p:sp>
      <p:cxnSp>
        <p:nvCxnSpPr>
          <p:cNvPr id="67" name="Straight Connector 66"/>
          <p:cNvCxnSpPr/>
          <p:nvPr/>
        </p:nvCxnSpPr>
        <p:spPr>
          <a:xfrm>
            <a:off x="8042034" y="2914938"/>
            <a:ext cx="253134" cy="1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non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rapezoid 67"/>
          <p:cNvSpPr/>
          <p:nvPr/>
        </p:nvSpPr>
        <p:spPr>
          <a:xfrm>
            <a:off x="7017378" y="1253961"/>
            <a:ext cx="966788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rapezoid 68"/>
          <p:cNvSpPr/>
          <p:nvPr/>
        </p:nvSpPr>
        <p:spPr>
          <a:xfrm>
            <a:off x="6050756" y="1253961"/>
            <a:ext cx="966788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 bwMode="auto">
          <a:xfrm>
            <a:off x="8547580" y="2101281"/>
            <a:ext cx="233364" cy="145659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8002769" y="3359183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/>
              <a:t>-27-G</a:t>
            </a:r>
            <a:r>
              <a:rPr lang="en-US" sz="1050" dirty="0" smtClean="0">
                <a:ea typeface="+mn-ea"/>
              </a:rPr>
              <a:t>dBm/MHz</a:t>
            </a:r>
            <a:endParaRPr lang="en-US" sz="1200" dirty="0">
              <a:ea typeface="+mn-ea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964313" y="2935617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solidFill>
                  <a:srgbClr val="FF0000"/>
                </a:solidFill>
                <a:ea typeface="+mn-ea"/>
              </a:rPr>
              <a:t>-</a:t>
            </a:r>
            <a:r>
              <a:rPr lang="en-US" sz="1050" dirty="0">
                <a:solidFill>
                  <a:srgbClr val="FF0000"/>
                </a:solidFill>
              </a:rPr>
              <a:t>5</a:t>
            </a:r>
            <a:r>
              <a:rPr lang="en-US" sz="1050" dirty="0" smtClean="0">
                <a:ea typeface="+mn-ea"/>
              </a:rPr>
              <a:t>-GdBm/MHz</a:t>
            </a:r>
            <a:endParaRPr lang="en-US" sz="1200" dirty="0">
              <a:ea typeface="+mn-ea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983313" y="3148503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solidFill>
                  <a:srgbClr val="FF0000"/>
                </a:solidFill>
                <a:ea typeface="+mn-ea"/>
              </a:rPr>
              <a:t>-</a:t>
            </a:r>
            <a:r>
              <a:rPr lang="en-US" sz="1050" dirty="0" smtClean="0">
                <a:solidFill>
                  <a:srgbClr val="FF0000"/>
                </a:solidFill>
              </a:rPr>
              <a:t>17</a:t>
            </a:r>
            <a:r>
              <a:rPr lang="en-US" sz="1050" dirty="0" smtClean="0">
                <a:ea typeface="+mn-ea"/>
              </a:rPr>
              <a:t>-GdBm/MHz</a:t>
            </a:r>
            <a:endParaRPr lang="en-US" sz="12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345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 of the compromise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Reserve upper portion of spectrum as dedicated channels for critical DSRC applications</a:t>
            </a:r>
          </a:p>
          <a:p>
            <a:r>
              <a:rPr lang="en-US" dirty="0">
                <a:sym typeface="Wingdings" pitchFamily="2" charset="2"/>
              </a:rPr>
              <a:t>Easier to define mechanisms (or enhance existing mechanisms) to give higher priority to DSRC transmissions, due to easy detection of 20MHz waveforms</a:t>
            </a:r>
          </a:p>
          <a:p>
            <a:r>
              <a:rPr lang="en-US" dirty="0">
                <a:sym typeface="Wingdings" pitchFamily="2" charset="2"/>
              </a:rPr>
              <a:t>Minimize uncertainty and disruption to DSRC and provide 160MHz channel to Wi-Fi at minimal additional cost</a:t>
            </a:r>
          </a:p>
          <a:p>
            <a:r>
              <a:rPr lang="en-US" dirty="0">
                <a:sym typeface="Wingdings" pitchFamily="2" charset="2"/>
              </a:rPr>
              <a:t>Avoid or reduce lengthy joint testing and possible technical gridlock</a:t>
            </a:r>
          </a:p>
          <a:p>
            <a:r>
              <a:rPr lang="en-US" dirty="0"/>
              <a:t>Wi-Fi keeps the same number of 80MHz/160MHz channels as current NPRM proposal; lose one 20MHz channel</a:t>
            </a:r>
          </a:p>
          <a:p>
            <a:r>
              <a:rPr lang="en-US" dirty="0">
                <a:sym typeface="Wingdings" pitchFamily="2" charset="2"/>
              </a:rPr>
              <a:t>Much better utility of 160MHz channel for Wi-Fi if 20MHz operation is adopted by DSRC in shared </a:t>
            </a:r>
            <a:r>
              <a:rPr lang="en-US" dirty="0" smtClean="0">
                <a:sym typeface="Wingdings" pitchFamily="2" charset="2"/>
              </a:rPr>
              <a:t>spectrum</a:t>
            </a:r>
            <a:endParaRPr lang="en-US" dirty="0">
              <a:sym typeface="Wingdings" pitchFamily="2" charset="2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9361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772400" cy="1362075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216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Technical Issues and 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Cross-channel interference: </a:t>
            </a:r>
            <a:r>
              <a:rPr lang="en-US" b="1" i="1" dirty="0" smtClean="0">
                <a:solidFill>
                  <a:srgbClr val="00B050"/>
                </a:solidFill>
              </a:rPr>
              <a:t>does the proposed compromise make the cross channel interference worse?</a:t>
            </a:r>
            <a:endParaRPr lang="en-US" b="1" i="1" dirty="0" smtClean="0"/>
          </a:p>
          <a:p>
            <a:pPr lvl="1"/>
            <a:r>
              <a:rPr lang="en-US" dirty="0" smtClean="0"/>
              <a:t>Not really. The two 10MHz channels in dedicated DSRC spectrum will see </a:t>
            </a:r>
            <a:r>
              <a:rPr lang="en-US" b="1" i="1" dirty="0" smtClean="0">
                <a:solidFill>
                  <a:srgbClr val="00B050"/>
                </a:solidFill>
              </a:rPr>
              <a:t>less</a:t>
            </a:r>
            <a:r>
              <a:rPr lang="en-US" dirty="0" smtClean="0"/>
              <a:t> cross-channel interference as compared to the NRPM proposal or current DSRC channelization</a:t>
            </a:r>
          </a:p>
          <a:p>
            <a:pPr lvl="1"/>
            <a:r>
              <a:rPr lang="en-US" dirty="0" smtClean="0"/>
              <a:t>Cross-channel interference has always been a problem between existing service channel and safety channel; the compromise does not make things worse</a:t>
            </a:r>
          </a:p>
          <a:p>
            <a:r>
              <a:rPr lang="en-US" dirty="0" smtClean="0"/>
              <a:t>High power public safety channel (aka Ch184) and potentially other channels requested by other ITS players:</a:t>
            </a:r>
          </a:p>
          <a:p>
            <a:pPr lvl="1"/>
            <a:r>
              <a:rPr lang="en-US" dirty="0" smtClean="0"/>
              <a:t>Ch184 has not been the focus of existing model deployment</a:t>
            </a:r>
          </a:p>
          <a:p>
            <a:pPr lvl="1"/>
            <a:r>
              <a:rPr lang="en-US" dirty="0" smtClean="0"/>
              <a:t>A good time to revisit the need or spectrum allocation for such channel </a:t>
            </a:r>
          </a:p>
          <a:p>
            <a:pPr lvl="2"/>
            <a:r>
              <a:rPr lang="en-US" dirty="0" smtClean="0"/>
              <a:t>May be combined with the V2x safety channel</a:t>
            </a:r>
          </a:p>
          <a:p>
            <a:pPr lvl="2"/>
            <a:r>
              <a:rPr lang="en-US" dirty="0" smtClean="0"/>
              <a:t>May be assigned to the shared spectrum rather than using the dedicated spectrum</a:t>
            </a:r>
          </a:p>
          <a:p>
            <a:r>
              <a:rPr lang="en-US" dirty="0" smtClean="0"/>
              <a:t>20MHz channelization and performance degradation in shared spectrum: </a:t>
            </a:r>
            <a:r>
              <a:rPr lang="en-US" b="1" i="1" dirty="0" smtClean="0">
                <a:solidFill>
                  <a:srgbClr val="00B050"/>
                </a:solidFill>
              </a:rPr>
              <a:t>20MHz channelization does not necessarily lead to performance degradation with the latest receiver technology</a:t>
            </a:r>
            <a:endParaRPr lang="en-U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61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Cross-Channel Interference Comparison (I)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19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Previous DSRC channel plan</a:t>
            </a:r>
          </a:p>
          <a:p>
            <a:pPr lvl="1"/>
            <a:r>
              <a:rPr lang="en-US" dirty="0" smtClean="0"/>
              <a:t>Ch172 is 5MHz away from the ISM band</a:t>
            </a:r>
          </a:p>
          <a:p>
            <a:pPr lvl="1"/>
            <a:r>
              <a:rPr lang="en-US" dirty="0" smtClean="0"/>
              <a:t>ISM band has OOBE rule of only -20dBr from the PSD limit (33dBm/MHz with 30dBm peak power)</a:t>
            </a:r>
          </a:p>
          <a:p>
            <a:pPr lvl="1"/>
            <a:r>
              <a:rPr lang="en-US" dirty="0" smtClean="0"/>
              <a:t>Ch172 can potentially see maximum 13dBm/MHz interference leakage from ISM band</a:t>
            </a:r>
          </a:p>
          <a:p>
            <a:pPr lvl="1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639791" y="2743200"/>
            <a:ext cx="8047009" cy="3583034"/>
            <a:chOff x="419100" y="2528011"/>
            <a:chExt cx="8534400" cy="4171503"/>
          </a:xfrm>
        </p:grpSpPr>
        <p:sp>
          <p:nvSpPr>
            <p:cNvPr id="4" name="TextBox 27"/>
            <p:cNvSpPr txBox="1">
              <a:spLocks noChangeArrowheads="1"/>
            </p:cNvSpPr>
            <p:nvPr/>
          </p:nvSpPr>
          <p:spPr bwMode="auto">
            <a:xfrm>
              <a:off x="2019300" y="5978700"/>
              <a:ext cx="4800600" cy="584775"/>
            </a:xfrm>
            <a:prstGeom prst="rect">
              <a:avLst/>
            </a:prstGeom>
            <a:solidFill>
              <a:srgbClr val="88F9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/>
              <a:r>
                <a:rPr lang="en-US" sz="1600" dirty="0" smtClean="0"/>
                <a:t/>
              </a:r>
              <a:br>
                <a:rPr lang="en-US" sz="1600" dirty="0" smtClean="0"/>
              </a:br>
              <a:r>
                <a:rPr lang="en-US" sz="1600" dirty="0" smtClean="0"/>
                <a:t>Available </a:t>
              </a:r>
              <a:r>
                <a:rPr lang="en-US" sz="1600" dirty="0"/>
                <a:t>for WLAN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819900" y="5964948"/>
              <a:ext cx="1838325" cy="600075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DSRC Band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866900" y="2528011"/>
              <a:ext cx="4953000" cy="1295400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" name="Straight Connector 329"/>
            <p:cNvCxnSpPr>
              <a:cxnSpLocks noChangeShapeType="1"/>
            </p:cNvCxnSpPr>
            <p:nvPr/>
          </p:nvCxnSpPr>
          <p:spPr bwMode="auto">
            <a:xfrm>
              <a:off x="419100" y="5957011"/>
              <a:ext cx="8229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TextBox 11"/>
            <p:cNvSpPr txBox="1">
              <a:spLocks noChangeArrowheads="1"/>
            </p:cNvSpPr>
            <p:nvPr/>
          </p:nvSpPr>
          <p:spPr bwMode="auto">
            <a:xfrm>
              <a:off x="7734300" y="5957011"/>
              <a:ext cx="12192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r"/>
              <a:r>
                <a:rPr lang="en-US" sz="1400" dirty="0"/>
                <a:t>Frequency [GHz]</a:t>
              </a:r>
            </a:p>
          </p:txBody>
        </p:sp>
        <p:cxnSp>
          <p:nvCxnSpPr>
            <p:cNvPr id="9" name="Straight Connector 109"/>
            <p:cNvCxnSpPr>
              <a:cxnSpLocks noChangeShapeType="1"/>
            </p:cNvCxnSpPr>
            <p:nvPr/>
          </p:nvCxnSpPr>
          <p:spPr bwMode="auto">
            <a:xfrm>
              <a:off x="647700" y="4433011"/>
              <a:ext cx="7543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Rectangle 9"/>
            <p:cNvSpPr/>
            <p:nvPr/>
          </p:nvSpPr>
          <p:spPr bwMode="auto">
            <a:xfrm>
              <a:off x="647700" y="2528011"/>
              <a:ext cx="1371600" cy="1905000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819900" y="2528011"/>
              <a:ext cx="1371600" cy="1905000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cxnSp>
          <p:nvCxnSpPr>
            <p:cNvPr id="12" name="Straight Connector 329"/>
            <p:cNvCxnSpPr>
              <a:cxnSpLocks noChangeShapeType="1"/>
            </p:cNvCxnSpPr>
            <p:nvPr/>
          </p:nvCxnSpPr>
          <p:spPr bwMode="auto">
            <a:xfrm flipV="1">
              <a:off x="4381500" y="2528011"/>
              <a:ext cx="0" cy="36576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TextBox 41"/>
            <p:cNvSpPr txBox="1">
              <a:spLocks noChangeArrowheads="1"/>
            </p:cNvSpPr>
            <p:nvPr/>
          </p:nvSpPr>
          <p:spPr bwMode="auto">
            <a:xfrm>
              <a:off x="6362700" y="5957011"/>
              <a:ext cx="7620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/>
              <a:r>
                <a:rPr lang="en-US" sz="1400" dirty="0"/>
                <a:t>5.85</a:t>
              </a:r>
            </a:p>
          </p:txBody>
        </p:sp>
        <p:sp>
          <p:nvSpPr>
            <p:cNvPr id="14" name="TextBox 42"/>
            <p:cNvSpPr txBox="1">
              <a:spLocks noChangeArrowheads="1"/>
            </p:cNvSpPr>
            <p:nvPr/>
          </p:nvSpPr>
          <p:spPr bwMode="auto">
            <a:xfrm>
              <a:off x="1638300" y="5957011"/>
              <a:ext cx="7620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/>
              <a:r>
                <a:rPr lang="en-US" sz="1400"/>
                <a:t>5.725</a:t>
              </a:r>
            </a:p>
          </p:txBody>
        </p:sp>
        <p:sp>
          <p:nvSpPr>
            <p:cNvPr id="15" name="TextBox 27"/>
            <p:cNvSpPr txBox="1">
              <a:spLocks noChangeArrowheads="1"/>
            </p:cNvSpPr>
            <p:nvPr/>
          </p:nvSpPr>
          <p:spPr bwMode="auto">
            <a:xfrm>
              <a:off x="3238500" y="3594811"/>
              <a:ext cx="1143000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r"/>
              <a:r>
                <a:rPr lang="en-US" sz="1600" dirty="0"/>
                <a:t>0 </a:t>
              </a:r>
              <a:r>
                <a:rPr lang="en-US" sz="1600" dirty="0" err="1"/>
                <a:t>dBr</a:t>
              </a:r>
              <a:endParaRPr lang="en-US" sz="1600" dirty="0"/>
            </a:p>
          </p:txBody>
        </p:sp>
        <p:cxnSp>
          <p:nvCxnSpPr>
            <p:cNvPr id="16" name="Straight Connector 109"/>
            <p:cNvCxnSpPr>
              <a:cxnSpLocks noChangeShapeType="1"/>
            </p:cNvCxnSpPr>
            <p:nvPr/>
          </p:nvCxnSpPr>
          <p:spPr bwMode="auto">
            <a:xfrm>
              <a:off x="4305300" y="3823411"/>
              <a:ext cx="2514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TextBox 27"/>
            <p:cNvSpPr txBox="1">
              <a:spLocks noChangeArrowheads="1"/>
            </p:cNvSpPr>
            <p:nvPr/>
          </p:nvSpPr>
          <p:spPr bwMode="auto">
            <a:xfrm>
              <a:off x="2552700" y="4585411"/>
              <a:ext cx="1600200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r"/>
              <a:r>
                <a:rPr lang="en-US" sz="1600" b="1"/>
                <a:t>-20 dBr</a:t>
              </a:r>
            </a:p>
            <a:p>
              <a:pPr algn="r"/>
              <a:r>
                <a:rPr lang="en-US" sz="1400"/>
                <a:t>FCC 15.247(d)</a:t>
              </a:r>
            </a:p>
          </p:txBody>
        </p:sp>
        <p:cxnSp>
          <p:nvCxnSpPr>
            <p:cNvPr id="18" name="Shape 47"/>
            <p:cNvCxnSpPr>
              <a:cxnSpLocks noChangeShapeType="1"/>
            </p:cNvCxnSpPr>
            <p:nvPr/>
          </p:nvCxnSpPr>
          <p:spPr bwMode="auto">
            <a:xfrm flipV="1">
              <a:off x="3771900" y="4433011"/>
              <a:ext cx="609600" cy="228600"/>
            </a:xfrm>
            <a:prstGeom prst="curvedConnector3">
              <a:avLst>
                <a:gd name="adj1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345"/>
            <p:cNvCxnSpPr>
              <a:cxnSpLocks noChangeShapeType="1"/>
            </p:cNvCxnSpPr>
            <p:nvPr/>
          </p:nvCxnSpPr>
          <p:spPr bwMode="auto">
            <a:xfrm>
              <a:off x="5448300" y="3823411"/>
              <a:ext cx="5334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5029200" y="4166311"/>
              <a:ext cx="7620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8"/>
            <p:cNvCxnSpPr>
              <a:cxnSpLocks noChangeShapeType="1"/>
            </p:cNvCxnSpPr>
            <p:nvPr/>
          </p:nvCxnSpPr>
          <p:spPr bwMode="auto">
            <a:xfrm>
              <a:off x="6057900" y="4585411"/>
              <a:ext cx="6096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50"/>
            <p:cNvCxnSpPr>
              <a:cxnSpLocks noChangeShapeType="1"/>
            </p:cNvCxnSpPr>
            <p:nvPr/>
          </p:nvCxnSpPr>
          <p:spPr bwMode="auto">
            <a:xfrm rot="16200000" flipH="1">
              <a:off x="6591300" y="4814011"/>
              <a:ext cx="685800" cy="533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6"/>
            <p:cNvCxnSpPr>
              <a:cxnSpLocks noChangeShapeType="1"/>
            </p:cNvCxnSpPr>
            <p:nvPr/>
          </p:nvCxnSpPr>
          <p:spPr bwMode="auto">
            <a:xfrm rot="16200000" flipH="1">
              <a:off x="5638800" y="4166311"/>
              <a:ext cx="7620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8"/>
            <p:cNvCxnSpPr>
              <a:cxnSpLocks noChangeShapeType="1"/>
            </p:cNvCxnSpPr>
            <p:nvPr/>
          </p:nvCxnSpPr>
          <p:spPr bwMode="auto">
            <a:xfrm flipH="1">
              <a:off x="4762500" y="4585411"/>
              <a:ext cx="6096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 rot="5400000">
              <a:off x="4152900" y="4814011"/>
              <a:ext cx="685800" cy="533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TextBox 27"/>
            <p:cNvSpPr txBox="1">
              <a:spLocks noChangeArrowheads="1"/>
            </p:cNvSpPr>
            <p:nvPr/>
          </p:nvSpPr>
          <p:spPr bwMode="auto">
            <a:xfrm>
              <a:off x="4610100" y="2832811"/>
              <a:ext cx="2895600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r"/>
              <a:r>
                <a:rPr lang="en-US" sz="1600" b="1" dirty="0"/>
                <a:t>Total Power ≤ 30 dBm</a:t>
              </a:r>
            </a:p>
            <a:p>
              <a:pPr algn="r"/>
              <a:r>
                <a:rPr lang="en-US" sz="1400" dirty="0"/>
                <a:t>FCC 15.247(b)(3)</a:t>
              </a:r>
            </a:p>
          </p:txBody>
        </p:sp>
        <p:cxnSp>
          <p:nvCxnSpPr>
            <p:cNvPr id="27" name="Shape 47"/>
            <p:cNvCxnSpPr>
              <a:cxnSpLocks noChangeShapeType="1"/>
            </p:cNvCxnSpPr>
            <p:nvPr/>
          </p:nvCxnSpPr>
          <p:spPr bwMode="auto">
            <a:xfrm rot="5400000">
              <a:off x="5448300" y="3442411"/>
              <a:ext cx="685800" cy="76200"/>
            </a:xfrm>
            <a:prstGeom prst="curvedConnector3">
              <a:avLst>
                <a:gd name="adj1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" name="TextBox 49"/>
            <p:cNvSpPr txBox="1">
              <a:spLocks noChangeArrowheads="1"/>
            </p:cNvSpPr>
            <p:nvPr/>
          </p:nvSpPr>
          <p:spPr bwMode="auto">
            <a:xfrm>
              <a:off x="6819900" y="5957011"/>
              <a:ext cx="7620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/>
              <a:r>
                <a:rPr lang="en-US" sz="1400" dirty="0"/>
                <a:t>5.875</a:t>
              </a:r>
            </a:p>
          </p:txBody>
        </p:sp>
        <p:cxnSp>
          <p:nvCxnSpPr>
            <p:cNvPr id="29" name="Straight Connector 109"/>
            <p:cNvCxnSpPr>
              <a:cxnSpLocks noChangeShapeType="1"/>
            </p:cNvCxnSpPr>
            <p:nvPr/>
          </p:nvCxnSpPr>
          <p:spPr bwMode="auto">
            <a:xfrm rot="5400000">
              <a:off x="5943600" y="5518414"/>
              <a:ext cx="2362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Trapezoid 29"/>
            <p:cNvSpPr/>
            <p:nvPr/>
          </p:nvSpPr>
          <p:spPr>
            <a:xfrm>
              <a:off x="6884139" y="3480510"/>
              <a:ext cx="247650" cy="333375"/>
            </a:xfrm>
            <a:prstGeom prst="trapezoid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797195" y="3795777"/>
              <a:ext cx="914400" cy="297712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r>
                <a:rPr lang="en-US" sz="1200" b="1" dirty="0" smtClean="0"/>
                <a:t>172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96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Cross-Channel Interference Comparison (</a:t>
            </a:r>
            <a:r>
              <a:rPr lang="en-US" dirty="0" smtClean="0"/>
              <a:t>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141513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NPRM channel allocation</a:t>
            </a:r>
          </a:p>
          <a:p>
            <a:pPr lvl="1"/>
            <a:r>
              <a:rPr lang="en-US" dirty="0" smtClean="0"/>
              <a:t>Ch172 overlaps Ch173 (20MHz) and corresponding 40MHz, 80MHz and 160MHz channels</a:t>
            </a:r>
          </a:p>
          <a:p>
            <a:pPr lvl="2"/>
            <a:r>
              <a:rPr lang="en-US" dirty="0" smtClean="0"/>
              <a:t>Remaining interference may exist from spectrum sharing techniques</a:t>
            </a:r>
          </a:p>
          <a:p>
            <a:pPr lvl="1"/>
            <a:r>
              <a:rPr lang="en-US" dirty="0" smtClean="0"/>
              <a:t>Ch172 is right next to Ch169 (20MHz) and 10MHz away from Ch177</a:t>
            </a:r>
          </a:p>
          <a:p>
            <a:pPr lvl="2"/>
            <a:r>
              <a:rPr lang="en-US" dirty="0" smtClean="0"/>
              <a:t>Interference from adjacent channels with potentially no protection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8122835" y="3583503"/>
            <a:ext cx="228600" cy="11552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27"/>
          <p:cNvSpPr txBox="1">
            <a:spLocks noChangeArrowheads="1"/>
          </p:cNvSpPr>
          <p:nvPr/>
        </p:nvSpPr>
        <p:spPr bwMode="auto">
          <a:xfrm>
            <a:off x="3834392" y="5439476"/>
            <a:ext cx="4288444" cy="1077218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6" name="Trapezoid 5"/>
          <p:cNvSpPr/>
          <p:nvPr/>
        </p:nvSpPr>
        <p:spPr>
          <a:xfrm>
            <a:off x="4857221" y="3250130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5959" y="5422938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318684" y="3594138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28084" y="3594138"/>
            <a:ext cx="9906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195427" y="3594138"/>
            <a:ext cx="206115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1400" dirty="0"/>
              <a:t> </a:t>
            </a:r>
            <a:r>
              <a:rPr lang="en-US" sz="1400" dirty="0" smtClean="0"/>
              <a:t>        U-NII 4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833284" y="3594138"/>
            <a:ext cx="1752600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" name="Straight Connector 329"/>
          <p:cNvCxnSpPr>
            <a:cxnSpLocks noChangeShapeType="1"/>
          </p:cNvCxnSpPr>
          <p:nvPr/>
        </p:nvCxnSpPr>
        <p:spPr bwMode="auto">
          <a:xfrm>
            <a:off x="23284" y="5422938"/>
            <a:ext cx="90044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334"/>
          <p:cNvSpPr txBox="1">
            <a:spLocks noChangeArrowheads="1"/>
          </p:cNvSpPr>
          <p:nvPr/>
        </p:nvSpPr>
        <p:spPr bwMode="auto">
          <a:xfrm>
            <a:off x="1318684" y="3594138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4" name="TextBox 335"/>
          <p:cNvSpPr txBox="1">
            <a:spLocks noChangeArrowheads="1"/>
          </p:cNvSpPr>
          <p:nvPr/>
        </p:nvSpPr>
        <p:spPr bwMode="auto">
          <a:xfrm>
            <a:off x="3833283" y="3593028"/>
            <a:ext cx="2352676" cy="30590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>
            <a:defPPr>
              <a:defRPr lang="en-US"/>
            </a:defPPr>
          </a:lstStyle>
          <a:p>
            <a:pPr algn="ctr"/>
            <a:r>
              <a:rPr lang="en-US" sz="1600" dirty="0"/>
              <a:t>U-NII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80884" y="544992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50185" y="5459451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7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109384" y="4927638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09"/>
          <p:cNvCxnSpPr>
            <a:cxnSpLocks noChangeShapeType="1"/>
          </p:cNvCxnSpPr>
          <p:nvPr/>
        </p:nvCxnSpPr>
        <p:spPr bwMode="auto">
          <a:xfrm>
            <a:off x="1318684" y="4356138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9" name="Group 344"/>
          <p:cNvGrpSpPr>
            <a:grpSpLocks/>
          </p:cNvGrpSpPr>
          <p:nvPr/>
        </p:nvGrpSpPr>
        <p:grpSpPr bwMode="auto">
          <a:xfrm>
            <a:off x="2766484" y="4356138"/>
            <a:ext cx="1828800" cy="990600"/>
            <a:chOff x="1752600" y="2514600"/>
            <a:chExt cx="3657600" cy="990600"/>
          </a:xfrm>
        </p:grpSpPr>
        <p:cxnSp>
          <p:nvCxnSpPr>
            <p:cNvPr id="20" name="Straight Connector 345"/>
            <p:cNvCxnSpPr>
              <a:cxnSpLocks noChangeShapeType="1"/>
            </p:cNvCxnSpPr>
            <p:nvPr/>
          </p:nvCxnSpPr>
          <p:spPr bwMode="auto">
            <a:xfrm>
              <a:off x="3048000" y="2514600"/>
              <a:ext cx="10668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27051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47"/>
            <p:cNvCxnSpPr>
              <a:cxnSpLocks noChangeShapeType="1"/>
            </p:cNvCxnSpPr>
            <p:nvPr/>
          </p:nvCxnSpPr>
          <p:spPr bwMode="auto">
            <a:xfrm flipV="1">
              <a:off x="2362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8"/>
            <p:cNvCxnSpPr>
              <a:cxnSpLocks noChangeShapeType="1"/>
            </p:cNvCxnSpPr>
            <p:nvPr/>
          </p:nvCxnSpPr>
          <p:spPr bwMode="auto">
            <a:xfrm>
              <a:off x="4267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9243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>
              <a:off x="4800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51"/>
            <p:cNvCxnSpPr>
              <a:cxnSpLocks noChangeShapeType="1"/>
            </p:cNvCxnSpPr>
            <p:nvPr/>
          </p:nvCxnSpPr>
          <p:spPr bwMode="auto">
            <a:xfrm flipH="1">
              <a:off x="1752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7" name="Straight Connector 117"/>
          <p:cNvCxnSpPr>
            <a:cxnSpLocks noChangeShapeType="1"/>
          </p:cNvCxnSpPr>
          <p:nvPr/>
        </p:nvCxnSpPr>
        <p:spPr bwMode="auto">
          <a:xfrm>
            <a:off x="3833284" y="3898938"/>
            <a:ext cx="428514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471084" y="4122776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18443" y="3889413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0" name="Straight Connector 109"/>
          <p:cNvCxnSpPr>
            <a:cxnSpLocks noChangeShapeType="1"/>
          </p:cNvCxnSpPr>
          <p:nvPr/>
        </p:nvCxnSpPr>
        <p:spPr bwMode="auto">
          <a:xfrm rot="5400000">
            <a:off x="4633384" y="454663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109"/>
          <p:cNvCxnSpPr>
            <a:cxnSpLocks noChangeShapeType="1"/>
          </p:cNvCxnSpPr>
          <p:nvPr/>
        </p:nvCxnSpPr>
        <p:spPr bwMode="auto">
          <a:xfrm rot="5400000">
            <a:off x="366184" y="454663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109"/>
          <p:cNvCxnSpPr>
            <a:cxnSpLocks noChangeShapeType="1"/>
          </p:cNvCxnSpPr>
          <p:nvPr/>
        </p:nvCxnSpPr>
        <p:spPr bwMode="auto">
          <a:xfrm>
            <a:off x="23284" y="5041938"/>
            <a:ext cx="90044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109"/>
          <p:cNvCxnSpPr>
            <a:cxnSpLocks noChangeShapeType="1"/>
          </p:cNvCxnSpPr>
          <p:nvPr/>
        </p:nvCxnSpPr>
        <p:spPr bwMode="auto">
          <a:xfrm>
            <a:off x="1354237" y="4737138"/>
            <a:ext cx="699719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 rot="5400000">
            <a:off x="2880784" y="454663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TextBox 34"/>
          <p:cNvSpPr txBox="1"/>
          <p:nvPr/>
        </p:nvSpPr>
        <p:spPr>
          <a:xfrm>
            <a:off x="5204884" y="544992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604934" y="544992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13884" y="544992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33559" y="545945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39" name="Straight Connector 109"/>
          <p:cNvCxnSpPr>
            <a:cxnSpLocks noChangeShapeType="1"/>
          </p:cNvCxnSpPr>
          <p:nvPr/>
        </p:nvCxnSpPr>
        <p:spPr bwMode="auto">
          <a:xfrm rot="5400000">
            <a:off x="5233459" y="458473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TextBox 39"/>
          <p:cNvSpPr txBox="1"/>
          <p:nvPr/>
        </p:nvSpPr>
        <p:spPr>
          <a:xfrm>
            <a:off x="6576484" y="545945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1" name="Straight Connector 109"/>
          <p:cNvCxnSpPr>
            <a:cxnSpLocks noChangeShapeType="1"/>
          </p:cNvCxnSpPr>
          <p:nvPr/>
        </p:nvCxnSpPr>
        <p:spPr bwMode="auto">
          <a:xfrm rot="5400000">
            <a:off x="7167481" y="460426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TextBox 41"/>
          <p:cNvSpPr txBox="1"/>
          <p:nvPr/>
        </p:nvSpPr>
        <p:spPr>
          <a:xfrm>
            <a:off x="7757584" y="545945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147984" y="5445939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44" name="Trapezoid 43"/>
          <p:cNvSpPr/>
          <p:nvPr/>
        </p:nvSpPr>
        <p:spPr>
          <a:xfrm>
            <a:off x="5364262" y="3250129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45" name="Trapezoid 44"/>
          <p:cNvSpPr/>
          <p:nvPr/>
        </p:nvSpPr>
        <p:spPr>
          <a:xfrm>
            <a:off x="5850037" y="3250130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46" name="Trapezoid 45"/>
          <p:cNvSpPr/>
          <p:nvPr/>
        </p:nvSpPr>
        <p:spPr>
          <a:xfrm>
            <a:off x="6354862" y="3250130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47" name="Trapezoid 46"/>
          <p:cNvSpPr/>
          <p:nvPr/>
        </p:nvSpPr>
        <p:spPr>
          <a:xfrm>
            <a:off x="6883499" y="3250130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48" name="Trapezoid 47"/>
          <p:cNvSpPr/>
          <p:nvPr/>
        </p:nvSpPr>
        <p:spPr>
          <a:xfrm>
            <a:off x="7381149" y="3250128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181</a:t>
            </a:r>
            <a:endParaRPr lang="en-US" sz="900" b="1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8362425" y="3583504"/>
            <a:ext cx="676296" cy="147031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0" name="Straight Connector 109"/>
          <p:cNvCxnSpPr>
            <a:cxnSpLocks noChangeShapeType="1"/>
          </p:cNvCxnSpPr>
          <p:nvPr/>
        </p:nvCxnSpPr>
        <p:spPr bwMode="auto">
          <a:xfrm rot="5400000">
            <a:off x="7170335" y="4560150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109"/>
          <p:cNvCxnSpPr>
            <a:cxnSpLocks noChangeShapeType="1"/>
          </p:cNvCxnSpPr>
          <p:nvPr/>
        </p:nvCxnSpPr>
        <p:spPr bwMode="auto">
          <a:xfrm rot="5400000">
            <a:off x="7398935" y="4560150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Connector 109"/>
          <p:cNvCxnSpPr>
            <a:cxnSpLocks noChangeShapeType="1"/>
          </p:cNvCxnSpPr>
          <p:nvPr/>
        </p:nvCxnSpPr>
        <p:spPr bwMode="auto">
          <a:xfrm flipH="1">
            <a:off x="8120840" y="3250128"/>
            <a:ext cx="1996" cy="3470953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" name="TextBox 27"/>
          <p:cNvSpPr txBox="1">
            <a:spLocks noChangeArrowheads="1"/>
          </p:cNvSpPr>
          <p:nvPr/>
        </p:nvSpPr>
        <p:spPr bwMode="auto">
          <a:xfrm>
            <a:off x="6195427" y="4484725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 smtClean="0"/>
              <a:t>-17 </a:t>
            </a:r>
            <a:r>
              <a:rPr lang="en-US" sz="1200" dirty="0"/>
              <a:t>- G dBm/MHz</a:t>
            </a:r>
          </a:p>
        </p:txBody>
      </p:sp>
      <p:sp>
        <p:nvSpPr>
          <p:cNvPr id="54" name="Trapezoid 53"/>
          <p:cNvSpPr/>
          <p:nvPr/>
        </p:nvSpPr>
        <p:spPr>
          <a:xfrm>
            <a:off x="6354862" y="2681955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6256843" y="3015330"/>
            <a:ext cx="914400" cy="29771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172</a:t>
            </a:r>
          </a:p>
        </p:txBody>
      </p:sp>
    </p:spTree>
    <p:extLst>
      <p:ext uri="{BB962C8B-B14F-4D97-AF65-F5344CB8AC3E}">
        <p14:creationId xmlns:p14="http://schemas.microsoft.com/office/powerpoint/2010/main" val="85607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Cross-Channel Interference Comparison (</a:t>
            </a:r>
            <a:r>
              <a:rPr lang="en-US" dirty="0" smtClean="0"/>
              <a:t>III)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Proposed compromise scheme</a:t>
            </a:r>
          </a:p>
          <a:p>
            <a:pPr lvl="1"/>
            <a:r>
              <a:rPr lang="en-US" dirty="0" smtClean="0"/>
              <a:t>10MHz away from closet Wi-Fi channel (Ch177) </a:t>
            </a:r>
          </a:p>
          <a:p>
            <a:pPr lvl="1"/>
            <a:r>
              <a:rPr lang="en-US" dirty="0" smtClean="0"/>
              <a:t>Maximum interference limited by -17dBm/MHz (-7dBm over 10MHz channel)</a:t>
            </a:r>
          </a:p>
          <a:p>
            <a:pPr lvl="1"/>
            <a:r>
              <a:rPr lang="en-US" dirty="0" smtClean="0"/>
              <a:t>Practical interference from measurement: Ch182 sees -17dBm/</a:t>
            </a:r>
            <a:r>
              <a:rPr lang="en-US" dirty="0" err="1" smtClean="0"/>
              <a:t>MHz+pathloss</a:t>
            </a:r>
            <a:r>
              <a:rPr lang="en-US" dirty="0" smtClean="0"/>
              <a:t> (35dB attenuation at 10MHz edge); Ch184 sees -27dBm/</a:t>
            </a:r>
            <a:r>
              <a:rPr lang="en-US" dirty="0" err="1" smtClean="0"/>
              <a:t>MHz+pathloss</a:t>
            </a:r>
            <a:r>
              <a:rPr lang="en-US" dirty="0" smtClean="0"/>
              <a:t> (45dB attenuation at 20MHz edge)</a:t>
            </a:r>
          </a:p>
          <a:p>
            <a:pPr lvl="2"/>
            <a:r>
              <a:rPr lang="en-US" dirty="0" smtClean="0"/>
              <a:t>Can further be improved by limiting the maximum transmit power allowed on Ch177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</a:rPr>
              <a:t>48dB free space pathloss for co-located 5.9GHz transmitter/receiver at 1m apart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4246216" y="3710275"/>
            <a:ext cx="235267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335"/>
          <p:cNvSpPr txBox="1">
            <a:spLocks noChangeArrowheads="1"/>
          </p:cNvSpPr>
          <p:nvPr/>
        </p:nvSpPr>
        <p:spPr bwMode="auto">
          <a:xfrm>
            <a:off x="4229100" y="3710275"/>
            <a:ext cx="23697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 dirty="0"/>
              <a:t>U-NII </a:t>
            </a:r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6" name="TextBox 27"/>
          <p:cNvSpPr txBox="1">
            <a:spLocks noChangeArrowheads="1"/>
          </p:cNvSpPr>
          <p:nvPr/>
        </p:nvSpPr>
        <p:spPr bwMode="auto">
          <a:xfrm>
            <a:off x="4247323" y="5556855"/>
            <a:ext cx="3792953" cy="892552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800" dirty="0" smtClean="0"/>
          </a:p>
          <a:p>
            <a:pPr algn="ctr"/>
            <a:endParaRPr lang="en-US" sz="1200" dirty="0" smtClean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050910" y="3669848"/>
            <a:ext cx="248195" cy="1183427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rapezoid 7"/>
          <p:cNvSpPr/>
          <p:nvPr/>
        </p:nvSpPr>
        <p:spPr>
          <a:xfrm>
            <a:off x="5270153" y="3366267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98891" y="5558125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731616" y="3710275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55216" y="3710275"/>
            <a:ext cx="16764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6598891" y="3710275"/>
            <a:ext cx="1490974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1400" dirty="0" smtClean="0"/>
              <a:t>U-NII 4</a:t>
            </a:r>
            <a:endParaRPr lang="en-US" sz="1400" dirty="0"/>
          </a:p>
        </p:txBody>
      </p:sp>
      <p:cxnSp>
        <p:nvCxnSpPr>
          <p:cNvPr id="13" name="Straight Connector 329"/>
          <p:cNvCxnSpPr>
            <a:cxnSpLocks noChangeShapeType="1"/>
          </p:cNvCxnSpPr>
          <p:nvPr/>
        </p:nvCxnSpPr>
        <p:spPr bwMode="auto">
          <a:xfrm>
            <a:off x="436216" y="5539075"/>
            <a:ext cx="8362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TextBox 334"/>
          <p:cNvSpPr txBox="1">
            <a:spLocks noChangeArrowheads="1"/>
          </p:cNvSpPr>
          <p:nvPr/>
        </p:nvSpPr>
        <p:spPr bwMode="auto">
          <a:xfrm>
            <a:off x="1731616" y="3710275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93816" y="55660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49647" y="5243800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7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522316" y="5043775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09"/>
          <p:cNvCxnSpPr>
            <a:cxnSpLocks noChangeShapeType="1"/>
          </p:cNvCxnSpPr>
          <p:nvPr/>
        </p:nvCxnSpPr>
        <p:spPr bwMode="auto">
          <a:xfrm>
            <a:off x="1731616" y="4472275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9" name="Group 344"/>
          <p:cNvGrpSpPr>
            <a:grpSpLocks/>
          </p:cNvGrpSpPr>
          <p:nvPr/>
        </p:nvGrpSpPr>
        <p:grpSpPr bwMode="auto">
          <a:xfrm>
            <a:off x="3179416" y="4472275"/>
            <a:ext cx="1828800" cy="990600"/>
            <a:chOff x="1752600" y="2514600"/>
            <a:chExt cx="3657600" cy="990600"/>
          </a:xfrm>
        </p:grpSpPr>
        <p:cxnSp>
          <p:nvCxnSpPr>
            <p:cNvPr id="20" name="Straight Connector 345"/>
            <p:cNvCxnSpPr>
              <a:cxnSpLocks noChangeShapeType="1"/>
            </p:cNvCxnSpPr>
            <p:nvPr/>
          </p:nvCxnSpPr>
          <p:spPr bwMode="auto">
            <a:xfrm>
              <a:off x="3048000" y="2514600"/>
              <a:ext cx="10668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27051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47"/>
            <p:cNvCxnSpPr>
              <a:cxnSpLocks noChangeShapeType="1"/>
            </p:cNvCxnSpPr>
            <p:nvPr/>
          </p:nvCxnSpPr>
          <p:spPr bwMode="auto">
            <a:xfrm flipV="1">
              <a:off x="2362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8"/>
            <p:cNvCxnSpPr>
              <a:cxnSpLocks noChangeShapeType="1"/>
            </p:cNvCxnSpPr>
            <p:nvPr/>
          </p:nvCxnSpPr>
          <p:spPr bwMode="auto">
            <a:xfrm>
              <a:off x="4267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9243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>
              <a:off x="4800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51"/>
            <p:cNvCxnSpPr>
              <a:cxnSpLocks noChangeShapeType="1"/>
            </p:cNvCxnSpPr>
            <p:nvPr/>
          </p:nvCxnSpPr>
          <p:spPr bwMode="auto">
            <a:xfrm flipH="1">
              <a:off x="1752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7" name="Straight Connector 117"/>
          <p:cNvCxnSpPr>
            <a:cxnSpLocks noChangeShapeType="1"/>
          </p:cNvCxnSpPr>
          <p:nvPr/>
        </p:nvCxnSpPr>
        <p:spPr bwMode="auto">
          <a:xfrm flipV="1">
            <a:off x="4246216" y="4005550"/>
            <a:ext cx="3799368" cy="95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884016" y="4238913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31375" y="4005550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0" name="Straight Connector 109"/>
          <p:cNvCxnSpPr>
            <a:cxnSpLocks noChangeShapeType="1"/>
          </p:cNvCxnSpPr>
          <p:nvPr/>
        </p:nvCxnSpPr>
        <p:spPr bwMode="auto">
          <a:xfrm>
            <a:off x="5998816" y="4015075"/>
            <a:ext cx="0" cy="16002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109"/>
          <p:cNvCxnSpPr>
            <a:cxnSpLocks noChangeShapeType="1"/>
          </p:cNvCxnSpPr>
          <p:nvPr/>
        </p:nvCxnSpPr>
        <p:spPr bwMode="auto">
          <a:xfrm rot="5400000">
            <a:off x="5846416" y="5234275"/>
            <a:ext cx="762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109"/>
          <p:cNvCxnSpPr>
            <a:cxnSpLocks noChangeShapeType="1"/>
          </p:cNvCxnSpPr>
          <p:nvPr/>
        </p:nvCxnSpPr>
        <p:spPr bwMode="auto">
          <a:xfrm rot="5400000">
            <a:off x="779116" y="46627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109"/>
          <p:cNvCxnSpPr>
            <a:cxnSpLocks noChangeShapeType="1"/>
            <a:endCxn id="62" idx="2"/>
          </p:cNvCxnSpPr>
          <p:nvPr/>
        </p:nvCxnSpPr>
        <p:spPr bwMode="auto">
          <a:xfrm>
            <a:off x="55216" y="5158075"/>
            <a:ext cx="83590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>
            <a:off x="1731616" y="4853275"/>
            <a:ext cx="4495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109"/>
          <p:cNvCxnSpPr>
            <a:cxnSpLocks noChangeShapeType="1"/>
          </p:cNvCxnSpPr>
          <p:nvPr/>
        </p:nvCxnSpPr>
        <p:spPr bwMode="auto">
          <a:xfrm rot="5400000">
            <a:off x="3293716" y="46627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5617816" y="55660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17866" y="55660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26816" y="55660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39" name="TextBox 27"/>
          <p:cNvSpPr txBox="1">
            <a:spLocks noChangeArrowheads="1"/>
          </p:cNvSpPr>
          <p:nvPr/>
        </p:nvSpPr>
        <p:spPr bwMode="auto">
          <a:xfrm>
            <a:off x="-249584" y="5110450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/>
              <a:t>-27 - G dBm/MHz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46491" y="55755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41" name="Straight Connector 109"/>
          <p:cNvCxnSpPr>
            <a:cxnSpLocks noChangeShapeType="1"/>
          </p:cNvCxnSpPr>
          <p:nvPr/>
        </p:nvCxnSpPr>
        <p:spPr bwMode="auto">
          <a:xfrm rot="5400000">
            <a:off x="5646391" y="47008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109"/>
          <p:cNvCxnSpPr>
            <a:cxnSpLocks noChangeShapeType="1"/>
          </p:cNvCxnSpPr>
          <p:nvPr/>
        </p:nvCxnSpPr>
        <p:spPr bwMode="auto">
          <a:xfrm>
            <a:off x="7256116" y="4091275"/>
            <a:ext cx="0" cy="15716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6989416" y="55755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4" name="Straight Connector 109"/>
          <p:cNvCxnSpPr>
            <a:cxnSpLocks noChangeShapeType="1"/>
          </p:cNvCxnSpPr>
          <p:nvPr/>
        </p:nvCxnSpPr>
        <p:spPr bwMode="auto">
          <a:xfrm rot="5400000">
            <a:off x="7580413" y="472040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8267796" y="5556132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cxnSp>
        <p:nvCxnSpPr>
          <p:cNvPr id="46" name="Straight Connector 109"/>
          <p:cNvCxnSpPr>
            <a:cxnSpLocks noChangeShapeType="1"/>
          </p:cNvCxnSpPr>
          <p:nvPr/>
        </p:nvCxnSpPr>
        <p:spPr bwMode="auto">
          <a:xfrm flipH="1">
            <a:off x="8040277" y="2621478"/>
            <a:ext cx="1" cy="4191990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7518384" y="555144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48" name="Trapezoid 47"/>
          <p:cNvSpPr/>
          <p:nvPr/>
        </p:nvSpPr>
        <p:spPr>
          <a:xfrm>
            <a:off x="5777194" y="3366266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49" name="Trapezoid 48"/>
          <p:cNvSpPr/>
          <p:nvPr/>
        </p:nvSpPr>
        <p:spPr>
          <a:xfrm>
            <a:off x="6272494" y="33662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50" name="Trapezoid 49"/>
          <p:cNvSpPr/>
          <p:nvPr/>
        </p:nvSpPr>
        <p:spPr>
          <a:xfrm>
            <a:off x="6786844" y="33662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51" name="Trapezoid 50"/>
          <p:cNvSpPr/>
          <p:nvPr/>
        </p:nvSpPr>
        <p:spPr>
          <a:xfrm>
            <a:off x="7296431" y="33662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52" name="Trapezoid 51"/>
          <p:cNvSpPr/>
          <p:nvPr/>
        </p:nvSpPr>
        <p:spPr>
          <a:xfrm>
            <a:off x="8050346" y="3363251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 rot="16200000">
            <a:off x="7827263" y="2819123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182</a:t>
            </a:r>
            <a:endParaRPr lang="en-US" b="1" dirty="0" smtClean="0"/>
          </a:p>
        </p:txBody>
      </p:sp>
      <p:sp>
        <p:nvSpPr>
          <p:cNvPr id="56" name="TextBox 55"/>
          <p:cNvSpPr txBox="1"/>
          <p:nvPr/>
        </p:nvSpPr>
        <p:spPr>
          <a:xfrm>
            <a:off x="6981574" y="4606842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ea typeface="+mn-ea"/>
              </a:rPr>
              <a:t>-</a:t>
            </a:r>
            <a:r>
              <a:rPr lang="en-US" sz="1050" dirty="0" smtClean="0"/>
              <a:t>17-GdBm/MHz</a:t>
            </a:r>
            <a:endParaRPr lang="en-US" sz="1200" dirty="0">
              <a:ea typeface="+mn-ea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7161309" y="4840768"/>
            <a:ext cx="1384337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non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842621" y="5556955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5905</a:t>
            </a:r>
            <a:endParaRPr lang="en-US" sz="1050" dirty="0">
              <a:ea typeface="+mn-ea"/>
            </a:endParaRPr>
          </a:p>
        </p:txBody>
      </p:sp>
      <p:cxnSp>
        <p:nvCxnSpPr>
          <p:cNvPr id="61" name="Straight Connector 109"/>
          <p:cNvCxnSpPr>
            <a:cxnSpLocks noChangeShapeType="1"/>
          </p:cNvCxnSpPr>
          <p:nvPr/>
        </p:nvCxnSpPr>
        <p:spPr bwMode="auto">
          <a:xfrm>
            <a:off x="7780671" y="4073547"/>
            <a:ext cx="0" cy="15716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Rectangle 61"/>
          <p:cNvSpPr/>
          <p:nvPr/>
        </p:nvSpPr>
        <p:spPr bwMode="auto">
          <a:xfrm>
            <a:off x="8297165" y="3707571"/>
            <a:ext cx="234195" cy="145050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Trapezoid 62"/>
          <p:cNvSpPr/>
          <p:nvPr/>
        </p:nvSpPr>
        <p:spPr>
          <a:xfrm>
            <a:off x="8297996" y="3366267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8107405" y="2819122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184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03465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Cross-Channel Interference between DSRC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current DSRC channelization, service channel and safety channels are next to each other with no guard band</a:t>
            </a:r>
          </a:p>
          <a:p>
            <a:pPr lvl="1"/>
            <a:r>
              <a:rPr lang="en-US" dirty="0" smtClean="0"/>
              <a:t>When transmitting at service channel, the leakage will contaminate the reception capability on the safety channel</a:t>
            </a:r>
          </a:p>
          <a:p>
            <a:pPr lvl="1"/>
            <a:r>
              <a:rPr lang="en-US" dirty="0" smtClean="0"/>
              <a:t>May be controlled by lowering the maximum allowed power on service channel</a:t>
            </a:r>
          </a:p>
          <a:p>
            <a:r>
              <a:rPr lang="en-US" dirty="0" smtClean="0"/>
              <a:t>May require improved receiver to further mitigate the problem</a:t>
            </a:r>
          </a:p>
          <a:p>
            <a:r>
              <a:rPr lang="en-US" dirty="0" smtClean="0"/>
              <a:t>Proposed compromise does not change or worsen the nature of the problem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724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This proposal aims </a:t>
            </a:r>
            <a:endParaRPr lang="en-US" sz="2400" dirty="0" smtClean="0"/>
          </a:p>
          <a:p>
            <a:pPr lvl="1"/>
            <a:r>
              <a:rPr lang="en-US" sz="2000" dirty="0" smtClean="0"/>
              <a:t>to </a:t>
            </a:r>
            <a:r>
              <a:rPr lang="en-US" sz="2000" dirty="0"/>
              <a:t>promote a discussion of a potential compromise solution </a:t>
            </a:r>
            <a:r>
              <a:rPr lang="en-US" sz="2000" dirty="0" smtClean="0"/>
              <a:t>between </a:t>
            </a:r>
            <a:r>
              <a:rPr lang="en-US" sz="2000" dirty="0"/>
              <a:t>the automotive and Wi-Fi industries to address concerns about spectrum </a:t>
            </a:r>
            <a:r>
              <a:rPr lang="en-US" sz="2000" dirty="0" smtClean="0"/>
              <a:t>sharing.</a:t>
            </a:r>
            <a:endParaRPr lang="en-US" sz="2000" dirty="0"/>
          </a:p>
          <a:p>
            <a:pPr lvl="1"/>
            <a:r>
              <a:rPr lang="en-US" sz="2000" dirty="0" smtClean="0"/>
              <a:t>to promote </a:t>
            </a:r>
            <a:r>
              <a:rPr lang="en-US" sz="2000" dirty="0"/>
              <a:t>dialog and resolution to avoid undue delay in deploying DSRC for safety-of-life services</a:t>
            </a:r>
          </a:p>
          <a:p>
            <a:pPr marL="2286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95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Concerns with NPRM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3500" dirty="0"/>
              <a:t>The NPRM proposal opens all DSRC spectrum for Wi-Fi operations, which may invalidate DSRC testing done so far and hence cause significant impact (delay) on the coming DSRC rule making</a:t>
            </a:r>
          </a:p>
          <a:p>
            <a:r>
              <a:rPr lang="en-US" sz="3500" dirty="0"/>
              <a:t>Detecting and coexistence with DSRC can lead to low usage of the new 160MHz for Wi-Fi</a:t>
            </a:r>
          </a:p>
          <a:p>
            <a:r>
              <a:rPr lang="en-US" sz="3500" dirty="0"/>
              <a:t>UNII devices may have to detect 10MHz operation of DSRC, which is quite different from radar detection and requires new hardware changes and testing </a:t>
            </a:r>
            <a:r>
              <a:rPr lang="en-US" sz="3500" dirty="0" smtClean="0"/>
              <a:t>procedure</a:t>
            </a:r>
            <a:endParaRPr lang="en-US" sz="3100" dirty="0"/>
          </a:p>
          <a:p>
            <a:pPr lvl="1"/>
            <a:endParaRPr lang="en-US" sz="3100" dirty="0"/>
          </a:p>
          <a:p>
            <a:pPr lvl="1"/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286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05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Compromise Proposal with Two Points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Point #1: </a:t>
            </a:r>
            <a:r>
              <a:rPr lang="en-US" sz="2400" u="sng" dirty="0" smtClean="0"/>
              <a:t>Where not to share and where to share</a:t>
            </a:r>
            <a:r>
              <a:rPr lang="en-US" sz="2400" dirty="0" smtClean="0"/>
              <a:t>: </a:t>
            </a:r>
          </a:p>
          <a:p>
            <a:pPr lvl="1"/>
            <a:r>
              <a:rPr lang="en-US" sz="2200" dirty="0"/>
              <a:t>Upper fraction of the spectrum </a:t>
            </a:r>
            <a:r>
              <a:rPr lang="en-US" sz="2200" dirty="0" smtClean="0"/>
              <a:t>could be dedicated to DSRC operation</a:t>
            </a:r>
            <a:endParaRPr lang="en-US" sz="2200" dirty="0"/>
          </a:p>
          <a:p>
            <a:pPr lvl="1"/>
            <a:r>
              <a:rPr lang="en-US" sz="2200" dirty="0" smtClean="0"/>
              <a:t>The spectrum sharing discussion would be contained in the lower fraction of the spectrum</a:t>
            </a:r>
          </a:p>
          <a:p>
            <a:pPr marL="228600" lvl="1" indent="0">
              <a:buNone/>
            </a:pPr>
            <a:endParaRPr lang="en-US" sz="2400" dirty="0" smtClean="0"/>
          </a:p>
          <a:p>
            <a:r>
              <a:rPr lang="en-US" sz="2400" dirty="0" smtClean="0"/>
              <a:t>Point #2: </a:t>
            </a:r>
            <a:r>
              <a:rPr lang="en-US" sz="2400" u="sng" dirty="0" smtClean="0"/>
              <a:t>How to share</a:t>
            </a:r>
            <a:r>
              <a:rPr lang="en-US" sz="2400" dirty="0" smtClean="0"/>
              <a:t>: </a:t>
            </a:r>
          </a:p>
          <a:p>
            <a:pPr lvl="1"/>
            <a:r>
              <a:rPr lang="en-US" sz="2200" dirty="0" smtClean="0"/>
              <a:t>20MHz operation for DSRC can make spectrum sharing easier</a:t>
            </a:r>
          </a:p>
        </p:txBody>
      </p:sp>
    </p:spTree>
    <p:extLst>
      <p:ext uri="{BB962C8B-B14F-4D97-AF65-F5344CB8AC3E}">
        <p14:creationId xmlns:p14="http://schemas.microsoft.com/office/powerpoint/2010/main" val="275375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0185" y="697124"/>
            <a:ext cx="8229600" cy="655638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dirty="0" smtClean="0"/>
              <a:t>Point #1: DSRC should retain exclusive right to 5.895GHz - 5.925GHz spectrum</a:t>
            </a: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1905000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 dirty="0" smtClean="0"/>
              <a:t>Wide bandwidth channels desired to support high throughput requirements (802.11ac targeted at </a:t>
            </a:r>
            <a:r>
              <a:rPr lang="en-US" b="1" dirty="0" smtClean="0">
                <a:solidFill>
                  <a:srgbClr val="00B050"/>
                </a:solidFill>
              </a:rPr>
              <a:t>1.7Gbps</a:t>
            </a:r>
            <a:r>
              <a:rPr lang="en-US" dirty="0" smtClean="0"/>
              <a:t> data rate per user)</a:t>
            </a:r>
          </a:p>
          <a:p>
            <a:pPr lvl="1">
              <a:defRPr/>
            </a:pPr>
            <a:r>
              <a:rPr lang="en-US" b="1" dirty="0" smtClean="0">
                <a:solidFill>
                  <a:srgbClr val="00B050"/>
                </a:solidFill>
              </a:rPr>
              <a:t>Higher bandwidth channels (80MHz, 160MHz) are very valuable assets for 802.11ac</a:t>
            </a:r>
          </a:p>
          <a:p>
            <a:pPr>
              <a:defRPr/>
            </a:pPr>
            <a:r>
              <a:rPr lang="en-US" dirty="0" smtClean="0"/>
              <a:t>Ch. 181 (5.895 – 5.915GHz) is of limited importance to Wi-Fi – only adds a new 20MHz channel</a:t>
            </a:r>
          </a:p>
          <a:p>
            <a:pPr>
              <a:defRPr/>
            </a:pPr>
            <a:r>
              <a:rPr lang="en-US" dirty="0" smtClean="0"/>
              <a:t>We should contain discussions of spectrum sharing to spectrum between 5.850GHz – 5.895GHz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70453" y="1447800"/>
            <a:ext cx="9144000" cy="2809270"/>
            <a:chOff x="-70453" y="1447800"/>
            <a:chExt cx="9144000" cy="2809270"/>
          </a:xfrm>
        </p:grpSpPr>
        <p:sp>
          <p:nvSpPr>
            <p:cNvPr id="6" name="Trapezoid 5"/>
            <p:cNvSpPr/>
            <p:nvPr/>
          </p:nvSpPr>
          <p:spPr bwMode="auto">
            <a:xfrm>
              <a:off x="1461485" y="2218378"/>
              <a:ext cx="192087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" name="Trapezoid 6"/>
            <p:cNvSpPr/>
            <p:nvPr/>
          </p:nvSpPr>
          <p:spPr bwMode="auto">
            <a:xfrm>
              <a:off x="1653572" y="2218378"/>
              <a:ext cx="192088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" name="Trapezoid 7"/>
            <p:cNvSpPr/>
            <p:nvPr/>
          </p:nvSpPr>
          <p:spPr bwMode="auto">
            <a:xfrm>
              <a:off x="1845660" y="2218378"/>
              <a:ext cx="192087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" name="Trapezoid 8"/>
            <p:cNvSpPr/>
            <p:nvPr/>
          </p:nvSpPr>
          <p:spPr bwMode="auto">
            <a:xfrm>
              <a:off x="2037747" y="2218378"/>
              <a:ext cx="192088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" name="Trapezoid 9"/>
            <p:cNvSpPr/>
            <p:nvPr/>
          </p:nvSpPr>
          <p:spPr bwMode="auto">
            <a:xfrm>
              <a:off x="2229835" y="2218378"/>
              <a:ext cx="192087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" name="Trapezoid 10"/>
            <p:cNvSpPr/>
            <p:nvPr/>
          </p:nvSpPr>
          <p:spPr bwMode="auto">
            <a:xfrm>
              <a:off x="2421922" y="2218378"/>
              <a:ext cx="192088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" name="Trapezoid 11"/>
            <p:cNvSpPr/>
            <p:nvPr/>
          </p:nvSpPr>
          <p:spPr bwMode="auto">
            <a:xfrm>
              <a:off x="2614010" y="2218378"/>
              <a:ext cx="192087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" name="Trapezoid 12"/>
            <p:cNvSpPr/>
            <p:nvPr/>
          </p:nvSpPr>
          <p:spPr bwMode="auto">
            <a:xfrm>
              <a:off x="2806097" y="2218378"/>
              <a:ext cx="190500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" name="Trapezoid 13"/>
            <p:cNvSpPr/>
            <p:nvPr/>
          </p:nvSpPr>
          <p:spPr bwMode="auto">
            <a:xfrm>
              <a:off x="4531710" y="2218378"/>
              <a:ext cx="192087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5" name="Trapezoid 14"/>
            <p:cNvSpPr/>
            <p:nvPr/>
          </p:nvSpPr>
          <p:spPr bwMode="auto">
            <a:xfrm>
              <a:off x="4723797" y="2218378"/>
              <a:ext cx="192088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6" name="Trapezoid 15"/>
            <p:cNvSpPr/>
            <p:nvPr/>
          </p:nvSpPr>
          <p:spPr bwMode="auto">
            <a:xfrm>
              <a:off x="4915885" y="2218378"/>
              <a:ext cx="192087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7" name="Trapezoid 16"/>
            <p:cNvSpPr/>
            <p:nvPr/>
          </p:nvSpPr>
          <p:spPr bwMode="auto">
            <a:xfrm>
              <a:off x="5107972" y="2218378"/>
              <a:ext cx="192088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8" name="Trapezoid 17"/>
            <p:cNvSpPr/>
            <p:nvPr/>
          </p:nvSpPr>
          <p:spPr bwMode="auto">
            <a:xfrm>
              <a:off x="5300060" y="2218378"/>
              <a:ext cx="192087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9" name="Trapezoid 18"/>
            <p:cNvSpPr/>
            <p:nvPr/>
          </p:nvSpPr>
          <p:spPr bwMode="auto">
            <a:xfrm>
              <a:off x="5492147" y="2218378"/>
              <a:ext cx="192088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0" name="Trapezoid 19"/>
            <p:cNvSpPr/>
            <p:nvPr/>
          </p:nvSpPr>
          <p:spPr bwMode="auto">
            <a:xfrm>
              <a:off x="5684235" y="2218378"/>
              <a:ext cx="192087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1" name="Trapezoid 20"/>
            <p:cNvSpPr/>
            <p:nvPr/>
          </p:nvSpPr>
          <p:spPr bwMode="auto">
            <a:xfrm>
              <a:off x="5876322" y="2218378"/>
              <a:ext cx="190500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2" name="Trapezoid 21"/>
            <p:cNvSpPr/>
            <p:nvPr/>
          </p:nvSpPr>
          <p:spPr bwMode="auto">
            <a:xfrm>
              <a:off x="6066822" y="2218378"/>
              <a:ext cx="192088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3" name="Trapezoid 22"/>
            <p:cNvSpPr/>
            <p:nvPr/>
          </p:nvSpPr>
          <p:spPr bwMode="auto">
            <a:xfrm>
              <a:off x="6258910" y="2218378"/>
              <a:ext cx="192087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4" name="Trapezoid 23"/>
            <p:cNvSpPr/>
            <p:nvPr/>
          </p:nvSpPr>
          <p:spPr bwMode="auto">
            <a:xfrm>
              <a:off x="6450997" y="2218378"/>
              <a:ext cx="192088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5" name="Trapezoid 24"/>
            <p:cNvSpPr/>
            <p:nvPr/>
          </p:nvSpPr>
          <p:spPr bwMode="auto">
            <a:xfrm>
              <a:off x="6898672" y="2218378"/>
              <a:ext cx="192088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6" name="Trapezoid 25"/>
            <p:cNvSpPr/>
            <p:nvPr/>
          </p:nvSpPr>
          <p:spPr bwMode="auto">
            <a:xfrm>
              <a:off x="7090760" y="2218378"/>
              <a:ext cx="192087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7" name="Trapezoid 26"/>
            <p:cNvSpPr/>
            <p:nvPr/>
          </p:nvSpPr>
          <p:spPr bwMode="auto">
            <a:xfrm>
              <a:off x="7282847" y="2218378"/>
              <a:ext cx="192088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8" name="Trapezoid 27"/>
            <p:cNvSpPr/>
            <p:nvPr/>
          </p:nvSpPr>
          <p:spPr bwMode="auto">
            <a:xfrm>
              <a:off x="7474935" y="2218378"/>
              <a:ext cx="192087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0" name="Trapezoid 29"/>
            <p:cNvSpPr/>
            <p:nvPr/>
          </p:nvSpPr>
          <p:spPr bwMode="auto">
            <a:xfrm>
              <a:off x="1461485" y="2493439"/>
              <a:ext cx="384175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1" name="Trapezoid 30"/>
            <p:cNvSpPr/>
            <p:nvPr/>
          </p:nvSpPr>
          <p:spPr bwMode="auto">
            <a:xfrm>
              <a:off x="1845660" y="2493439"/>
              <a:ext cx="384175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2" name="Trapezoid 31"/>
            <p:cNvSpPr/>
            <p:nvPr/>
          </p:nvSpPr>
          <p:spPr bwMode="auto">
            <a:xfrm>
              <a:off x="2229835" y="2493439"/>
              <a:ext cx="384175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3" name="Trapezoid 32"/>
            <p:cNvSpPr/>
            <p:nvPr/>
          </p:nvSpPr>
          <p:spPr bwMode="auto">
            <a:xfrm>
              <a:off x="2614010" y="2493439"/>
              <a:ext cx="382587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4" name="Trapezoid 33"/>
            <p:cNvSpPr/>
            <p:nvPr/>
          </p:nvSpPr>
          <p:spPr bwMode="auto">
            <a:xfrm>
              <a:off x="4531710" y="2493439"/>
              <a:ext cx="384175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5" name="Trapezoid 34"/>
            <p:cNvSpPr/>
            <p:nvPr/>
          </p:nvSpPr>
          <p:spPr bwMode="auto">
            <a:xfrm>
              <a:off x="4915885" y="2493439"/>
              <a:ext cx="384175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6" name="Trapezoid 35"/>
            <p:cNvSpPr/>
            <p:nvPr/>
          </p:nvSpPr>
          <p:spPr bwMode="auto">
            <a:xfrm>
              <a:off x="5300060" y="2493439"/>
              <a:ext cx="384175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7" name="Trapezoid 36"/>
            <p:cNvSpPr/>
            <p:nvPr/>
          </p:nvSpPr>
          <p:spPr bwMode="auto">
            <a:xfrm>
              <a:off x="5684235" y="2493439"/>
              <a:ext cx="382587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8" name="Trapezoid 37"/>
            <p:cNvSpPr/>
            <p:nvPr/>
          </p:nvSpPr>
          <p:spPr bwMode="auto">
            <a:xfrm>
              <a:off x="6066822" y="2493439"/>
              <a:ext cx="384175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9" name="Trapezoid 38"/>
            <p:cNvSpPr/>
            <p:nvPr/>
          </p:nvSpPr>
          <p:spPr bwMode="auto">
            <a:xfrm>
              <a:off x="6898672" y="2493439"/>
              <a:ext cx="384175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0" name="Trapezoid 39"/>
            <p:cNvSpPr/>
            <p:nvPr/>
          </p:nvSpPr>
          <p:spPr bwMode="auto">
            <a:xfrm>
              <a:off x="7282847" y="2493439"/>
              <a:ext cx="384175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1" name="Trapezoid 40"/>
            <p:cNvSpPr/>
            <p:nvPr/>
          </p:nvSpPr>
          <p:spPr bwMode="auto">
            <a:xfrm>
              <a:off x="1461485" y="2770523"/>
              <a:ext cx="768350" cy="222476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2" name="Trapezoid 41"/>
            <p:cNvSpPr/>
            <p:nvPr/>
          </p:nvSpPr>
          <p:spPr bwMode="auto">
            <a:xfrm>
              <a:off x="2229835" y="2770523"/>
              <a:ext cx="766762" cy="222476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3" name="Trapezoid 42"/>
            <p:cNvSpPr/>
            <p:nvPr/>
          </p:nvSpPr>
          <p:spPr bwMode="auto">
            <a:xfrm>
              <a:off x="4531710" y="2770523"/>
              <a:ext cx="768350" cy="222476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4" name="Trapezoid 43"/>
            <p:cNvSpPr/>
            <p:nvPr/>
          </p:nvSpPr>
          <p:spPr bwMode="auto">
            <a:xfrm>
              <a:off x="5300060" y="2770523"/>
              <a:ext cx="766762" cy="222476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5" name="Trapezoid 44"/>
            <p:cNvSpPr/>
            <p:nvPr/>
          </p:nvSpPr>
          <p:spPr bwMode="auto">
            <a:xfrm>
              <a:off x="6898672" y="2770523"/>
              <a:ext cx="768350" cy="222476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142" name="TextBox 220"/>
            <p:cNvSpPr txBox="1">
              <a:spLocks noChangeArrowheads="1"/>
            </p:cNvSpPr>
            <p:nvPr/>
          </p:nvSpPr>
          <p:spPr bwMode="auto">
            <a:xfrm rot="10800000">
              <a:off x="6643055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144</a:t>
              </a:r>
            </a:p>
          </p:txBody>
        </p:sp>
        <p:sp>
          <p:nvSpPr>
            <p:cNvPr id="4143" name="TextBox 221"/>
            <p:cNvSpPr txBox="1">
              <a:spLocks noChangeArrowheads="1"/>
            </p:cNvSpPr>
            <p:nvPr/>
          </p:nvSpPr>
          <p:spPr bwMode="auto">
            <a:xfrm rot="10800000">
              <a:off x="6451174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4144" name="TextBox 222"/>
            <p:cNvSpPr txBox="1">
              <a:spLocks noChangeArrowheads="1"/>
            </p:cNvSpPr>
            <p:nvPr/>
          </p:nvSpPr>
          <p:spPr bwMode="auto">
            <a:xfrm rot="10800000">
              <a:off x="6259293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4145" name="TextBox 223"/>
            <p:cNvSpPr txBox="1">
              <a:spLocks noChangeArrowheads="1"/>
            </p:cNvSpPr>
            <p:nvPr/>
          </p:nvSpPr>
          <p:spPr bwMode="auto">
            <a:xfrm rot="10800000">
              <a:off x="6067412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4146" name="TextBox 224"/>
            <p:cNvSpPr txBox="1">
              <a:spLocks noChangeArrowheads="1"/>
            </p:cNvSpPr>
            <p:nvPr/>
          </p:nvSpPr>
          <p:spPr bwMode="auto">
            <a:xfrm rot="10800000">
              <a:off x="5875531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4147" name="TextBox 225"/>
            <p:cNvSpPr txBox="1">
              <a:spLocks noChangeArrowheads="1"/>
            </p:cNvSpPr>
            <p:nvPr/>
          </p:nvSpPr>
          <p:spPr bwMode="auto">
            <a:xfrm rot="10800000">
              <a:off x="5683650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124</a:t>
              </a:r>
            </a:p>
          </p:txBody>
        </p:sp>
        <p:sp>
          <p:nvSpPr>
            <p:cNvPr id="4148" name="TextBox 226"/>
            <p:cNvSpPr txBox="1">
              <a:spLocks noChangeArrowheads="1"/>
            </p:cNvSpPr>
            <p:nvPr/>
          </p:nvSpPr>
          <p:spPr bwMode="auto">
            <a:xfrm rot="10800000">
              <a:off x="5491769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4149" name="TextBox 227"/>
            <p:cNvSpPr txBox="1">
              <a:spLocks noChangeArrowheads="1"/>
            </p:cNvSpPr>
            <p:nvPr/>
          </p:nvSpPr>
          <p:spPr bwMode="auto">
            <a:xfrm rot="10800000">
              <a:off x="5299888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4150" name="TextBox 228"/>
            <p:cNvSpPr txBox="1">
              <a:spLocks noChangeArrowheads="1"/>
            </p:cNvSpPr>
            <p:nvPr/>
          </p:nvSpPr>
          <p:spPr bwMode="auto">
            <a:xfrm rot="10800000">
              <a:off x="5108007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4151" name="TextBox 229"/>
            <p:cNvSpPr txBox="1">
              <a:spLocks noChangeArrowheads="1"/>
            </p:cNvSpPr>
            <p:nvPr/>
          </p:nvSpPr>
          <p:spPr bwMode="auto">
            <a:xfrm rot="10800000">
              <a:off x="4916127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4152" name="TextBox 230"/>
            <p:cNvSpPr txBox="1">
              <a:spLocks noChangeArrowheads="1"/>
            </p:cNvSpPr>
            <p:nvPr/>
          </p:nvSpPr>
          <p:spPr bwMode="auto">
            <a:xfrm rot="10800000">
              <a:off x="4724246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4153" name="TextBox 231"/>
            <p:cNvSpPr txBox="1">
              <a:spLocks noChangeArrowheads="1"/>
            </p:cNvSpPr>
            <p:nvPr/>
          </p:nvSpPr>
          <p:spPr bwMode="auto">
            <a:xfrm rot="10800000">
              <a:off x="4532365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4154" name="TextBox 232"/>
            <p:cNvSpPr txBox="1">
              <a:spLocks noChangeArrowheads="1"/>
            </p:cNvSpPr>
            <p:nvPr/>
          </p:nvSpPr>
          <p:spPr bwMode="auto">
            <a:xfrm rot="10800000">
              <a:off x="7666420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4155" name="TextBox 233"/>
            <p:cNvSpPr txBox="1">
              <a:spLocks noChangeArrowheads="1"/>
            </p:cNvSpPr>
            <p:nvPr/>
          </p:nvSpPr>
          <p:spPr bwMode="auto">
            <a:xfrm rot="10800000">
              <a:off x="7474539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4156" name="TextBox 234"/>
            <p:cNvSpPr txBox="1">
              <a:spLocks noChangeArrowheads="1"/>
            </p:cNvSpPr>
            <p:nvPr/>
          </p:nvSpPr>
          <p:spPr bwMode="auto">
            <a:xfrm rot="10800000">
              <a:off x="7282658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4157" name="TextBox 235"/>
            <p:cNvSpPr txBox="1">
              <a:spLocks noChangeArrowheads="1"/>
            </p:cNvSpPr>
            <p:nvPr/>
          </p:nvSpPr>
          <p:spPr bwMode="auto">
            <a:xfrm rot="10800000">
              <a:off x="7090777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153</a:t>
              </a:r>
            </a:p>
          </p:txBody>
        </p:sp>
        <p:sp>
          <p:nvSpPr>
            <p:cNvPr id="4158" name="TextBox 236"/>
            <p:cNvSpPr txBox="1">
              <a:spLocks noChangeArrowheads="1"/>
            </p:cNvSpPr>
            <p:nvPr/>
          </p:nvSpPr>
          <p:spPr bwMode="auto">
            <a:xfrm rot="10800000">
              <a:off x="6898896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4159" name="TextBox 237"/>
            <p:cNvSpPr txBox="1">
              <a:spLocks noChangeArrowheads="1"/>
            </p:cNvSpPr>
            <p:nvPr/>
          </p:nvSpPr>
          <p:spPr bwMode="auto">
            <a:xfrm rot="10800000">
              <a:off x="2805436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4160" name="TextBox 238"/>
            <p:cNvSpPr txBox="1">
              <a:spLocks noChangeArrowheads="1"/>
            </p:cNvSpPr>
            <p:nvPr/>
          </p:nvSpPr>
          <p:spPr bwMode="auto">
            <a:xfrm rot="10800000">
              <a:off x="2613555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4161" name="TextBox 239"/>
            <p:cNvSpPr txBox="1">
              <a:spLocks noChangeArrowheads="1"/>
            </p:cNvSpPr>
            <p:nvPr/>
          </p:nvSpPr>
          <p:spPr bwMode="auto">
            <a:xfrm rot="10800000">
              <a:off x="2421674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4162" name="TextBox 240"/>
            <p:cNvSpPr txBox="1">
              <a:spLocks noChangeArrowheads="1"/>
            </p:cNvSpPr>
            <p:nvPr/>
          </p:nvSpPr>
          <p:spPr bwMode="auto">
            <a:xfrm rot="10800000">
              <a:off x="2229793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4163" name="TextBox 241"/>
            <p:cNvSpPr txBox="1">
              <a:spLocks noChangeArrowheads="1"/>
            </p:cNvSpPr>
            <p:nvPr/>
          </p:nvSpPr>
          <p:spPr bwMode="auto">
            <a:xfrm rot="10800000">
              <a:off x="2037912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4164" name="TextBox 242"/>
            <p:cNvSpPr txBox="1">
              <a:spLocks noChangeArrowheads="1"/>
            </p:cNvSpPr>
            <p:nvPr/>
          </p:nvSpPr>
          <p:spPr bwMode="auto">
            <a:xfrm rot="10800000">
              <a:off x="1846031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4165" name="TextBox 243"/>
            <p:cNvSpPr txBox="1">
              <a:spLocks noChangeArrowheads="1"/>
            </p:cNvSpPr>
            <p:nvPr/>
          </p:nvSpPr>
          <p:spPr bwMode="auto">
            <a:xfrm rot="10800000">
              <a:off x="1654150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4166" name="TextBox 244"/>
            <p:cNvSpPr txBox="1">
              <a:spLocks noChangeArrowheads="1"/>
            </p:cNvSpPr>
            <p:nvPr/>
          </p:nvSpPr>
          <p:spPr bwMode="auto">
            <a:xfrm rot="10800000">
              <a:off x="1462269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sp>
          <p:nvSpPr>
            <p:cNvPr id="71" name="Trapezoid 70"/>
            <p:cNvSpPr/>
            <p:nvPr/>
          </p:nvSpPr>
          <p:spPr bwMode="auto">
            <a:xfrm>
              <a:off x="6643085" y="2218378"/>
              <a:ext cx="192087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2" name="Trapezoid 71"/>
            <p:cNvSpPr/>
            <p:nvPr/>
          </p:nvSpPr>
          <p:spPr bwMode="auto">
            <a:xfrm>
              <a:off x="6450997" y="2493439"/>
              <a:ext cx="384175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3" name="Trapezoid 72"/>
            <p:cNvSpPr/>
            <p:nvPr/>
          </p:nvSpPr>
          <p:spPr bwMode="auto">
            <a:xfrm>
              <a:off x="6066822" y="2770523"/>
              <a:ext cx="768350" cy="222476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170" name="TextBox 265"/>
            <p:cNvSpPr txBox="1">
              <a:spLocks noChangeArrowheads="1"/>
            </p:cNvSpPr>
            <p:nvPr/>
          </p:nvSpPr>
          <p:spPr bwMode="auto">
            <a:xfrm>
              <a:off x="-70453" y="1825880"/>
              <a:ext cx="1433593" cy="339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algn="r"/>
              <a:r>
                <a:rPr lang="en-US" sz="1400"/>
                <a:t>IEEE channel #</a:t>
              </a:r>
            </a:p>
          </p:txBody>
        </p:sp>
        <p:sp>
          <p:nvSpPr>
            <p:cNvPr id="4171" name="TextBox 265"/>
            <p:cNvSpPr txBox="1">
              <a:spLocks noChangeArrowheads="1"/>
            </p:cNvSpPr>
            <p:nvPr/>
          </p:nvSpPr>
          <p:spPr bwMode="auto">
            <a:xfrm>
              <a:off x="758706" y="2211105"/>
              <a:ext cx="639603" cy="226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4172" name="TextBox 266"/>
            <p:cNvSpPr txBox="1">
              <a:spLocks noChangeArrowheads="1"/>
            </p:cNvSpPr>
            <p:nvPr/>
          </p:nvSpPr>
          <p:spPr bwMode="auto">
            <a:xfrm>
              <a:off x="758706" y="2503623"/>
              <a:ext cx="639603" cy="226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4173" name="TextBox 266"/>
            <p:cNvSpPr txBox="1">
              <a:spLocks noChangeArrowheads="1"/>
            </p:cNvSpPr>
            <p:nvPr/>
          </p:nvSpPr>
          <p:spPr bwMode="auto">
            <a:xfrm>
              <a:off x="758706" y="2769548"/>
              <a:ext cx="639603" cy="226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4174" name="TextBox 266"/>
            <p:cNvSpPr txBox="1">
              <a:spLocks noChangeArrowheads="1"/>
            </p:cNvSpPr>
            <p:nvPr/>
          </p:nvSpPr>
          <p:spPr bwMode="auto">
            <a:xfrm>
              <a:off x="386748" y="3088126"/>
              <a:ext cx="1011562" cy="274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1461485" y="3088058"/>
              <a:ext cx="1535112" cy="222476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4531710" y="3088058"/>
              <a:ext cx="1535112" cy="222476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9" name="Trapezoid 108"/>
            <p:cNvSpPr/>
            <p:nvPr/>
          </p:nvSpPr>
          <p:spPr bwMode="auto">
            <a:xfrm>
              <a:off x="2996597" y="2218378"/>
              <a:ext cx="192088" cy="224498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0" name="Trapezoid 109"/>
            <p:cNvSpPr/>
            <p:nvPr/>
          </p:nvSpPr>
          <p:spPr bwMode="auto">
            <a:xfrm>
              <a:off x="3188685" y="2218378"/>
              <a:ext cx="192087" cy="224498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1" name="Trapezoid 110"/>
            <p:cNvSpPr/>
            <p:nvPr/>
          </p:nvSpPr>
          <p:spPr bwMode="auto">
            <a:xfrm>
              <a:off x="3380772" y="2218378"/>
              <a:ext cx="192088" cy="224498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2" name="Trapezoid 111"/>
            <p:cNvSpPr/>
            <p:nvPr/>
          </p:nvSpPr>
          <p:spPr bwMode="auto">
            <a:xfrm>
              <a:off x="3572860" y="2218378"/>
              <a:ext cx="192087" cy="224498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3" name="Trapezoid 112"/>
            <p:cNvSpPr/>
            <p:nvPr/>
          </p:nvSpPr>
          <p:spPr bwMode="auto">
            <a:xfrm>
              <a:off x="3764947" y="2218378"/>
              <a:ext cx="192088" cy="224498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4" name="Trapezoid 113"/>
            <p:cNvSpPr/>
            <p:nvPr/>
          </p:nvSpPr>
          <p:spPr bwMode="auto">
            <a:xfrm>
              <a:off x="3957035" y="2218378"/>
              <a:ext cx="192087" cy="224498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5" name="Trapezoid 114"/>
            <p:cNvSpPr/>
            <p:nvPr/>
          </p:nvSpPr>
          <p:spPr bwMode="auto">
            <a:xfrm>
              <a:off x="4149122" y="2218378"/>
              <a:ext cx="192088" cy="224498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6" name="Trapezoid 115"/>
            <p:cNvSpPr/>
            <p:nvPr/>
          </p:nvSpPr>
          <p:spPr bwMode="auto">
            <a:xfrm>
              <a:off x="4341210" y="2218378"/>
              <a:ext cx="190500" cy="224498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7" name="Trapezoid 116"/>
            <p:cNvSpPr/>
            <p:nvPr/>
          </p:nvSpPr>
          <p:spPr bwMode="auto">
            <a:xfrm>
              <a:off x="2996597" y="2493439"/>
              <a:ext cx="384175" cy="224498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8" name="Trapezoid 117"/>
            <p:cNvSpPr/>
            <p:nvPr/>
          </p:nvSpPr>
          <p:spPr bwMode="auto">
            <a:xfrm>
              <a:off x="3380772" y="2493439"/>
              <a:ext cx="384175" cy="224498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9" name="Trapezoid 118"/>
            <p:cNvSpPr/>
            <p:nvPr/>
          </p:nvSpPr>
          <p:spPr bwMode="auto">
            <a:xfrm>
              <a:off x="3764947" y="2493439"/>
              <a:ext cx="384175" cy="224498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0" name="Trapezoid 119"/>
            <p:cNvSpPr/>
            <p:nvPr/>
          </p:nvSpPr>
          <p:spPr bwMode="auto">
            <a:xfrm>
              <a:off x="4149122" y="2493439"/>
              <a:ext cx="382588" cy="224498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1" name="Trapezoid 120"/>
            <p:cNvSpPr/>
            <p:nvPr/>
          </p:nvSpPr>
          <p:spPr bwMode="auto">
            <a:xfrm>
              <a:off x="2996597" y="2770523"/>
              <a:ext cx="768350" cy="222476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2" name="Trapezoid 121"/>
            <p:cNvSpPr/>
            <p:nvPr/>
          </p:nvSpPr>
          <p:spPr bwMode="auto">
            <a:xfrm>
              <a:off x="3764947" y="2770523"/>
              <a:ext cx="766763" cy="222476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3" name="Trapezoid 122"/>
            <p:cNvSpPr/>
            <p:nvPr/>
          </p:nvSpPr>
          <p:spPr bwMode="auto">
            <a:xfrm>
              <a:off x="2996597" y="3088058"/>
              <a:ext cx="1535113" cy="222476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cxnSp>
          <p:nvCxnSpPr>
            <p:cNvPr id="4192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2391421" y="3008881"/>
              <a:ext cx="1595553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4193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3542707" y="3008881"/>
              <a:ext cx="1595553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4194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5973199" y="3008881"/>
              <a:ext cx="1595553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4195" name="TextBox 266"/>
            <p:cNvSpPr txBox="1">
              <a:spLocks noChangeArrowheads="1"/>
            </p:cNvSpPr>
            <p:nvPr/>
          </p:nvSpPr>
          <p:spPr bwMode="auto">
            <a:xfrm>
              <a:off x="1334349" y="3487547"/>
              <a:ext cx="895444" cy="274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/>
                <a:t>UNII-1</a:t>
              </a:r>
            </a:p>
          </p:txBody>
        </p:sp>
        <p:cxnSp>
          <p:nvCxnSpPr>
            <p:cNvPr id="4196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1432017" y="3008881"/>
              <a:ext cx="1595553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4197" name="TextBox 266"/>
            <p:cNvSpPr txBox="1">
              <a:spLocks noChangeArrowheads="1"/>
            </p:cNvSpPr>
            <p:nvPr/>
          </p:nvSpPr>
          <p:spPr bwMode="auto">
            <a:xfrm>
              <a:off x="2229793" y="3487547"/>
              <a:ext cx="895444" cy="274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/>
                <a:t>UNII-2</a:t>
              </a:r>
            </a:p>
          </p:txBody>
        </p:sp>
        <p:sp>
          <p:nvSpPr>
            <p:cNvPr id="4198" name="TextBox 266"/>
            <p:cNvSpPr txBox="1">
              <a:spLocks noChangeArrowheads="1"/>
            </p:cNvSpPr>
            <p:nvPr/>
          </p:nvSpPr>
          <p:spPr bwMode="auto">
            <a:xfrm>
              <a:off x="5108007" y="3487547"/>
              <a:ext cx="895444" cy="274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/>
                <a:t>UNII-2</a:t>
              </a:r>
            </a:p>
          </p:txBody>
        </p:sp>
        <p:sp>
          <p:nvSpPr>
            <p:cNvPr id="4199" name="TextBox 266"/>
            <p:cNvSpPr txBox="1">
              <a:spLocks noChangeArrowheads="1"/>
            </p:cNvSpPr>
            <p:nvPr/>
          </p:nvSpPr>
          <p:spPr bwMode="auto">
            <a:xfrm>
              <a:off x="6898896" y="3487547"/>
              <a:ext cx="895444" cy="274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/>
                <a:t>UNII-3</a:t>
              </a:r>
            </a:p>
          </p:txBody>
        </p:sp>
        <p:sp>
          <p:nvSpPr>
            <p:cNvPr id="4200" name="TextBox 266"/>
            <p:cNvSpPr txBox="1">
              <a:spLocks noChangeArrowheads="1"/>
            </p:cNvSpPr>
            <p:nvPr/>
          </p:nvSpPr>
          <p:spPr bwMode="auto">
            <a:xfrm>
              <a:off x="1846031" y="3806658"/>
              <a:ext cx="767524" cy="450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5250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sp>
          <p:nvSpPr>
            <p:cNvPr id="4201" name="TextBox 266"/>
            <p:cNvSpPr txBox="1">
              <a:spLocks noChangeArrowheads="1"/>
            </p:cNvSpPr>
            <p:nvPr/>
          </p:nvSpPr>
          <p:spPr bwMode="auto">
            <a:xfrm>
              <a:off x="2805436" y="3806658"/>
              <a:ext cx="767524" cy="450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5350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sp>
          <p:nvSpPr>
            <p:cNvPr id="4202" name="TextBox 266"/>
            <p:cNvSpPr txBox="1">
              <a:spLocks noChangeArrowheads="1"/>
            </p:cNvSpPr>
            <p:nvPr/>
          </p:nvSpPr>
          <p:spPr bwMode="auto">
            <a:xfrm>
              <a:off x="3956722" y="3806658"/>
              <a:ext cx="767524" cy="450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5470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sp>
          <p:nvSpPr>
            <p:cNvPr id="4203" name="TextBox 266"/>
            <p:cNvSpPr txBox="1">
              <a:spLocks noChangeArrowheads="1"/>
            </p:cNvSpPr>
            <p:nvPr/>
          </p:nvSpPr>
          <p:spPr bwMode="auto">
            <a:xfrm>
              <a:off x="6387214" y="3806658"/>
              <a:ext cx="767524" cy="450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5725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sp>
          <p:nvSpPr>
            <p:cNvPr id="4204" name="TextBox 266"/>
            <p:cNvSpPr txBox="1">
              <a:spLocks noChangeArrowheads="1"/>
            </p:cNvSpPr>
            <p:nvPr/>
          </p:nvSpPr>
          <p:spPr bwMode="auto">
            <a:xfrm>
              <a:off x="3317119" y="3487547"/>
              <a:ext cx="895444" cy="289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800" b="1">
                  <a:solidFill>
                    <a:srgbClr val="FF0000"/>
                  </a:solidFill>
                </a:rPr>
                <a:t>NEW</a:t>
              </a:r>
            </a:p>
          </p:txBody>
        </p:sp>
        <p:sp>
          <p:nvSpPr>
            <p:cNvPr id="4205" name="TextBox 224"/>
            <p:cNvSpPr txBox="1">
              <a:spLocks noChangeArrowheads="1"/>
            </p:cNvSpPr>
            <p:nvPr/>
          </p:nvSpPr>
          <p:spPr bwMode="auto">
            <a:xfrm rot="10800000">
              <a:off x="4340484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96</a:t>
              </a:r>
            </a:p>
          </p:txBody>
        </p:sp>
        <p:sp>
          <p:nvSpPr>
            <p:cNvPr id="4206" name="TextBox 225"/>
            <p:cNvSpPr txBox="1">
              <a:spLocks noChangeArrowheads="1"/>
            </p:cNvSpPr>
            <p:nvPr/>
          </p:nvSpPr>
          <p:spPr bwMode="auto">
            <a:xfrm rot="10800000">
              <a:off x="4148603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92</a:t>
              </a:r>
            </a:p>
          </p:txBody>
        </p:sp>
        <p:sp>
          <p:nvSpPr>
            <p:cNvPr id="4207" name="TextBox 226"/>
            <p:cNvSpPr txBox="1">
              <a:spLocks noChangeArrowheads="1"/>
            </p:cNvSpPr>
            <p:nvPr/>
          </p:nvSpPr>
          <p:spPr bwMode="auto">
            <a:xfrm rot="10800000">
              <a:off x="3956722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88</a:t>
              </a:r>
            </a:p>
          </p:txBody>
        </p:sp>
        <p:sp>
          <p:nvSpPr>
            <p:cNvPr id="4208" name="TextBox 227"/>
            <p:cNvSpPr txBox="1">
              <a:spLocks noChangeArrowheads="1"/>
            </p:cNvSpPr>
            <p:nvPr/>
          </p:nvSpPr>
          <p:spPr bwMode="auto">
            <a:xfrm rot="10800000">
              <a:off x="3764841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84</a:t>
              </a:r>
            </a:p>
          </p:txBody>
        </p:sp>
        <p:sp>
          <p:nvSpPr>
            <p:cNvPr id="4209" name="TextBox 228"/>
            <p:cNvSpPr txBox="1">
              <a:spLocks noChangeArrowheads="1"/>
            </p:cNvSpPr>
            <p:nvPr/>
          </p:nvSpPr>
          <p:spPr bwMode="auto">
            <a:xfrm rot="10800000">
              <a:off x="3572960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80</a:t>
              </a:r>
            </a:p>
          </p:txBody>
        </p:sp>
        <p:sp>
          <p:nvSpPr>
            <p:cNvPr id="4210" name="TextBox 229"/>
            <p:cNvSpPr txBox="1">
              <a:spLocks noChangeArrowheads="1"/>
            </p:cNvSpPr>
            <p:nvPr/>
          </p:nvSpPr>
          <p:spPr bwMode="auto">
            <a:xfrm rot="10800000">
              <a:off x="3381079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76</a:t>
              </a:r>
            </a:p>
          </p:txBody>
        </p:sp>
        <p:sp>
          <p:nvSpPr>
            <p:cNvPr id="4211" name="TextBox 230"/>
            <p:cNvSpPr txBox="1">
              <a:spLocks noChangeArrowheads="1"/>
            </p:cNvSpPr>
            <p:nvPr/>
          </p:nvSpPr>
          <p:spPr bwMode="auto">
            <a:xfrm rot="10800000">
              <a:off x="3189198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72</a:t>
              </a:r>
            </a:p>
          </p:txBody>
        </p:sp>
        <p:sp>
          <p:nvSpPr>
            <p:cNvPr id="4212" name="TextBox 231"/>
            <p:cNvSpPr txBox="1">
              <a:spLocks noChangeArrowheads="1"/>
            </p:cNvSpPr>
            <p:nvPr/>
          </p:nvSpPr>
          <p:spPr bwMode="auto">
            <a:xfrm rot="10800000">
              <a:off x="2997317" y="1739087"/>
              <a:ext cx="181221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68</a:t>
              </a:r>
            </a:p>
          </p:txBody>
        </p:sp>
        <p:sp>
          <p:nvSpPr>
            <p:cNvPr id="135" name="Trapezoid 134"/>
            <p:cNvSpPr/>
            <p:nvPr/>
          </p:nvSpPr>
          <p:spPr bwMode="auto">
            <a:xfrm>
              <a:off x="7667022" y="2770523"/>
              <a:ext cx="766763" cy="222476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6" name="Trapezoid 135"/>
            <p:cNvSpPr/>
            <p:nvPr/>
          </p:nvSpPr>
          <p:spPr bwMode="auto">
            <a:xfrm>
              <a:off x="6898672" y="3088058"/>
              <a:ext cx="1535113" cy="222476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7" name="Trapezoid 136"/>
            <p:cNvSpPr/>
            <p:nvPr/>
          </p:nvSpPr>
          <p:spPr bwMode="auto">
            <a:xfrm>
              <a:off x="7667022" y="2493439"/>
              <a:ext cx="382588" cy="224498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8" name="Trapezoid 137"/>
            <p:cNvSpPr/>
            <p:nvPr/>
          </p:nvSpPr>
          <p:spPr bwMode="auto">
            <a:xfrm>
              <a:off x="8049610" y="2493439"/>
              <a:ext cx="384175" cy="224498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9" name="Trapezoid 138"/>
            <p:cNvSpPr/>
            <p:nvPr/>
          </p:nvSpPr>
          <p:spPr bwMode="auto">
            <a:xfrm>
              <a:off x="7857522" y="2218378"/>
              <a:ext cx="192088" cy="224498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0" name="Trapezoid 139"/>
            <p:cNvSpPr/>
            <p:nvPr/>
          </p:nvSpPr>
          <p:spPr bwMode="auto">
            <a:xfrm>
              <a:off x="8049610" y="2218378"/>
              <a:ext cx="192087" cy="224498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1" name="Trapezoid 140"/>
            <p:cNvSpPr/>
            <p:nvPr/>
          </p:nvSpPr>
          <p:spPr bwMode="auto">
            <a:xfrm>
              <a:off x="8241697" y="2218378"/>
              <a:ext cx="192088" cy="224498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2" name="Trapezoid 141"/>
            <p:cNvSpPr/>
            <p:nvPr/>
          </p:nvSpPr>
          <p:spPr bwMode="auto">
            <a:xfrm>
              <a:off x="8433785" y="2218378"/>
              <a:ext cx="192087" cy="224498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221" name="TextBox 232"/>
            <p:cNvSpPr txBox="1">
              <a:spLocks noChangeArrowheads="1"/>
            </p:cNvSpPr>
            <p:nvPr/>
          </p:nvSpPr>
          <p:spPr bwMode="auto">
            <a:xfrm rot="10800000">
              <a:off x="7858492" y="1739087"/>
              <a:ext cx="180838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169</a:t>
              </a:r>
              <a:endParaRPr lang="en-US" sz="1400" baseline="30000"/>
            </a:p>
          </p:txBody>
        </p:sp>
        <p:sp>
          <p:nvSpPr>
            <p:cNvPr id="4222" name="TextBox 232"/>
            <p:cNvSpPr txBox="1">
              <a:spLocks noChangeArrowheads="1"/>
            </p:cNvSpPr>
            <p:nvPr/>
          </p:nvSpPr>
          <p:spPr bwMode="auto">
            <a:xfrm rot="10800000">
              <a:off x="8050373" y="1739087"/>
              <a:ext cx="180838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173</a:t>
              </a:r>
              <a:endParaRPr lang="en-US" sz="1400" baseline="30000"/>
            </a:p>
          </p:txBody>
        </p:sp>
        <p:sp>
          <p:nvSpPr>
            <p:cNvPr id="4223" name="TextBox 232"/>
            <p:cNvSpPr txBox="1">
              <a:spLocks noChangeArrowheads="1"/>
            </p:cNvSpPr>
            <p:nvPr/>
          </p:nvSpPr>
          <p:spPr bwMode="auto">
            <a:xfrm rot="10800000">
              <a:off x="8252914" y="1739087"/>
              <a:ext cx="180838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177</a:t>
              </a:r>
              <a:endParaRPr lang="en-US" sz="1400" baseline="30000"/>
            </a:p>
          </p:txBody>
        </p:sp>
        <p:sp>
          <p:nvSpPr>
            <p:cNvPr id="4224" name="TextBox 232"/>
            <p:cNvSpPr txBox="1">
              <a:spLocks noChangeArrowheads="1"/>
            </p:cNvSpPr>
            <p:nvPr/>
          </p:nvSpPr>
          <p:spPr bwMode="auto">
            <a:xfrm rot="10800000">
              <a:off x="8434135" y="1739087"/>
              <a:ext cx="180838" cy="47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181</a:t>
              </a:r>
              <a:endParaRPr lang="en-US" sz="1400" baseline="30000" dirty="0"/>
            </a:p>
          </p:txBody>
        </p:sp>
        <p:sp>
          <p:nvSpPr>
            <p:cNvPr id="147" name="Trapezoid 146"/>
            <p:cNvSpPr/>
            <p:nvPr/>
          </p:nvSpPr>
          <p:spPr bwMode="auto">
            <a:xfrm>
              <a:off x="7667022" y="2218378"/>
              <a:ext cx="190500" cy="224498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cxnSp>
          <p:nvCxnSpPr>
            <p:cNvPr id="4226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6932604" y="3008881"/>
              <a:ext cx="1595553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4227" name="TextBox 266"/>
            <p:cNvSpPr txBox="1">
              <a:spLocks noChangeArrowheads="1"/>
            </p:cNvSpPr>
            <p:nvPr/>
          </p:nvSpPr>
          <p:spPr bwMode="auto">
            <a:xfrm>
              <a:off x="7346618" y="3806658"/>
              <a:ext cx="767524" cy="450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5825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cxnSp>
          <p:nvCxnSpPr>
            <p:cNvPr id="4228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7892008" y="3008881"/>
              <a:ext cx="1595553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4229" name="TextBox 266"/>
            <p:cNvSpPr txBox="1">
              <a:spLocks noChangeArrowheads="1"/>
            </p:cNvSpPr>
            <p:nvPr/>
          </p:nvSpPr>
          <p:spPr bwMode="auto">
            <a:xfrm>
              <a:off x="8306023" y="3806658"/>
              <a:ext cx="767524" cy="450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dirty="0"/>
                <a:t>5925</a:t>
              </a:r>
            </a:p>
            <a:p>
              <a:pPr algn="ctr"/>
              <a:r>
                <a:rPr lang="en-US" sz="1400" dirty="0"/>
                <a:t>MHz</a:t>
              </a:r>
            </a:p>
          </p:txBody>
        </p:sp>
        <p:sp>
          <p:nvSpPr>
            <p:cNvPr id="4230" name="TextBox 266"/>
            <p:cNvSpPr txBox="1">
              <a:spLocks noChangeArrowheads="1"/>
            </p:cNvSpPr>
            <p:nvPr/>
          </p:nvSpPr>
          <p:spPr bwMode="auto">
            <a:xfrm>
              <a:off x="7794341" y="3487547"/>
              <a:ext cx="895444" cy="289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800" b="1">
                  <a:solidFill>
                    <a:srgbClr val="FF0000"/>
                  </a:solidFill>
                </a:rPr>
                <a:t>NEW</a:t>
              </a:r>
            </a:p>
          </p:txBody>
        </p:sp>
        <p:sp>
          <p:nvSpPr>
            <p:cNvPr id="154" name="Trapezoid 153"/>
            <p:cNvSpPr/>
            <p:nvPr/>
          </p:nvSpPr>
          <p:spPr bwMode="auto">
            <a:xfrm>
              <a:off x="615347" y="1544881"/>
              <a:ext cx="384175" cy="2245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55" name="Trapezoid 154"/>
            <p:cNvSpPr/>
            <p:nvPr/>
          </p:nvSpPr>
          <p:spPr bwMode="auto">
            <a:xfrm>
              <a:off x="3358547" y="1544881"/>
              <a:ext cx="384175" cy="22450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233" name="TextBox 265"/>
            <p:cNvSpPr txBox="1">
              <a:spLocks noChangeArrowheads="1"/>
            </p:cNvSpPr>
            <p:nvPr/>
          </p:nvSpPr>
          <p:spPr bwMode="auto">
            <a:xfrm>
              <a:off x="996347" y="1447800"/>
              <a:ext cx="2209800" cy="392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r>
                <a:rPr lang="en-US" sz="1400" dirty="0"/>
                <a:t>Currently available channels</a:t>
              </a:r>
            </a:p>
          </p:txBody>
        </p:sp>
        <p:sp>
          <p:nvSpPr>
            <p:cNvPr id="4234" name="TextBox 265"/>
            <p:cNvSpPr txBox="1">
              <a:spLocks noChangeArrowheads="1"/>
            </p:cNvSpPr>
            <p:nvPr/>
          </p:nvSpPr>
          <p:spPr bwMode="auto">
            <a:xfrm>
              <a:off x="3815747" y="1447800"/>
              <a:ext cx="22098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r>
                <a:rPr lang="en-US" sz="1400" dirty="0" smtClean="0"/>
                <a:t>Potential </a:t>
              </a:r>
              <a:r>
                <a:rPr lang="en-US" sz="1400" dirty="0"/>
                <a:t>channels</a:t>
              </a:r>
            </a:p>
          </p:txBody>
        </p:sp>
        <p:cxnSp>
          <p:nvCxnSpPr>
            <p:cNvPr id="143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7636359" y="3002829"/>
              <a:ext cx="1595553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144" name="TextBox 266"/>
            <p:cNvSpPr txBox="1">
              <a:spLocks noChangeArrowheads="1"/>
            </p:cNvSpPr>
            <p:nvPr/>
          </p:nvSpPr>
          <p:spPr bwMode="auto">
            <a:xfrm>
              <a:off x="8032129" y="3806658"/>
              <a:ext cx="767524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5895</a:t>
              </a:r>
              <a:endParaRPr lang="en-US" sz="1400" b="1" dirty="0">
                <a:solidFill>
                  <a:srgbClr val="FF0000"/>
                </a:solidFill>
              </a:endParaRPr>
            </a:p>
            <a:p>
              <a:pPr algn="ctr"/>
              <a:r>
                <a:rPr lang="en-US" sz="1400" b="1" dirty="0">
                  <a:solidFill>
                    <a:srgbClr val="FF0000"/>
                  </a:solidFill>
                </a:rPr>
                <a:t>MHz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638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this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A</a:t>
            </a:r>
            <a:r>
              <a:rPr lang="en-US" sz="2400" dirty="0" smtClean="0"/>
              <a:t> </a:t>
            </a:r>
            <a:r>
              <a:rPr lang="en-US" sz="2400" dirty="0"/>
              <a:t>critically important principle on which we hope all can agree is that the NHSTA decision on DSRC should not be </a:t>
            </a:r>
            <a:r>
              <a:rPr lang="en-US" sz="2400" dirty="0" smtClean="0"/>
              <a:t>delayed, allowing the community to move toward V2V safety </a:t>
            </a:r>
            <a:r>
              <a:rPr lang="en-US" sz="2400" dirty="0"/>
              <a:t>deployment without </a:t>
            </a:r>
            <a:r>
              <a:rPr lang="en-US" sz="2400" dirty="0" smtClean="0"/>
              <a:t>waiting for technical solutions for spectrum sharing</a:t>
            </a:r>
          </a:p>
          <a:p>
            <a:pPr lvl="1"/>
            <a:r>
              <a:rPr lang="en-US" sz="1800" dirty="0" smtClean="0"/>
              <a:t>Existing research and testing </a:t>
            </a:r>
            <a:r>
              <a:rPr lang="en-US" sz="1800" dirty="0"/>
              <a:t>programs on V2V safety are based on exclusive right of the spectrum</a:t>
            </a:r>
          </a:p>
          <a:p>
            <a:pPr lvl="1"/>
            <a:r>
              <a:rPr lang="en-US" sz="1800" dirty="0" smtClean="0"/>
              <a:t>Moving V2V safety to this portion of the spectrum can be a viable option to ensure existing results are still valid, and require only a limited amount of additional testing</a:t>
            </a:r>
          </a:p>
          <a:p>
            <a:r>
              <a:rPr lang="en-US" sz="2400" dirty="0" smtClean="0"/>
              <a:t>It buys time to determine a well-considered technical solution to share in the lower fraction of the spectrum</a:t>
            </a:r>
          </a:p>
          <a:p>
            <a:pPr lvl="1"/>
            <a:r>
              <a:rPr lang="en-US" sz="1800" dirty="0" smtClean="0"/>
              <a:t>Wi-Fi and DSRC industries can jointly determine a solution in this portion of the spectrum with a less stringent time constraint and significantly less controversy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96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676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Point #2: 20MHz DSRC operation in the lower portion can </a:t>
            </a:r>
            <a:r>
              <a:rPr lang="en-US" dirty="0"/>
              <a:t>make spectrum sharing </a:t>
            </a:r>
            <a:r>
              <a:rPr lang="en-US" dirty="0" smtClean="0"/>
              <a:t>easier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6576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The overhead of 10MHz signal detection</a:t>
            </a:r>
          </a:p>
          <a:p>
            <a:pPr lvl="1"/>
            <a:r>
              <a:rPr lang="en-US" sz="2000" dirty="0" smtClean="0"/>
              <a:t>Not decodable by existing Wi-Fi devices</a:t>
            </a:r>
          </a:p>
          <a:p>
            <a:pPr lvl="1"/>
            <a:r>
              <a:rPr lang="en-US" sz="2000" dirty="0" smtClean="0"/>
              <a:t>New hardware has to be developed and tested, following rigorous testing procedures</a:t>
            </a:r>
          </a:p>
          <a:p>
            <a:pPr lvl="1"/>
            <a:r>
              <a:rPr lang="en-US" sz="2000" dirty="0" smtClean="0"/>
              <a:t>Left-over interference has to be characterized and tested for all DSRC applications and potentially all use scenarios</a:t>
            </a:r>
          </a:p>
          <a:p>
            <a:r>
              <a:rPr lang="en-US" sz="2400" dirty="0" smtClean="0"/>
              <a:t>20MHz operation makes the DSRC signals understandable by Wi-Fi devices; transmission priority can be provided to DSRC by existing Wi-Fi mechanisms</a:t>
            </a:r>
          </a:p>
          <a:p>
            <a:pPr lvl="1"/>
            <a:r>
              <a:rPr lang="en-US" sz="2000" dirty="0" smtClean="0"/>
              <a:t>For example, EDCA defined in IEEE 802.11e</a:t>
            </a:r>
          </a:p>
        </p:txBody>
      </p:sp>
    </p:spTree>
    <p:extLst>
      <p:ext uri="{BB962C8B-B14F-4D97-AF65-F5344CB8AC3E}">
        <p14:creationId xmlns:p14="http://schemas.microsoft.com/office/powerpoint/2010/main" val="379793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20MHz Channelization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47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Comparable performance for most vehicular channels as compared to 10MHz</a:t>
            </a:r>
          </a:p>
          <a:p>
            <a:pPr lvl="1"/>
            <a:r>
              <a:rPr lang="en-US" dirty="0" smtClean="0"/>
              <a:t>20MHz leads to shorter packet transmission and thus better channel tracking in high mobility channel models, as compared to 10Mhz channelization</a:t>
            </a:r>
          </a:p>
          <a:p>
            <a:pPr lvl="1"/>
            <a:r>
              <a:rPr lang="en-US" dirty="0" smtClean="0"/>
              <a:t>20MHz has shorter GI (0.8us) and thus more self-interference when delay spread is longer than GI</a:t>
            </a:r>
          </a:p>
          <a:p>
            <a:pPr lvl="1"/>
            <a:endParaRPr lang="en-US" sz="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33376" y="6198765"/>
            <a:ext cx="3413051" cy="38277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400" dirty="0" smtClean="0"/>
              <a:t>Maximum excess delay: 0.5us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66573" y="6202303"/>
            <a:ext cx="3239222" cy="37923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400" dirty="0" smtClean="0"/>
              <a:t>Maximum excess delay: 2.5us</a:t>
            </a:r>
          </a:p>
        </p:txBody>
      </p:sp>
      <p:pic>
        <p:nvPicPr>
          <p:cNvPr id="1026" name="Picture 2" descr="C:\V-Linq\Goverment and Spectrum\Figure5(a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47" y="3202149"/>
            <a:ext cx="4050080" cy="3037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V-Linq\Goverment and Spectrum\Figure5(b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247" y="3165646"/>
            <a:ext cx="4080553" cy="3060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32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0"/>
            <a:ext cx="7391400" cy="655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Putting the two points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419600"/>
            <a:ext cx="8305800" cy="19050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Open only the lower fraction of the spectrum to UNII devices</a:t>
            </a:r>
          </a:p>
          <a:p>
            <a:pPr lvl="1"/>
            <a:r>
              <a:rPr lang="en-US" dirty="0" smtClean="0"/>
              <a:t>Leave 20MHz or 30MHz dedicated spectrum for DSRC</a:t>
            </a:r>
          </a:p>
          <a:p>
            <a:pPr lvl="1"/>
            <a:r>
              <a:rPr lang="en-US" dirty="0" smtClean="0"/>
              <a:t>Share the Channel 173 and 177 between DSRC and UNII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Ensure Chanel 181 is NOT used by UNII devices</a:t>
            </a:r>
          </a:p>
          <a:p>
            <a:r>
              <a:rPr lang="en-US" dirty="0" smtClean="0"/>
              <a:t>For the shared spectrum</a:t>
            </a:r>
          </a:p>
          <a:p>
            <a:pPr lvl="1"/>
            <a:r>
              <a:rPr lang="en-US" dirty="0" smtClean="0"/>
              <a:t>Encourage 20MHz operation </a:t>
            </a:r>
            <a:r>
              <a:rPr lang="en-US" dirty="0" smtClean="0">
                <a:sym typeface="Wingdings" panose="05000000000000000000" pitchFamily="2" charset="2"/>
              </a:rPr>
              <a:t> m</a:t>
            </a:r>
            <a:r>
              <a:rPr lang="en-US" dirty="0" smtClean="0"/>
              <a:t>uch easier for Wi-Fi to detect and provide higher priority to DSRC signals</a:t>
            </a:r>
          </a:p>
          <a:p>
            <a:pPr lvl="1"/>
            <a:r>
              <a:rPr lang="en-US" dirty="0" smtClean="0"/>
              <a:t>Develop sharing solutions in IEEE (refer to 994r0)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258465" y="986857"/>
            <a:ext cx="7044673" cy="3351170"/>
            <a:chOff x="158014" y="869955"/>
            <a:chExt cx="7044673" cy="3351170"/>
          </a:xfrm>
        </p:grpSpPr>
        <p:sp>
          <p:nvSpPr>
            <p:cNvPr id="15" name="Rectangle 14"/>
            <p:cNvSpPr/>
            <p:nvPr/>
          </p:nvSpPr>
          <p:spPr>
            <a:xfrm>
              <a:off x="5044561" y="1541720"/>
              <a:ext cx="1946755" cy="2679405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 smtClean="0"/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DSRC Band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Straight Connector 109"/>
            <p:cNvCxnSpPr>
              <a:cxnSpLocks noChangeShapeType="1"/>
            </p:cNvCxnSpPr>
            <p:nvPr/>
          </p:nvCxnSpPr>
          <p:spPr bwMode="auto">
            <a:xfrm>
              <a:off x="6505541" y="1315396"/>
              <a:ext cx="0" cy="248042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" name="Trapezoid 28"/>
            <p:cNvSpPr/>
            <p:nvPr/>
          </p:nvSpPr>
          <p:spPr>
            <a:xfrm>
              <a:off x="6256610" y="2174397"/>
              <a:ext cx="485775" cy="333375"/>
            </a:xfrm>
            <a:prstGeom prst="trapezoid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 smtClean="0"/>
                <a:t>181</a:t>
              </a:r>
              <a:endParaRPr lang="en-US" sz="900" b="1" dirty="0"/>
            </a:p>
          </p:txBody>
        </p:sp>
        <p:sp>
          <p:nvSpPr>
            <p:cNvPr id="4" name="Trapezoid 3"/>
            <p:cNvSpPr/>
            <p:nvPr/>
          </p:nvSpPr>
          <p:spPr>
            <a:xfrm>
              <a:off x="3715823" y="2173437"/>
              <a:ext cx="485775" cy="333375"/>
            </a:xfrm>
            <a:prstGeom prst="trapezoid">
              <a:avLst/>
            </a:prstGeom>
            <a:solidFill>
              <a:srgbClr val="0070C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 smtClean="0">
                  <a:solidFill>
                    <a:schemeClr val="bg1"/>
                  </a:solidFill>
                </a:rPr>
                <a:t>161</a:t>
              </a:r>
              <a:endParaRPr lang="en-US" sz="9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Trapezoid 4"/>
            <p:cNvSpPr/>
            <p:nvPr/>
          </p:nvSpPr>
          <p:spPr>
            <a:xfrm>
              <a:off x="4222864" y="2173436"/>
              <a:ext cx="485775" cy="333375"/>
            </a:xfrm>
            <a:prstGeom prst="trapezoid">
              <a:avLst/>
            </a:prstGeom>
            <a:solidFill>
              <a:srgbClr val="0070C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 smtClean="0"/>
                <a:t>165</a:t>
              </a:r>
              <a:endParaRPr lang="en-US" sz="900" b="1" dirty="0"/>
            </a:p>
          </p:txBody>
        </p:sp>
        <p:sp>
          <p:nvSpPr>
            <p:cNvPr id="6" name="Trapezoid 5"/>
            <p:cNvSpPr/>
            <p:nvPr/>
          </p:nvSpPr>
          <p:spPr>
            <a:xfrm>
              <a:off x="4718164" y="2173437"/>
              <a:ext cx="485775" cy="333375"/>
            </a:xfrm>
            <a:prstGeom prst="trapezoid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 smtClean="0"/>
                <a:t>169</a:t>
              </a:r>
              <a:endParaRPr lang="en-US" sz="900" b="1" dirty="0"/>
            </a:p>
          </p:txBody>
        </p:sp>
        <p:sp>
          <p:nvSpPr>
            <p:cNvPr id="7" name="Trapezoid 6"/>
            <p:cNvSpPr/>
            <p:nvPr/>
          </p:nvSpPr>
          <p:spPr>
            <a:xfrm>
              <a:off x="5232514" y="2173437"/>
              <a:ext cx="485775" cy="333375"/>
            </a:xfrm>
            <a:prstGeom prst="trapezoid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 smtClean="0"/>
                <a:t>173</a:t>
              </a:r>
              <a:endParaRPr lang="en-US" sz="900" b="1" dirty="0"/>
            </a:p>
          </p:txBody>
        </p:sp>
        <p:sp>
          <p:nvSpPr>
            <p:cNvPr id="8" name="Trapezoid 7"/>
            <p:cNvSpPr/>
            <p:nvPr/>
          </p:nvSpPr>
          <p:spPr>
            <a:xfrm>
              <a:off x="5742101" y="2173437"/>
              <a:ext cx="485775" cy="333375"/>
            </a:xfrm>
            <a:prstGeom prst="trapezoid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 smtClean="0"/>
                <a:t>177</a:t>
              </a:r>
              <a:endParaRPr lang="en-US" sz="900" b="1" dirty="0"/>
            </a:p>
          </p:txBody>
        </p:sp>
        <p:sp>
          <p:nvSpPr>
            <p:cNvPr id="9" name="Trapezoid 8"/>
            <p:cNvSpPr/>
            <p:nvPr/>
          </p:nvSpPr>
          <p:spPr>
            <a:xfrm>
              <a:off x="6248366" y="1711918"/>
              <a:ext cx="247650" cy="333375"/>
            </a:xfrm>
            <a:prstGeom prst="trapezoid">
              <a:avLst/>
            </a:prstGeom>
            <a:noFill/>
            <a:ln w="12700">
              <a:solidFill>
                <a:schemeClr val="accent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rapezoid 9"/>
            <p:cNvSpPr/>
            <p:nvPr/>
          </p:nvSpPr>
          <p:spPr>
            <a:xfrm>
              <a:off x="6496016" y="1703696"/>
              <a:ext cx="247650" cy="333375"/>
            </a:xfrm>
            <a:prstGeom prst="trapezoid">
              <a:avLst/>
            </a:prstGeom>
            <a:solidFill>
              <a:srgbClr val="368B9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rapezoid 10"/>
            <p:cNvSpPr/>
            <p:nvPr/>
          </p:nvSpPr>
          <p:spPr>
            <a:xfrm>
              <a:off x="6743666" y="1703696"/>
              <a:ext cx="247650" cy="333375"/>
            </a:xfrm>
            <a:prstGeom prst="trapezoid">
              <a:avLst/>
            </a:prstGeom>
            <a:solidFill>
              <a:srgbClr val="368B9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/>
            <p:cNvSpPr/>
            <p:nvPr/>
          </p:nvSpPr>
          <p:spPr>
            <a:xfrm>
              <a:off x="5762591" y="1703696"/>
              <a:ext cx="485775" cy="333375"/>
            </a:xfrm>
            <a:prstGeom prst="trapezoid">
              <a:avLst/>
            </a:prstGeom>
            <a:solidFill>
              <a:srgbClr val="368B9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/>
                <a:t>177</a:t>
              </a:r>
            </a:p>
          </p:txBody>
        </p:sp>
        <p:sp>
          <p:nvSpPr>
            <p:cNvPr id="13" name="Trapezoid 12"/>
            <p:cNvSpPr/>
            <p:nvPr/>
          </p:nvSpPr>
          <p:spPr>
            <a:xfrm>
              <a:off x="5276816" y="1703696"/>
              <a:ext cx="485775" cy="333375"/>
            </a:xfrm>
            <a:prstGeom prst="trapezoid">
              <a:avLst/>
            </a:prstGeom>
            <a:solidFill>
              <a:srgbClr val="368B9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 smtClean="0"/>
                <a:t>173</a:t>
              </a:r>
              <a:endParaRPr lang="en-US" sz="900" b="1" dirty="0"/>
            </a:p>
          </p:txBody>
        </p:sp>
        <p:cxnSp>
          <p:nvCxnSpPr>
            <p:cNvPr id="14" name="Straight Connector 109"/>
            <p:cNvCxnSpPr>
              <a:cxnSpLocks noChangeShapeType="1"/>
            </p:cNvCxnSpPr>
            <p:nvPr/>
          </p:nvCxnSpPr>
          <p:spPr bwMode="auto">
            <a:xfrm flipH="1">
              <a:off x="6248366" y="1315396"/>
              <a:ext cx="8244" cy="248042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TextBox 15"/>
            <p:cNvSpPr txBox="1"/>
            <p:nvPr/>
          </p:nvSpPr>
          <p:spPr>
            <a:xfrm>
              <a:off x="158014" y="1703696"/>
              <a:ext cx="914400" cy="9144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r>
                <a:rPr lang="en-US" b="1" dirty="0" smtClean="0"/>
                <a:t>DSRC Channels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58014" y="2726951"/>
              <a:ext cx="914400" cy="9144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r>
                <a:rPr lang="en-US" b="1" dirty="0" smtClean="0"/>
                <a:t>Wi-Fi Channels</a:t>
              </a:r>
            </a:p>
          </p:txBody>
        </p:sp>
        <p:sp>
          <p:nvSpPr>
            <p:cNvPr id="18" name="Right Arrow 17"/>
            <p:cNvSpPr/>
            <p:nvPr/>
          </p:nvSpPr>
          <p:spPr>
            <a:xfrm>
              <a:off x="2126512" y="1737466"/>
              <a:ext cx="2798654" cy="308637"/>
            </a:xfrm>
            <a:prstGeom prst="rightArrow">
              <a:avLst/>
            </a:prstGeom>
            <a:solidFill>
              <a:srgbClr val="368B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rapezoid 21"/>
            <p:cNvSpPr/>
            <p:nvPr/>
          </p:nvSpPr>
          <p:spPr>
            <a:xfrm>
              <a:off x="2352638" y="3194751"/>
              <a:ext cx="3887393" cy="333375"/>
            </a:xfrm>
            <a:prstGeom prst="trapezoid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160MHz</a:t>
              </a:r>
              <a:endParaRPr lang="en-US" dirty="0"/>
            </a:p>
          </p:txBody>
        </p:sp>
        <p:sp>
          <p:nvSpPr>
            <p:cNvPr id="23" name="Trapezoid 22"/>
            <p:cNvSpPr/>
            <p:nvPr/>
          </p:nvSpPr>
          <p:spPr>
            <a:xfrm>
              <a:off x="4281454" y="2692309"/>
              <a:ext cx="1947862" cy="333375"/>
            </a:xfrm>
            <a:prstGeom prst="trapezoid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80MHz</a:t>
              </a:r>
              <a:endParaRPr lang="en-US" dirty="0"/>
            </a:p>
          </p:txBody>
        </p:sp>
        <p:sp>
          <p:nvSpPr>
            <p:cNvPr id="26" name="Trapezoid 25"/>
            <p:cNvSpPr/>
            <p:nvPr/>
          </p:nvSpPr>
          <p:spPr>
            <a:xfrm>
              <a:off x="6240031" y="1712728"/>
              <a:ext cx="247650" cy="333375"/>
            </a:xfrm>
            <a:prstGeom prst="trapezoid">
              <a:avLst/>
            </a:prstGeom>
            <a:solidFill>
              <a:srgbClr val="368B9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rapezoid 26"/>
            <p:cNvSpPr/>
            <p:nvPr/>
          </p:nvSpPr>
          <p:spPr>
            <a:xfrm>
              <a:off x="2333592" y="2694691"/>
              <a:ext cx="1947862" cy="333375"/>
            </a:xfrm>
            <a:prstGeom prst="trapezoid">
              <a:avLst/>
            </a:prstGeom>
            <a:solidFill>
              <a:srgbClr val="0070C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80MHz</a:t>
              </a:r>
              <a:endParaRPr lang="en-US" dirty="0"/>
            </a:p>
          </p:txBody>
        </p:sp>
        <p:sp>
          <p:nvSpPr>
            <p:cNvPr id="28" name="Left Brace 27"/>
            <p:cNvSpPr/>
            <p:nvPr/>
          </p:nvSpPr>
          <p:spPr>
            <a:xfrm>
              <a:off x="1980441" y="2264995"/>
              <a:ext cx="292141" cy="1188002"/>
            </a:xfrm>
            <a:prstGeom prst="leftBrace">
              <a:avLst/>
            </a:prstGeom>
            <a:ln w="19050">
              <a:solidFill>
                <a:schemeClr val="tx1"/>
              </a:solidFill>
              <a:headEnd type="none" w="lg" len="lg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288287" y="2061963"/>
              <a:ext cx="914400" cy="9144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r>
                <a:rPr lang="en-US" sz="3200" b="1" dirty="0" smtClean="0">
                  <a:solidFill>
                    <a:srgbClr val="00B050"/>
                  </a:solidFill>
                </a:rPr>
                <a:t>X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H="1">
              <a:off x="6252488" y="1127051"/>
              <a:ext cx="367353" cy="188345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lg" len="lg"/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H="1">
              <a:off x="6505541" y="1127051"/>
              <a:ext cx="114300" cy="188345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lg" len="lg"/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5827985" y="869955"/>
              <a:ext cx="914400" cy="9144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r>
                <a:rPr lang="en-US" sz="1400" b="1" dirty="0" smtClean="0">
                  <a:solidFill>
                    <a:srgbClr val="00B050"/>
                  </a:solidFill>
                </a:rPr>
                <a:t>Proposed boundary of UNII4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132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1674</Words>
  <Application>Microsoft Office PowerPoint</Application>
  <PresentationFormat>On-screen Show (4:3)</PresentationFormat>
  <Paragraphs>354</Paragraphs>
  <Slides>19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Document</vt:lpstr>
      <vt:lpstr>Date: 2013-10-11</vt:lpstr>
      <vt:lpstr>Abstract</vt:lpstr>
      <vt:lpstr>Concerns with NPRM Proposal</vt:lpstr>
      <vt:lpstr>A Compromise Proposal with Two Points</vt:lpstr>
      <vt:lpstr>Point #1: DSRC should retain exclusive right to 5.895GHz - 5.925GHz spectrum</vt:lpstr>
      <vt:lpstr>Why is this important?</vt:lpstr>
      <vt:lpstr>Point #2: 20MHz DSRC operation in the lower portion can make spectrum sharing easier</vt:lpstr>
      <vt:lpstr>20MHz Channelization Performance</vt:lpstr>
      <vt:lpstr>Putting the two points together</vt:lpstr>
      <vt:lpstr>Current Proposed Spectrum Allocation and OOBE Requirements in NPRM </vt:lpstr>
      <vt:lpstr>Proposed Scheme 1: Spectrum Allocation and OOBE Requirement</vt:lpstr>
      <vt:lpstr>Proposed Scheme 2: Spectrum Allocation and OOBE Requirement</vt:lpstr>
      <vt:lpstr>Benefits of the compromise scheme</vt:lpstr>
      <vt:lpstr>Appendix</vt:lpstr>
      <vt:lpstr>Technical Issues and Mitigation</vt:lpstr>
      <vt:lpstr>Cross-Channel Interference Comparison (I)</vt:lpstr>
      <vt:lpstr>Cross-Channel Interference Comparison (II)</vt:lpstr>
      <vt:lpstr>Cross-Channel Interference Comparison (III)</vt:lpstr>
      <vt:lpstr>Cross-Channel Interference between DSRC Channels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Yucek, Tevfik</dc:creator>
  <cp:lastModifiedBy>Tevfik Yucek</cp:lastModifiedBy>
  <cp:revision>24</cp:revision>
  <dcterms:created xsi:type="dcterms:W3CDTF">2006-08-16T00:00:00Z</dcterms:created>
  <dcterms:modified xsi:type="dcterms:W3CDTF">2013-10-11T16:46:59Z</dcterms:modified>
</cp:coreProperties>
</file>