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5" r:id="rId3"/>
    <p:sldId id="257" r:id="rId4"/>
    <p:sldId id="289" r:id="rId5"/>
    <p:sldId id="292" r:id="rId6"/>
    <p:sldId id="293" r:id="rId7"/>
    <p:sldId id="294" r:id="rId8"/>
    <p:sldId id="282" r:id="rId9"/>
    <p:sldId id="290" r:id="rId10"/>
    <p:sldId id="291"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FFF0"/>
    <a:srgbClr val="D2D2F4"/>
    <a:srgbClr val="009973"/>
    <a:srgbClr val="FBE6FF"/>
    <a:srgbClr val="F0CFFF"/>
    <a:srgbClr val="FFFC69"/>
    <a:srgbClr val="FFDCB5"/>
    <a:srgbClr val="FFCFCF"/>
    <a:srgbClr val="CDDDFF"/>
    <a:srgbClr val="FFD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84" autoAdjust="0"/>
    <p:restoredTop sz="99843" autoAdjust="0"/>
  </p:normalViewPr>
  <p:slideViewPr>
    <p:cSldViewPr snapToObjects="1">
      <p:cViewPr varScale="1">
        <p:scale>
          <a:sx n="54" d="100"/>
          <a:sy n="54" d="100"/>
        </p:scale>
        <p:origin x="-776" y="-96"/>
      </p:cViewPr>
      <p:guideLst>
        <p:guide orient="horz" pos="2160"/>
        <p:guide pos="657"/>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802.11-13/1055r1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802.11-13/1055r1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802.11-13/1055r1</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802.11-13/1055r1</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802.11-13/1055r1</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802.11-13/1055r1</a:t>
            </a:r>
            <a:endParaRPr lang="en-US"/>
          </a:p>
        </p:txBody>
      </p:sp>
      <p:sp>
        <p:nvSpPr>
          <p:cNvPr id="5" name="Date Placeholder 4"/>
          <p:cNvSpPr>
            <a:spLocks noGrp="1"/>
          </p:cNvSpPr>
          <p:nvPr>
            <p:ph type="dt" idx="11"/>
          </p:nvPr>
        </p:nvSpPr>
        <p:spPr/>
        <p:txBody>
          <a:bodyPr/>
          <a:lstStyle/>
          <a:p>
            <a:r>
              <a:rPr lang="en-US" smtClean="0"/>
              <a:t>September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223854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802.11-13/1055r1</a:t>
            </a:r>
            <a:endParaRPr lang="en-US"/>
          </a:p>
        </p:txBody>
      </p:sp>
      <p:sp>
        <p:nvSpPr>
          <p:cNvPr id="5" name="Date Placeholder 4"/>
          <p:cNvSpPr>
            <a:spLocks noGrp="1"/>
          </p:cNvSpPr>
          <p:nvPr>
            <p:ph type="dt" idx="11"/>
          </p:nvPr>
        </p:nvSpPr>
        <p:spPr/>
        <p:txBody>
          <a:bodyPr/>
          <a:lstStyle/>
          <a:p>
            <a:r>
              <a:rPr lang="en-US" smtClean="0"/>
              <a:t>September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80617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802.11-13/1055r1</a:t>
            </a:r>
            <a:endParaRPr lang="en-US"/>
          </a:p>
        </p:txBody>
      </p:sp>
      <p:sp>
        <p:nvSpPr>
          <p:cNvPr id="5" name="Date Placeholder 4"/>
          <p:cNvSpPr>
            <a:spLocks noGrp="1"/>
          </p:cNvSpPr>
          <p:nvPr>
            <p:ph type="dt" idx="11"/>
          </p:nvPr>
        </p:nvSpPr>
        <p:spPr/>
        <p:txBody>
          <a:bodyPr/>
          <a:lstStyle/>
          <a:p>
            <a:r>
              <a:rPr lang="en-US" smtClean="0"/>
              <a:t>September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8061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1210r0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Tag </a:t>
            </a:r>
            <a:r>
              <a:rPr lang="en-GB" dirty="0" smtClean="0"/>
              <a:t>Stacking </a:t>
            </a:r>
            <a:r>
              <a:rPr lang="en-GB" dirty="0" smtClean="0"/>
              <a:t>Problem </a:t>
            </a:r>
            <a:r>
              <a:rPr lang="en-GB" smtClean="0"/>
              <a:t>and Options</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7519777"/>
              </p:ext>
            </p:extLst>
          </p:nvPr>
        </p:nvGraphicFramePr>
        <p:xfrm>
          <a:off x="508000" y="2284413"/>
          <a:ext cx="8156575" cy="2490787"/>
        </p:xfrm>
        <a:graphic>
          <a:graphicData uri="http://schemas.openxmlformats.org/presentationml/2006/ole">
            <mc:AlternateContent xmlns:mc="http://schemas.openxmlformats.org/markup-compatibility/2006">
              <mc:Choice xmlns:v="urn:schemas-microsoft-com:vml" Requires="v">
                <p:oleObj spid="_x0000_s3120" name="Document" r:id="rId4" imgW="8255000" imgH="2527300" progId="Word.Document.8">
                  <p:embed/>
                </p:oleObj>
              </mc:Choice>
              <mc:Fallback>
                <p:oleObj name="Document" r:id="rId4" imgW="8255000" imgH="2527300" progId="Word.Document.8">
                  <p:embed/>
                  <p:pic>
                    <p:nvPicPr>
                      <p:cNvPr id="0" name="Picture 3"/>
                      <p:cNvPicPr>
                        <a:picLocks noChangeAspect="1" noChangeArrowheads="1"/>
                      </p:cNvPicPr>
                      <p:nvPr/>
                    </p:nvPicPr>
                    <p:blipFill>
                      <a:blip r:embed="rId5"/>
                      <a:srcRect/>
                      <a:stretch>
                        <a:fillRect/>
                      </a:stretch>
                    </p:blipFill>
                    <p:spPr bwMode="auto">
                      <a:xfrm>
                        <a:off x="508000" y="2284413"/>
                        <a:ext cx="8156575" cy="2490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and new tag stacking</a:t>
            </a:r>
            <a:endParaRPr lang="en-US" dirty="0"/>
          </a:p>
        </p:txBody>
      </p:sp>
      <p:sp>
        <p:nvSpPr>
          <p:cNvPr id="3" name="Content Placeholder 2"/>
          <p:cNvSpPr>
            <a:spLocks noGrp="1"/>
          </p:cNvSpPr>
          <p:nvPr>
            <p:ph sz="half" idx="1"/>
          </p:nvPr>
        </p:nvSpPr>
        <p:spPr>
          <a:xfrm>
            <a:off x="685800" y="1556792"/>
            <a:ext cx="3808413" cy="4537621"/>
          </a:xfrm>
        </p:spPr>
        <p:txBody>
          <a:bodyPr>
            <a:normAutofit/>
          </a:bodyPr>
          <a:lstStyle/>
          <a:p>
            <a:pPr algn="ctr"/>
            <a:r>
              <a:rPr lang="en-US" sz="3200" dirty="0" smtClean="0">
                <a:solidFill>
                  <a:srgbClr val="2D2DB9"/>
                </a:solidFill>
              </a:rPr>
              <a:t>NOW</a:t>
            </a:r>
            <a:endParaRPr lang="en-US" dirty="0" smtClean="0">
              <a:solidFill>
                <a:srgbClr val="2D2DB9"/>
              </a:solidFill>
            </a:endParaRPr>
          </a:p>
          <a:p>
            <a:endParaRPr lang="en-US" sz="1800" dirty="0" smtClean="0">
              <a:solidFill>
                <a:schemeClr val="tx1"/>
              </a:solidFill>
            </a:endParaRPr>
          </a:p>
          <a:p>
            <a:r>
              <a:rPr lang="en-US" sz="2400" dirty="0" smtClean="0">
                <a:solidFill>
                  <a:schemeClr val="tx1"/>
                </a:solidFill>
              </a:rPr>
              <a:t>All tags and original payload are LLC encoded</a:t>
            </a:r>
          </a:p>
          <a:p>
            <a:r>
              <a:rPr lang="en-US" sz="2400" dirty="0" smtClean="0">
                <a:solidFill>
                  <a:srgbClr val="2D2DB9"/>
                </a:solidFill>
              </a:rPr>
              <a:t>One</a:t>
            </a:r>
            <a:r>
              <a:rPr lang="en-US" sz="2400" dirty="0" smtClean="0"/>
              <a:t> bridge must fix </a:t>
            </a:r>
            <a:r>
              <a:rPr lang="en-US" sz="2400" dirty="0" smtClean="0">
                <a:solidFill>
                  <a:srgbClr val="2D2DB9"/>
                </a:solidFill>
              </a:rPr>
              <a:t>all</a:t>
            </a:r>
            <a:r>
              <a:rPr lang="en-US" sz="2400" dirty="0" smtClean="0"/>
              <a:t> tags and original payload</a:t>
            </a:r>
          </a:p>
          <a:p>
            <a:r>
              <a:rPr lang="en-US" sz="2400" dirty="0" smtClean="0">
                <a:solidFill>
                  <a:srgbClr val="2D2DB9"/>
                </a:solidFill>
              </a:rPr>
              <a:t>Cannot</a:t>
            </a:r>
            <a:r>
              <a:rPr lang="en-US" sz="2400" dirty="0" smtClean="0"/>
              <a:t> introduce new end-to-end tags</a:t>
            </a:r>
          </a:p>
          <a:p>
            <a:r>
              <a:rPr lang="en-US" sz="2400" dirty="0" smtClean="0"/>
              <a:t>Most frames 6 bytes </a:t>
            </a:r>
            <a:r>
              <a:rPr lang="en-US" sz="2400" dirty="0" smtClean="0">
                <a:solidFill>
                  <a:srgbClr val="2D2DB9"/>
                </a:solidFill>
              </a:rPr>
              <a:t>longer</a:t>
            </a:r>
            <a:r>
              <a:rPr lang="en-US" sz="2400" dirty="0" smtClean="0"/>
              <a:t> per tag</a:t>
            </a:r>
            <a:endParaRPr lang="en-US" sz="2400" dirty="0"/>
          </a:p>
        </p:txBody>
      </p:sp>
      <p:sp>
        <p:nvSpPr>
          <p:cNvPr id="4" name="Content Placeholder 3"/>
          <p:cNvSpPr>
            <a:spLocks noGrp="1"/>
          </p:cNvSpPr>
          <p:nvPr>
            <p:ph sz="half" idx="2"/>
          </p:nvPr>
        </p:nvSpPr>
        <p:spPr>
          <a:xfrm>
            <a:off x="4646613" y="1556792"/>
            <a:ext cx="3810000" cy="4537621"/>
          </a:xfrm>
        </p:spPr>
        <p:txBody>
          <a:bodyPr>
            <a:normAutofit/>
          </a:bodyPr>
          <a:lstStyle/>
          <a:p>
            <a:pPr algn="ctr"/>
            <a:r>
              <a:rPr lang="en-US" sz="3200" dirty="0" smtClean="0">
                <a:solidFill>
                  <a:srgbClr val="2D2DB9"/>
                </a:solidFill>
              </a:rPr>
              <a:t>802.1Qbz proposal</a:t>
            </a:r>
            <a:endParaRPr lang="en-US" dirty="0" smtClean="0">
              <a:solidFill>
                <a:srgbClr val="2D2DB9"/>
              </a:solidFill>
            </a:endParaRPr>
          </a:p>
          <a:p>
            <a:endParaRPr lang="en-US" sz="1800" dirty="0" smtClean="0"/>
          </a:p>
          <a:p>
            <a:r>
              <a:rPr lang="en-US" sz="2400" dirty="0" smtClean="0"/>
              <a:t>First tag or payload is LLC and rest of frame is Length/Type</a:t>
            </a:r>
          </a:p>
          <a:p>
            <a:r>
              <a:rPr lang="en-US" sz="2400" dirty="0" smtClean="0">
                <a:solidFill>
                  <a:srgbClr val="2D2DB9"/>
                </a:solidFill>
              </a:rPr>
              <a:t>Each</a:t>
            </a:r>
            <a:r>
              <a:rPr lang="en-US" sz="2400" dirty="0" smtClean="0"/>
              <a:t> LLC bridge fixes </a:t>
            </a:r>
            <a:r>
              <a:rPr lang="en-US" sz="2400" dirty="0" smtClean="0">
                <a:solidFill>
                  <a:srgbClr val="2D2DB9"/>
                </a:solidFill>
              </a:rPr>
              <a:t>one</a:t>
            </a:r>
            <a:r>
              <a:rPr lang="en-US" sz="2400" dirty="0" smtClean="0"/>
              <a:t> tag or payload</a:t>
            </a:r>
          </a:p>
          <a:p>
            <a:r>
              <a:rPr lang="en-US" sz="2400" dirty="0" smtClean="0">
                <a:solidFill>
                  <a:srgbClr val="2D2DB9"/>
                </a:solidFill>
              </a:rPr>
              <a:t>Can</a:t>
            </a:r>
            <a:r>
              <a:rPr lang="en-US" sz="2400" dirty="0" smtClean="0"/>
              <a:t> introduce new end-to-end tags</a:t>
            </a:r>
          </a:p>
          <a:p>
            <a:r>
              <a:rPr lang="en-US" sz="2400" dirty="0" smtClean="0"/>
              <a:t>Most frames 6 bytes </a:t>
            </a:r>
            <a:r>
              <a:rPr lang="en-US" sz="2400" dirty="0" smtClean="0">
                <a:solidFill>
                  <a:srgbClr val="2D2DB9"/>
                </a:solidFill>
              </a:rPr>
              <a:t>shorter</a:t>
            </a:r>
            <a:r>
              <a:rPr lang="en-US" sz="2400" dirty="0" smtClean="0"/>
              <a:t> per tag</a:t>
            </a:r>
            <a:endParaRPr lang="en-US" sz="2400" dirty="0"/>
          </a:p>
        </p:txBody>
      </p:sp>
      <p:sp>
        <p:nvSpPr>
          <p:cNvPr id="5" name="Date Placeholder 4"/>
          <p:cNvSpPr>
            <a:spLocks noGrp="1"/>
          </p:cNvSpPr>
          <p:nvPr>
            <p:ph type="dt" idx="10"/>
          </p:nvPr>
        </p:nvSpPr>
        <p:spPr/>
        <p:txBody>
          <a:bodyPr/>
          <a:lstStyle/>
          <a:p>
            <a:r>
              <a:rPr lang="en-US" smtClean="0"/>
              <a:t>September 2013</a:t>
            </a:r>
            <a:endParaRPr lang="en-GB"/>
          </a:p>
        </p:txBody>
      </p:sp>
      <p:sp>
        <p:nvSpPr>
          <p:cNvPr id="6" name="Footer Placeholder 5"/>
          <p:cNvSpPr>
            <a:spLocks noGrp="1"/>
          </p:cNvSpPr>
          <p:nvPr>
            <p:ph type="ftr" idx="11"/>
          </p:nvPr>
        </p:nvSpPr>
        <p:spPr/>
        <p:txBody>
          <a:bodyPr/>
          <a:lstStyle/>
          <a:p>
            <a:r>
              <a:rPr lang="en-GB" smtClean="0"/>
              <a:t>Norman Finn, Cisco Systems</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10</a:t>
            </a:fld>
            <a:endParaRPr lang="en-GB"/>
          </a:p>
        </p:txBody>
      </p:sp>
    </p:spTree>
    <p:extLst>
      <p:ext uri="{BB962C8B-B14F-4D97-AF65-F5344CB8AC3E}">
        <p14:creationId xmlns:p14="http://schemas.microsoft.com/office/powerpoint/2010/main" val="4819485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Abstract</a:t>
            </a:r>
            <a:endParaRPr lang="en-US" sz="4000" dirty="0"/>
          </a:p>
        </p:txBody>
      </p:sp>
      <p:sp>
        <p:nvSpPr>
          <p:cNvPr id="3" name="Content Placeholder 2"/>
          <p:cNvSpPr>
            <a:spLocks noGrp="1"/>
          </p:cNvSpPr>
          <p:nvPr>
            <p:ph idx="1"/>
          </p:nvPr>
        </p:nvSpPr>
        <p:spPr/>
        <p:txBody>
          <a:bodyPr/>
          <a:lstStyle/>
          <a:p>
            <a:r>
              <a:rPr lang="en-US" dirty="0" smtClean="0"/>
              <a:t>This presentation discusses payload encoding and the conversion thereof in relation to P802.11ak.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9686058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smtClean="0"/>
              <a:t>Background</a:t>
            </a:r>
            <a:endParaRPr lang="en-GB" sz="4000" dirty="0"/>
          </a:p>
        </p:txBody>
      </p:sp>
      <p:sp>
        <p:nvSpPr>
          <p:cNvPr id="4098" name="Rectangle 2"/>
          <p:cNvSpPr>
            <a:spLocks noGrp="1" noChangeArrowheads="1"/>
          </p:cNvSpPr>
          <p:nvPr>
            <p:ph type="body" idx="1"/>
          </p:nvPr>
        </p:nvSpPr>
        <p:spPr>
          <a:xfrm>
            <a:off x="685800" y="1981199"/>
            <a:ext cx="7772400" cy="4494213"/>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smtClean="0"/>
              <a:t>802.11 and the rest of the world use different frame payload encodings. 802.11 uses LLC (LSAP-LSAP-Control) encoding while the rest of the world uses Length/Type encoding.</a:t>
            </a:r>
            <a:endParaRPr lang="en-GB" sz="22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smtClean="0"/>
              <a:t>This is not a problem for simple payloads as usually occur at the edge of the network. But, in the general case of a payload with multiple tags (VLAN, congestion, security, proprietary, etc.), including future tags yet to be defined, it is not possible to convert from one to the other which might be required on entry to or exit from an 802.11ak link.</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smtClean="0"/>
              <a:t>To fix this requires a frame format change, at least under some circumstances.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accent6"/>
                </a:solidFill>
              </a:rPr>
              <a:t>The Question:</a:t>
            </a:r>
            <a:endParaRPr lang="en-US" sz="4000" dirty="0">
              <a:solidFill>
                <a:schemeClr val="accent6"/>
              </a:solidFill>
            </a:endParaRPr>
          </a:p>
        </p:txBody>
      </p:sp>
      <p:sp>
        <p:nvSpPr>
          <p:cNvPr id="3" name="Content Placeholder 2"/>
          <p:cNvSpPr>
            <a:spLocks noGrp="1"/>
          </p:cNvSpPr>
          <p:nvPr>
            <p:ph idx="1"/>
          </p:nvPr>
        </p:nvSpPr>
        <p:spPr>
          <a:xfrm>
            <a:off x="685800" y="1916832"/>
            <a:ext cx="7770813" cy="4739555"/>
          </a:xfrm>
        </p:spPr>
        <p:txBody>
          <a:bodyPr>
            <a:normAutofit/>
          </a:bodyPr>
          <a:lstStyle/>
          <a:p>
            <a:pPr>
              <a:buFont typeface="Arial"/>
              <a:buChar char="•"/>
            </a:pPr>
            <a:r>
              <a:rPr lang="en-US" dirty="0" smtClean="0">
                <a:solidFill>
                  <a:schemeClr val="tx1">
                    <a:lumMod val="95000"/>
                    <a:lumOff val="5000"/>
                  </a:schemeClr>
                </a:solidFill>
              </a:rPr>
              <a:t>The diagram below is from </a:t>
            </a:r>
            <a:r>
              <a:rPr lang="en-US" dirty="0" smtClean="0">
                <a:solidFill>
                  <a:schemeClr val="accent6"/>
                </a:solidFill>
              </a:rPr>
              <a:t>802.11-2012 Table P-3</a:t>
            </a:r>
            <a:r>
              <a:rPr lang="en-US" dirty="0" smtClean="0">
                <a:solidFill>
                  <a:schemeClr val="tx1">
                    <a:lumMod val="95000"/>
                    <a:lumOff val="5000"/>
                  </a:schemeClr>
                </a:solidFill>
              </a:rPr>
              <a:t>.  </a:t>
            </a:r>
          </a:p>
          <a:p>
            <a:pPr>
              <a:buFont typeface="Arial"/>
              <a:buChar char="•"/>
            </a:pPr>
            <a:r>
              <a:rPr lang="en-US" dirty="0" smtClean="0">
                <a:solidFill>
                  <a:schemeClr val="tx1">
                    <a:lumMod val="95000"/>
                    <a:lumOff val="5000"/>
                  </a:schemeClr>
                </a:solidFill>
              </a:rPr>
              <a:t>Does anyone use this format? Or any other cases of stacked SNAP/LLC encoding? If so, please tell </a:t>
            </a:r>
            <a:r>
              <a:rPr lang="en-US" dirty="0" err="1" smtClean="0">
                <a:solidFill>
                  <a:schemeClr val="tx1">
                    <a:lumMod val="95000"/>
                    <a:lumOff val="5000"/>
                  </a:schemeClr>
                </a:solidFill>
              </a:rPr>
              <a:t>TGak</a:t>
            </a:r>
            <a:r>
              <a:rPr lang="en-US" dirty="0" smtClean="0">
                <a:solidFill>
                  <a:schemeClr val="tx1">
                    <a:lumMod val="95000"/>
                    <a:lumOff val="5000"/>
                  </a:schemeClr>
                </a:solidFill>
              </a:rPr>
              <a:t>.</a:t>
            </a:r>
          </a:p>
          <a:p>
            <a:pPr>
              <a:buFont typeface="Arial"/>
              <a:buChar char="•"/>
            </a:pPr>
            <a:r>
              <a:rPr lang="en-US" dirty="0" smtClean="0">
                <a:solidFill>
                  <a:schemeClr val="tx1"/>
                </a:solidFill>
              </a:rPr>
              <a:t>Some proposed solutions to the problem on the previous slide prohibit the use of this encoding.</a:t>
            </a:r>
          </a:p>
          <a:p>
            <a:pPr>
              <a:buFont typeface="Arial"/>
              <a:buChar char="•"/>
            </a:pPr>
            <a:endParaRPr lang="en-US" dirty="0">
              <a:solidFill>
                <a:srgbClr val="FF0000"/>
              </a:solidFill>
            </a:endParaRPr>
          </a:p>
          <a:p>
            <a:pPr marL="0" indent="0"/>
            <a:endParaRPr lang="en-US" sz="2000" dirty="0">
              <a:solidFill>
                <a:srgbClr val="FF0000"/>
              </a:solidFill>
            </a:endParaRPr>
          </a:p>
          <a:p>
            <a:pPr marL="0" indent="0"/>
            <a:endParaRPr lang="en-US" sz="1200" dirty="0">
              <a:solidFill>
                <a:srgbClr val="FF0000"/>
              </a:solidFill>
            </a:endParaRPr>
          </a:p>
          <a:p>
            <a:pPr marL="0" indent="0"/>
            <a:endParaRPr lang="en-US" sz="1200" dirty="0" smtClean="0"/>
          </a:p>
          <a:p>
            <a:pPr marL="0" indent="0"/>
            <a:endParaRPr lang="en-US" sz="1200" dirty="0"/>
          </a:p>
          <a:p>
            <a:pPr>
              <a:buFont typeface="Arial"/>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Norman Finn, Cisco Systems</a:t>
            </a:r>
            <a:endParaRPr lang="en-GB" dirty="0"/>
          </a:p>
        </p:txBody>
      </p:sp>
      <p:sp>
        <p:nvSpPr>
          <p:cNvPr id="10" name="TextBox 9"/>
          <p:cNvSpPr txBox="1"/>
          <p:nvPr/>
        </p:nvSpPr>
        <p:spPr>
          <a:xfrm>
            <a:off x="326696" y="4564360"/>
            <a:ext cx="8565784"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6                                 2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11" name="Rectangle 10"/>
          <p:cNvSpPr/>
          <p:nvPr/>
        </p:nvSpPr>
        <p:spPr bwMode="auto">
          <a:xfrm>
            <a:off x="2128635" y="4849351"/>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12" name="Rectangle 11"/>
          <p:cNvSpPr/>
          <p:nvPr/>
        </p:nvSpPr>
        <p:spPr bwMode="auto">
          <a:xfrm>
            <a:off x="2128635" y="525682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13" name="Rectangle 12"/>
          <p:cNvSpPr/>
          <p:nvPr/>
        </p:nvSpPr>
        <p:spPr bwMode="auto">
          <a:xfrm>
            <a:off x="3145235" y="4852392"/>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3145235" y="5256820"/>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Rectangle 14"/>
          <p:cNvSpPr/>
          <p:nvPr/>
        </p:nvSpPr>
        <p:spPr bwMode="auto">
          <a:xfrm>
            <a:off x="323528" y="4852392"/>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326697" y="5256820"/>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671955" y="52568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08-06</a:t>
            </a:r>
            <a:endParaRPr kumimoji="0" lang="en-US" sz="1400" b="0" i="0" u="none" strike="noStrike" cap="none" normalizeH="0" baseline="0" dirty="0" smtClean="0">
              <a:ln>
                <a:noFill/>
              </a:ln>
              <a:solidFill>
                <a:srgbClr val="000000"/>
              </a:solidFill>
              <a:effectLst/>
              <a:latin typeface="Arial"/>
              <a:cs typeface="Arial"/>
            </a:endParaRPr>
          </a:p>
        </p:txBody>
      </p:sp>
      <p:sp>
        <p:nvSpPr>
          <p:cNvPr id="27" name="Rectangle 26"/>
          <p:cNvSpPr/>
          <p:nvPr/>
        </p:nvSpPr>
        <p:spPr bwMode="auto">
          <a:xfrm>
            <a:off x="5671954" y="485239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6818919" y="5256820"/>
            <a:ext cx="207356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29" name="Rectangle 28"/>
          <p:cNvSpPr/>
          <p:nvPr/>
        </p:nvSpPr>
        <p:spPr bwMode="auto">
          <a:xfrm>
            <a:off x="6818918" y="4852392"/>
            <a:ext cx="207356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3871754" y="4852392"/>
            <a:ext cx="1800200"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3874923" y="5256820"/>
            <a:ext cx="1797031"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0353622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smtClean="0"/>
              <a:t>References</a:t>
            </a:r>
            <a:endParaRPr lang="en-GB" sz="4000" dirty="0"/>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dirty="0" smtClean="0"/>
              <a:t>For further discussion of this topic, come to the </a:t>
            </a:r>
            <a:r>
              <a:rPr lang="en-GB" sz="2800" dirty="0" err="1" smtClean="0"/>
              <a:t>TGak</a:t>
            </a:r>
            <a:r>
              <a:rPr lang="en-GB" sz="2800" dirty="0" smtClean="0"/>
              <a:t> session tomorrow, Thursday, AM1.</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More detailed discussion of some aspects of these issues is in document 11-13/0952r2.</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current text of P802.1Qbz Draft 1.3 contains a new tag stacking scheme.  P802.1Qbz has passed Task Group Ballot with no “Disapprove” votes.</a:t>
            </a:r>
            <a:endParaRPr lang="en-GB" dirty="0"/>
          </a:p>
        </p:txBody>
      </p:sp>
    </p:spTree>
    <p:extLst>
      <p:ext uri="{BB962C8B-B14F-4D97-AF65-F5344CB8AC3E}">
        <p14:creationId xmlns:p14="http://schemas.microsoft.com/office/powerpoint/2010/main" val="417293128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accent6"/>
                </a:solidFill>
              </a:rPr>
              <a:t>Encoding Alternatives</a:t>
            </a:r>
            <a:endParaRPr lang="en-US" sz="4000" dirty="0">
              <a:solidFill>
                <a:schemeClr val="accent6"/>
              </a:solidFill>
            </a:endParaRPr>
          </a:p>
        </p:txBody>
      </p:sp>
      <p:sp>
        <p:nvSpPr>
          <p:cNvPr id="3" name="Content Placeholder 2"/>
          <p:cNvSpPr>
            <a:spLocks noGrp="1"/>
          </p:cNvSpPr>
          <p:nvPr>
            <p:ph idx="1"/>
          </p:nvPr>
        </p:nvSpPr>
        <p:spPr>
          <a:xfrm>
            <a:off x="685800" y="1556792"/>
            <a:ext cx="7770813" cy="5099596"/>
          </a:xfrm>
        </p:spPr>
        <p:txBody>
          <a:bodyPr>
            <a:normAutofit/>
          </a:bodyPr>
          <a:lstStyle/>
          <a:p>
            <a:pPr>
              <a:buFont typeface="Arial"/>
              <a:buChar char="•"/>
            </a:pPr>
            <a:r>
              <a:rPr lang="en-US" dirty="0" smtClean="0"/>
              <a:t>Such a payload could be encoded in a new scheme, keeping one initial LLC, as:</a:t>
            </a:r>
            <a:endParaRPr lang="en-US" sz="1200" dirty="0"/>
          </a:p>
          <a:p>
            <a:pPr>
              <a:buFont typeface="Arial"/>
              <a:buChar char="•"/>
            </a:pPr>
            <a:endParaRPr lang="en-US" sz="1200" dirty="0" smtClean="0"/>
          </a:p>
          <a:p>
            <a:pPr>
              <a:buFont typeface="Arial"/>
              <a:buChar char="•"/>
            </a:pPr>
            <a:endParaRPr lang="en-US" sz="1200" dirty="0"/>
          </a:p>
          <a:p>
            <a:pPr>
              <a:buFont typeface="Arial"/>
              <a:buChar char="•"/>
            </a:pPr>
            <a:endParaRPr lang="en-US" sz="1200" dirty="0" smtClean="0"/>
          </a:p>
          <a:p>
            <a:pPr>
              <a:buFont typeface="Arial"/>
              <a:buChar char="•"/>
            </a:pPr>
            <a:endParaRPr lang="en-US" sz="1200" dirty="0"/>
          </a:p>
          <a:p>
            <a:pPr marL="0" indent="0"/>
            <a:endParaRPr lang="en-US" sz="1200" dirty="0"/>
          </a:p>
          <a:p>
            <a:pPr>
              <a:buFont typeface="Arial"/>
              <a:buChar char="•"/>
            </a:pPr>
            <a:endParaRPr lang="en-US" sz="1800" dirty="0" smtClean="0"/>
          </a:p>
          <a:p>
            <a:pPr>
              <a:buFont typeface="Arial"/>
              <a:buChar char="•"/>
            </a:pPr>
            <a:r>
              <a:rPr lang="en-US" dirty="0" smtClean="0"/>
              <a:t>Or, using entirely Length/Type encoding in 11ak as:</a:t>
            </a:r>
            <a:endParaRPr lang="en-US" sz="4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6</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Norman Finn, Cisco Systems</a:t>
            </a:r>
            <a:endParaRPr lang="en-GB" dirty="0"/>
          </a:p>
        </p:txBody>
      </p:sp>
      <p:sp>
        <p:nvSpPr>
          <p:cNvPr id="24" name="TextBox 23"/>
          <p:cNvSpPr txBox="1"/>
          <p:nvPr/>
        </p:nvSpPr>
        <p:spPr>
          <a:xfrm>
            <a:off x="1046796" y="2492896"/>
            <a:ext cx="6981588"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25" name="Rectangle 24"/>
          <p:cNvSpPr/>
          <p:nvPr/>
        </p:nvSpPr>
        <p:spPr bwMode="auto">
          <a:xfrm>
            <a:off x="2848734" y="2777887"/>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1" name="Rectangle 30"/>
          <p:cNvSpPr/>
          <p:nvPr/>
        </p:nvSpPr>
        <p:spPr bwMode="auto">
          <a:xfrm>
            <a:off x="2848734" y="318535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3865334" y="2780928"/>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3865334" y="3185356"/>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1043627" y="2780928"/>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1046796" y="3185356"/>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4595022" y="3185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08-06</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4595021" y="278092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5741986" y="3185356"/>
            <a:ext cx="228639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741985" y="2780928"/>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1043608" y="4636368"/>
            <a:ext cx="5184538" cy="284991"/>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43" name="Rectangle 42"/>
          <p:cNvSpPr/>
          <p:nvPr/>
        </p:nvSpPr>
        <p:spPr bwMode="auto">
          <a:xfrm>
            <a:off x="1048496" y="4921359"/>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1048496" y="532882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2065096" y="4924400"/>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2065096" y="5328828"/>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2794784" y="532882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08-06</a:t>
            </a:r>
            <a:endParaRPr kumimoji="0" lang="en-US" sz="1400" b="0" i="0" u="none" strike="noStrike" cap="none" normalizeH="0" baseline="0" dirty="0" smtClean="0">
              <a:ln>
                <a:noFill/>
              </a:ln>
              <a:solidFill>
                <a:srgbClr val="000000"/>
              </a:solidFill>
              <a:effectLst/>
              <a:latin typeface="Arial"/>
              <a:cs typeface="Arial"/>
            </a:endParaRPr>
          </a:p>
        </p:txBody>
      </p:sp>
      <p:sp>
        <p:nvSpPr>
          <p:cNvPr id="50" name="Rectangle 49"/>
          <p:cNvSpPr/>
          <p:nvPr/>
        </p:nvSpPr>
        <p:spPr bwMode="auto">
          <a:xfrm>
            <a:off x="2794783" y="492440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941748" y="5328828"/>
            <a:ext cx="228639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3941747" y="4924400"/>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30938896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The Options</a:t>
            </a:r>
            <a:endParaRPr lang="en-US" sz="4000" dirty="0"/>
          </a:p>
        </p:txBody>
      </p:sp>
      <p:sp>
        <p:nvSpPr>
          <p:cNvPr id="3" name="Content Placeholder 2"/>
          <p:cNvSpPr>
            <a:spLocks noGrp="1"/>
          </p:cNvSpPr>
          <p:nvPr>
            <p:ph idx="1"/>
          </p:nvPr>
        </p:nvSpPr>
        <p:spPr>
          <a:xfrm>
            <a:off x="685800" y="1981200"/>
            <a:ext cx="7770813" cy="4494213"/>
          </a:xfrm>
        </p:spPr>
        <p:txBody>
          <a:bodyPr>
            <a:normAutofit/>
          </a:bodyPr>
          <a:lstStyle/>
          <a:p>
            <a:pPr marL="0" indent="0"/>
            <a:r>
              <a:rPr lang="en-US" dirty="0" smtClean="0"/>
              <a:t>Assume it is impractical to change the rest of the world to use LLC or to change all of 802.11 to use Length/Type. Then two possibilities are:</a:t>
            </a:r>
          </a:p>
          <a:p>
            <a:pPr marL="457200" indent="-457200">
              <a:buFont typeface="+mj-lt"/>
              <a:buAutoNum type="arabicPeriod"/>
            </a:pPr>
            <a:r>
              <a:rPr lang="en-US" dirty="0" smtClean="0"/>
              <a:t>Change all 802.11 payloads so that they always start with one LLC but any subsequent encodings in that payload are Length/Type.</a:t>
            </a:r>
          </a:p>
          <a:p>
            <a:pPr marL="857250" lvl="1" indent="-457200">
              <a:buFont typeface="Arial"/>
              <a:buChar char="•"/>
            </a:pPr>
            <a:r>
              <a:rPr lang="en-US" dirty="0" smtClean="0"/>
              <a:t>This is the current 802.1Qbz proposal.</a:t>
            </a:r>
          </a:p>
          <a:p>
            <a:pPr marL="457200" indent="-457200">
              <a:buFont typeface="+mj-lt"/>
              <a:buAutoNum type="arabicPeriod"/>
            </a:pPr>
            <a:r>
              <a:rPr lang="en-US" dirty="0" smtClean="0"/>
              <a:t>Change some 802.11 payload (at least payloads on 802.11ak links) so that they are completely Length Type encoded.</a:t>
            </a:r>
          </a:p>
          <a:p>
            <a:pPr marL="857250" lvl="1" indent="-457200">
              <a:buFont typeface="Arial"/>
              <a:buChar char="•"/>
            </a:pPr>
            <a:r>
              <a:rPr lang="en-US" dirty="0" smtClean="0"/>
              <a:t>This is a possible alternative.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1776314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073608" y="2204864"/>
            <a:ext cx="3490288"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1654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1654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16546"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0467"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0467"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0467"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0467"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2046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2046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2046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2046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2046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2046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24388"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24388"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2831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2200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347864" y="1628800"/>
            <a:ext cx="2448272" cy="5112568"/>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TextBox 2"/>
          <p:cNvSpPr txBox="1"/>
          <p:nvPr/>
        </p:nvSpPr>
        <p:spPr>
          <a:xfrm>
            <a:off x="1073608" y="5380655"/>
            <a:ext cx="435836"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7487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49901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5149580"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76" name="TextBox 75"/>
          <p:cNvSpPr txBox="1"/>
          <p:nvPr/>
        </p:nvSpPr>
        <p:spPr>
          <a:xfrm>
            <a:off x="6373716"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78" name="TextBox 77"/>
          <p:cNvSpPr txBox="1"/>
          <p:nvPr/>
        </p:nvSpPr>
        <p:spPr>
          <a:xfrm>
            <a:off x="7597852"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0" name="TextBox 79"/>
          <p:cNvSpPr txBox="1"/>
          <p:nvPr/>
        </p:nvSpPr>
        <p:spPr>
          <a:xfrm>
            <a:off x="5149580"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1" name="TextBox 80"/>
          <p:cNvSpPr txBox="1"/>
          <p:nvPr/>
        </p:nvSpPr>
        <p:spPr>
          <a:xfrm>
            <a:off x="6373716"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5" name="TextBox 84"/>
          <p:cNvSpPr txBox="1"/>
          <p:nvPr/>
        </p:nvSpPr>
        <p:spPr>
          <a:xfrm>
            <a:off x="7597852"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5149580"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7" name="TextBox 86"/>
          <p:cNvSpPr txBox="1"/>
          <p:nvPr/>
        </p:nvSpPr>
        <p:spPr>
          <a:xfrm>
            <a:off x="6373716"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5149580"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7487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49901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7487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49901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49901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2" name="Title 1"/>
          <p:cNvSpPr>
            <a:spLocks noGrp="1"/>
          </p:cNvSpPr>
          <p:nvPr>
            <p:ph type="title"/>
          </p:nvPr>
        </p:nvSpPr>
        <p:spPr/>
        <p:txBody>
          <a:bodyPr/>
          <a:lstStyle/>
          <a:p>
            <a:r>
              <a:rPr lang="en-US" dirty="0" smtClean="0"/>
              <a:t>End-to-end tag stacking </a:t>
            </a:r>
            <a:r>
              <a:rPr lang="en-US" dirty="0" smtClean="0">
                <a:solidFill>
                  <a:schemeClr val="accent6"/>
                </a:solidFill>
              </a:rPr>
              <a:t>today</a:t>
            </a:r>
            <a:r>
              <a:rPr lang="en-US" dirty="0">
                <a:solidFill>
                  <a:srgbClr val="FF0000"/>
                </a:solidFill>
              </a:rPr>
              <a:t/>
            </a:r>
            <a:br>
              <a:rPr lang="en-US" dirty="0">
                <a:solidFill>
                  <a:srgbClr val="FF0000"/>
                </a:solidFill>
              </a:rPr>
            </a:br>
            <a:r>
              <a:rPr lang="en-US" sz="2400" dirty="0" smtClean="0">
                <a:solidFill>
                  <a:srgbClr val="FF0000"/>
                </a:solidFill>
              </a:rPr>
              <a:t>All tags must be translated at once by B3</a:t>
            </a:r>
            <a:endParaRPr lang="en-US" dirty="0">
              <a:solidFill>
                <a:srgbClr val="FF0000"/>
              </a:solidFill>
            </a:endParaRPr>
          </a:p>
        </p:txBody>
      </p:sp>
      <p:sp>
        <p:nvSpPr>
          <p:cNvPr id="100" name="TextBox 99"/>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encoding</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101" name="TextBox 100"/>
          <p:cNvSpPr txBox="1"/>
          <p:nvPr/>
        </p:nvSpPr>
        <p:spPr>
          <a:xfrm>
            <a:off x="107504" y="2708920"/>
            <a:ext cx="3599713" cy="954107"/>
          </a:xfrm>
          <a:prstGeom prst="rect">
            <a:avLst/>
          </a:prstGeom>
          <a:noFill/>
        </p:spPr>
        <p:txBody>
          <a:bodyPr wrap="none" rtlCol="0">
            <a:spAutoFit/>
          </a:bodyPr>
          <a:lstStyle/>
          <a:p>
            <a:r>
              <a:rPr lang="en-US" sz="2800" b="1" dirty="0" smtClean="0">
                <a:solidFill>
                  <a:schemeClr val="accent1">
                    <a:lumMod val="50000"/>
                  </a:schemeClr>
                </a:solidFill>
              </a:rPr>
              <a:t>Length/Type encoding</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Tree>
    <p:extLst>
      <p:ext uri="{BB962C8B-B14F-4D97-AF65-F5344CB8AC3E}">
        <p14:creationId xmlns:p14="http://schemas.microsoft.com/office/powerpoint/2010/main" val="12653606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115616"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2" name="Title 1"/>
          <p:cNvSpPr>
            <a:spLocks noGrp="1"/>
          </p:cNvSpPr>
          <p:nvPr>
            <p:ph type="title"/>
          </p:nvPr>
        </p:nvSpPr>
        <p:spPr/>
        <p:txBody>
          <a:bodyPr/>
          <a:lstStyle/>
          <a:p>
            <a:r>
              <a:rPr lang="en-US" dirty="0" smtClean="0"/>
              <a:t>802.1Qbz end-to-end tag stacking </a:t>
            </a:r>
            <a:r>
              <a:rPr lang="en-US" dirty="0" smtClean="0">
                <a:solidFill>
                  <a:schemeClr val="tx1"/>
                </a:solidFill>
              </a:rPr>
              <a:t>method</a:t>
            </a:r>
            <a:r>
              <a:rPr lang="en-US" dirty="0" smtClean="0">
                <a:solidFill>
                  <a:srgbClr val="FF0000"/>
                </a:solidFill>
              </a:rPr>
              <a:t/>
            </a:r>
            <a:br>
              <a:rPr lang="en-US" dirty="0" smtClean="0">
                <a:solidFill>
                  <a:srgbClr val="FF0000"/>
                </a:solidFill>
              </a:rPr>
            </a:br>
            <a:r>
              <a:rPr lang="en-US" sz="2400" dirty="0" smtClean="0">
                <a:solidFill>
                  <a:srgbClr val="FF0000"/>
                </a:solidFill>
              </a:rPr>
              <a:t>One translation per tag or media change</a:t>
            </a:r>
            <a:endParaRPr lang="en-US" sz="2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2419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2419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24198"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8119"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8119"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8119"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8119"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3800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3800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3800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3800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3800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3800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3204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32040"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32040"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32040"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32040"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32040"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4192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4192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4192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4192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4585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3954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419872" y="3202137"/>
            <a:ext cx="2448272" cy="430887"/>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TextBox 82"/>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encoding</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84" name="TextBox 83"/>
          <p:cNvSpPr txBox="1"/>
          <p:nvPr/>
        </p:nvSpPr>
        <p:spPr>
          <a:xfrm>
            <a:off x="107504" y="2708920"/>
            <a:ext cx="3599713" cy="954107"/>
          </a:xfrm>
          <a:prstGeom prst="rect">
            <a:avLst/>
          </a:prstGeom>
          <a:noFill/>
        </p:spPr>
        <p:txBody>
          <a:bodyPr wrap="none" rtlCol="0">
            <a:spAutoFit/>
          </a:bodyPr>
          <a:lstStyle/>
          <a:p>
            <a:r>
              <a:rPr lang="en-US" sz="2800" b="1" dirty="0" smtClean="0">
                <a:solidFill>
                  <a:schemeClr val="accent1">
                    <a:lumMod val="50000"/>
                  </a:schemeClr>
                </a:solidFill>
              </a:rPr>
              <a:t>Length/Type encoding</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
        <p:nvSpPr>
          <p:cNvPr id="3" name="TextBox 2"/>
          <p:cNvSpPr txBox="1"/>
          <p:nvPr/>
        </p:nvSpPr>
        <p:spPr>
          <a:xfrm>
            <a:off x="109114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9241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51655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5157232"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6" name="TextBox 75"/>
          <p:cNvSpPr txBox="1"/>
          <p:nvPr/>
        </p:nvSpPr>
        <p:spPr>
          <a:xfrm>
            <a:off x="6381368"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8" name="TextBox 77"/>
          <p:cNvSpPr txBox="1"/>
          <p:nvPr/>
        </p:nvSpPr>
        <p:spPr>
          <a:xfrm>
            <a:off x="7605504"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0" name="TextBox 79"/>
          <p:cNvSpPr txBox="1"/>
          <p:nvPr/>
        </p:nvSpPr>
        <p:spPr>
          <a:xfrm>
            <a:off x="5157232"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1" name="TextBox 80"/>
          <p:cNvSpPr txBox="1"/>
          <p:nvPr/>
        </p:nvSpPr>
        <p:spPr>
          <a:xfrm>
            <a:off x="6381368"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5" name="TextBox 84"/>
          <p:cNvSpPr txBox="1"/>
          <p:nvPr/>
        </p:nvSpPr>
        <p:spPr>
          <a:xfrm>
            <a:off x="7605504"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5157232" y="4372543"/>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7" name="TextBox 86"/>
          <p:cNvSpPr txBox="1"/>
          <p:nvPr/>
        </p:nvSpPr>
        <p:spPr>
          <a:xfrm>
            <a:off x="6381368"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5157232"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9241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51655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9241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51655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51655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88" name="Oval 87"/>
          <p:cNvSpPr/>
          <p:nvPr/>
        </p:nvSpPr>
        <p:spPr bwMode="auto">
          <a:xfrm>
            <a:off x="5013216" y="4350765"/>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Oval 93"/>
          <p:cNvSpPr/>
          <p:nvPr/>
        </p:nvSpPr>
        <p:spPr bwMode="auto">
          <a:xfrm>
            <a:off x="6237352" y="4859159"/>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95599951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5994</TotalTime>
  <Words>1030</Words>
  <Application>Microsoft Macintosh PowerPoint</Application>
  <PresentationFormat>On-screen Show (4:3)</PresentationFormat>
  <Paragraphs>246</Paragraphs>
  <Slides>10</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802-11-template</vt:lpstr>
      <vt:lpstr>Document</vt:lpstr>
      <vt:lpstr>Tag Stacking Problem and Options</vt:lpstr>
      <vt:lpstr>Abstract</vt:lpstr>
      <vt:lpstr>Background</vt:lpstr>
      <vt:lpstr>The Question:</vt:lpstr>
      <vt:lpstr>References</vt:lpstr>
      <vt:lpstr>Encoding Alternatives</vt:lpstr>
      <vt:lpstr>The Options</vt:lpstr>
      <vt:lpstr>End-to-end tag stacking today All tags must be translated at once by B3</vt:lpstr>
      <vt:lpstr>802.1Qbz end-to-end tag stacking method One translation per tag or media change</vt:lpstr>
      <vt:lpstr>Old and new tag stacking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Donald Eastlake</cp:lastModifiedBy>
  <cp:revision>91</cp:revision>
  <cp:lastPrinted>1601-01-01T00:00:00Z</cp:lastPrinted>
  <dcterms:created xsi:type="dcterms:W3CDTF">2010-02-15T12:38:41Z</dcterms:created>
  <dcterms:modified xsi:type="dcterms:W3CDTF">2013-09-19T01:09:00Z</dcterms:modified>
</cp:coreProperties>
</file>