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333" r:id="rId3"/>
    <p:sldId id="435" r:id="rId4"/>
    <p:sldId id="281" r:id="rId5"/>
    <p:sldId id="282" r:id="rId6"/>
    <p:sldId id="401" r:id="rId7"/>
    <p:sldId id="402" r:id="rId8"/>
    <p:sldId id="403" r:id="rId9"/>
    <p:sldId id="422" r:id="rId10"/>
    <p:sldId id="404" r:id="rId11"/>
    <p:sldId id="405" r:id="rId12"/>
    <p:sldId id="406" r:id="rId13"/>
    <p:sldId id="407" r:id="rId14"/>
    <p:sldId id="408" r:id="rId15"/>
    <p:sldId id="410" r:id="rId16"/>
    <p:sldId id="411" r:id="rId17"/>
    <p:sldId id="412" r:id="rId18"/>
    <p:sldId id="413" r:id="rId19"/>
    <p:sldId id="414" r:id="rId20"/>
    <p:sldId id="415" r:id="rId21"/>
    <p:sldId id="416" r:id="rId22"/>
    <p:sldId id="417" r:id="rId23"/>
    <p:sldId id="418" r:id="rId24"/>
    <p:sldId id="419" r:id="rId25"/>
    <p:sldId id="420" r:id="rId26"/>
    <p:sldId id="421" r:id="rId27"/>
    <p:sldId id="427" r:id="rId28"/>
    <p:sldId id="445" r:id="rId29"/>
    <p:sldId id="446" r:id="rId30"/>
    <p:sldId id="365" r:id="rId31"/>
    <p:sldId id="384" r:id="rId32"/>
    <p:sldId id="287" r:id="rId33"/>
    <p:sldId id="423" r:id="rId34"/>
    <p:sldId id="424" r:id="rId35"/>
    <p:sldId id="425" r:id="rId36"/>
    <p:sldId id="426" r:id="rId37"/>
    <p:sldId id="428" r:id="rId38"/>
    <p:sldId id="429" r:id="rId39"/>
    <p:sldId id="430" r:id="rId40"/>
    <p:sldId id="431" r:id="rId41"/>
    <p:sldId id="432" r:id="rId42"/>
    <p:sldId id="433" r:id="rId43"/>
    <p:sldId id="434" r:id="rId44"/>
    <p:sldId id="436" r:id="rId45"/>
    <p:sldId id="437" r:id="rId46"/>
    <p:sldId id="444" r:id="rId47"/>
    <p:sldId id="439" r:id="rId48"/>
    <p:sldId id="440" r:id="rId49"/>
    <p:sldId id="441" r:id="rId50"/>
    <p:sldId id="442" r:id="rId51"/>
    <p:sldId id="443" r:id="rId52"/>
    <p:sldId id="447" r:id="rId53"/>
    <p:sldId id="449" r:id="rId54"/>
    <p:sldId id="450" r:id="rId55"/>
    <p:sldId id="451" r:id="rId56"/>
    <p:sldId id="452" r:id="rId57"/>
    <p:sldId id="270" r:id="rId58"/>
    <p:sldId id="361" r:id="rId59"/>
    <p:sldId id="336" r:id="rId60"/>
    <p:sldId id="337" r:id="rId61"/>
    <p:sldId id="338" r:id="rId62"/>
    <p:sldId id="339" r:id="rId63"/>
    <p:sldId id="340" r:id="rId64"/>
    <p:sldId id="355" r:id="rId65"/>
    <p:sldId id="356" r:id="rId66"/>
    <p:sldId id="357" r:id="rId67"/>
    <p:sldId id="385" r:id="rId68"/>
    <p:sldId id="386" r:id="rId6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9645" autoAdjust="0"/>
  </p:normalViewPr>
  <p:slideViewPr>
    <p:cSldViewPr>
      <p:cViewPr>
        <p:scale>
          <a:sx n="70" d="100"/>
          <a:sy n="70" d="100"/>
        </p:scale>
        <p:origin x="-594" y="-174"/>
      </p:cViewPr>
      <p:guideLst>
        <p:guide orient="horz" pos="2160"/>
        <p:guide pos="2880"/>
      </p:guideLst>
    </p:cSldViewPr>
  </p:slideViewPr>
  <p:outlineViewPr>
    <p:cViewPr>
      <p:scale>
        <a:sx n="33" d="100"/>
        <a:sy n="33" d="100"/>
      </p:scale>
      <p:origin x="42" y="2172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63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64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65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4</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5</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32</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57</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113"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smtClean="0">
                <a:solidFill>
                  <a:srgbClr val="00CC00"/>
                </a:solidFill>
              </a:rPr>
              <a:t>[Deferred] 13/891 </a:t>
            </a:r>
            <a:r>
              <a:rPr lang="en-US" dirty="0">
                <a:solidFill>
                  <a:srgbClr val="00CC00"/>
                </a:solidFill>
              </a:rPr>
              <a:t>CC9-clause-9-32n-3-1-comment </a:t>
            </a:r>
            <a:r>
              <a:rPr lang="en-US" dirty="0" smtClean="0">
                <a:solidFill>
                  <a:srgbClr val="00CC00"/>
                </a:solidFill>
              </a:rPr>
              <a:t>resolution</a:t>
            </a:r>
          </a:p>
          <a:p>
            <a:pPr lvl="1"/>
            <a:r>
              <a:rPr lang="en-US" dirty="0" err="1">
                <a:solidFill>
                  <a:srgbClr val="00CC00"/>
                </a:solidFill>
              </a:rPr>
              <a:t>Kaiying</a:t>
            </a:r>
            <a:r>
              <a:rPr lang="en-US" dirty="0">
                <a:solidFill>
                  <a:srgbClr val="00CC00"/>
                </a:solidFill>
              </a:rPr>
              <a:t> </a:t>
            </a:r>
            <a:r>
              <a:rPr lang="en-US" dirty="0" err="1" smtClean="0">
                <a:solidFill>
                  <a:srgbClr val="00CC00"/>
                </a:solidFill>
              </a:rPr>
              <a:t>Lv</a:t>
            </a:r>
            <a:r>
              <a:rPr lang="en-US" dirty="0" smtClean="0">
                <a:solidFill>
                  <a:srgbClr val="00CC00"/>
                </a:solidFill>
              </a:rPr>
              <a:t> </a:t>
            </a:r>
            <a:r>
              <a:rPr lang="en-US" dirty="0">
                <a:solidFill>
                  <a:srgbClr val="00CC00"/>
                </a:solidFill>
              </a:rPr>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13/1068 CC09 Comment Resolution CID 265</a:t>
            </a:r>
          </a:p>
          <a:p>
            <a:pPr lvl="1"/>
            <a:r>
              <a:rPr lang="en-US" dirty="0">
                <a:solidFill>
                  <a:srgbClr val="00CC00"/>
                </a:solidFill>
              </a:rPr>
              <a:t>Betty Zhao (Huawei</a:t>
            </a:r>
            <a:r>
              <a:rPr lang="en-US" dirty="0" smtClean="0">
                <a:solidFill>
                  <a:srgbClr val="00CC00"/>
                </a:solidFill>
              </a:rPr>
              <a:t>)</a:t>
            </a:r>
          </a:p>
          <a:p>
            <a:r>
              <a:rPr lang="en-US" dirty="0">
                <a:solidFill>
                  <a:srgbClr val="00CC00"/>
                </a:solidFill>
              </a:rPr>
              <a:t>13/1069 </a:t>
            </a:r>
            <a:r>
              <a:rPr lang="en-US" dirty="0" smtClean="0">
                <a:solidFill>
                  <a:srgbClr val="00CC00"/>
                </a:solidFill>
              </a:rPr>
              <a:t>CID </a:t>
            </a:r>
            <a:r>
              <a:rPr lang="en-US" dirty="0">
                <a:solidFill>
                  <a:srgbClr val="00CC00"/>
                </a:solidFill>
              </a:rPr>
              <a:t>265, 534, 535, 716 and 834</a:t>
            </a:r>
          </a:p>
          <a:p>
            <a:pPr lvl="1"/>
            <a:r>
              <a:rPr lang="en-US" dirty="0">
                <a:solidFill>
                  <a:srgbClr val="00CC00"/>
                </a:solidFill>
              </a:rPr>
              <a:t>Betty Zhao (Huawei</a:t>
            </a:r>
            <a:r>
              <a:rPr lang="en-US" dirty="0" smtClean="0">
                <a:solidFill>
                  <a:srgbClr val="00CC00"/>
                </a:solidFill>
              </a:rPr>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solidFill>
                  <a:srgbClr val="00CC00"/>
                </a:solidFill>
              </a:rPr>
              <a:t>11-13-1098-00-00ah </a:t>
            </a:r>
            <a:r>
              <a:rPr lang="en-US" dirty="0">
                <a:solidFill>
                  <a:srgbClr val="00CC00"/>
                </a:solidFill>
              </a:rPr>
              <a:t>CC9 Resolution of CID201 and </a:t>
            </a:r>
            <a:r>
              <a:rPr lang="en-US" dirty="0" smtClean="0">
                <a:solidFill>
                  <a:srgbClr val="00CC00"/>
                </a:solidFill>
              </a:rPr>
              <a:t>202</a:t>
            </a:r>
            <a:endParaRPr lang="en-US" dirty="0">
              <a:solidFill>
                <a:srgbClr val="00CC00"/>
              </a:solidFill>
            </a:endParaRPr>
          </a:p>
          <a:p>
            <a:pPr lvl="1"/>
            <a:r>
              <a:rPr lang="en-US" dirty="0">
                <a:solidFill>
                  <a:srgbClr val="00CC00"/>
                </a:solidFill>
              </a:rPr>
              <a:t>11-13-1099-00-00ah CC9 Comment Resolution CID 685, 688-694</a:t>
            </a:r>
          </a:p>
          <a:p>
            <a:pPr lvl="1"/>
            <a:r>
              <a:rPr lang="en-US" dirty="0">
                <a:solidFill>
                  <a:srgbClr val="00CC00"/>
                </a:solidFill>
              </a:rPr>
              <a:t>11-13-1101-00-00ah-CC9-Comment Resolution-CID </a:t>
            </a:r>
            <a:r>
              <a:rPr lang="en-US" dirty="0" smtClean="0">
                <a:solidFill>
                  <a:srgbClr val="00CC00"/>
                </a:solidFill>
              </a:rPr>
              <a:t>214-216-217-218-221-260-679-680-824</a:t>
            </a:r>
            <a:endParaRPr lang="en-US" dirty="0">
              <a:solidFill>
                <a:srgbClr val="00CC00"/>
              </a:solidFill>
            </a:endParaRPr>
          </a:p>
          <a:p>
            <a:pPr lvl="1"/>
            <a:r>
              <a:rPr lang="en-US" dirty="0">
                <a:solidFill>
                  <a:srgbClr val="00CC00"/>
                </a:solidFill>
              </a:rPr>
              <a:t>11-13-1102-00-00ah-CC9-Comment-Resolution-CID-335-760-761-762</a:t>
            </a:r>
          </a:p>
          <a:p>
            <a:pPr lvl="1"/>
            <a:r>
              <a:rPr lang="en-US" dirty="0">
                <a:solidFill>
                  <a:srgbClr val="00CC00"/>
                </a:solidFill>
              </a:rPr>
              <a:t>11-13-1103-00-00ah-CC9-Comment-Resolution-CID-213-220</a:t>
            </a:r>
          </a:p>
          <a:p>
            <a:pPr lvl="1"/>
            <a:r>
              <a:rPr lang="en-US" dirty="0">
                <a:solidFill>
                  <a:srgbClr val="00CC00"/>
                </a:solidFill>
              </a:rPr>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Minho Cheong, MAC submissions to </a:t>
            </a:r>
            <a:r>
              <a:rPr lang="en-US" dirty="0">
                <a:solidFill>
                  <a:srgbClr val="00CC00"/>
                </a:solidFill>
              </a:rPr>
              <a:t>be presented on Wed</a:t>
            </a:r>
            <a:r>
              <a:rPr lang="en-US" dirty="0" smtClean="0">
                <a:solidFill>
                  <a:srgbClr val="00CC00"/>
                </a:solidFill>
              </a:rPr>
              <a:t>.</a:t>
            </a:r>
          </a:p>
          <a:p>
            <a:pPr lvl="1"/>
            <a:r>
              <a:rPr lang="en-US" dirty="0" smtClean="0">
                <a:solidFill>
                  <a:srgbClr val="00CC00"/>
                </a:solidFill>
              </a:rPr>
              <a:t>13/1120 cc9-mac-comment-resolutions-on-sectorization (not I server yet)</a:t>
            </a:r>
            <a:endParaRPr lang="en-US" dirty="0">
              <a:solidFill>
                <a:srgbClr val="00CC00"/>
              </a:solidFill>
            </a:endParaRPr>
          </a:p>
          <a:p>
            <a:pPr lvl="1"/>
            <a:r>
              <a:rPr lang="en-US" dirty="0" smtClean="0">
                <a:solidFill>
                  <a:schemeClr val="bg1">
                    <a:lumMod val="65000"/>
                  </a:schemeClr>
                </a:solidFill>
              </a:rPr>
              <a:t>CIDs</a:t>
            </a:r>
            <a:r>
              <a:rPr lang="en-US" dirty="0">
                <a:solidFill>
                  <a:schemeClr val="bg1">
                    <a:lumMod val="65000"/>
                  </a:schemeClr>
                </a:solidFill>
              </a:rPr>
              <a:t> </a:t>
            </a:r>
            <a:r>
              <a:rPr lang="en-US" dirty="0" smtClean="0">
                <a:solidFill>
                  <a:schemeClr val="bg1">
                    <a:lumMod val="65000"/>
                  </a:schemeClr>
                </a:solidFill>
              </a:rPr>
              <a:t>428-429-434 withdrawn via Minho</a:t>
            </a:r>
          </a:p>
          <a:p>
            <a:r>
              <a:rPr lang="en-US" strike="sngStrike" dirty="0"/>
              <a:t>Minho Cheong, </a:t>
            </a:r>
            <a:r>
              <a:rPr lang="en-US" strike="sngStrike" dirty="0" smtClean="0"/>
              <a:t>PHY submissions</a:t>
            </a:r>
          </a:p>
          <a:p>
            <a:pPr lvl="1"/>
            <a:r>
              <a:rPr lang="en-US" strike="sngStrike" dirty="0" smtClean="0"/>
              <a:t>13/1049 cc9-phy-comment-resolutions-24.2.2-24.2.3</a:t>
            </a:r>
            <a:endParaRPr lang="en-US" strike="sngStrike" dirty="0"/>
          </a:p>
          <a:p>
            <a:pPr lvl="1"/>
            <a:r>
              <a:rPr lang="en-US" strike="sngStrike" dirty="0" smtClean="0"/>
              <a:t>13/1050 cc9-phy-comment-resolutions-24.3.4</a:t>
            </a:r>
            <a:endParaRPr lang="en-US" strike="sngStrike" dirty="0"/>
          </a:p>
          <a:p>
            <a:pPr lvl="1"/>
            <a:r>
              <a:rPr lang="en-US" strike="sngStrike" dirty="0" smtClean="0"/>
              <a:t>13/1118 cc9-phy-comment-resolutions-Annex-E</a:t>
            </a:r>
            <a:endParaRPr lang="en-US" strike="sngStrike"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13/984 d01 PHY CID70</a:t>
            </a:r>
          </a:p>
          <a:p>
            <a:pPr lvl="1"/>
            <a:r>
              <a:rPr lang="en-US" strike="sngStrike" dirty="0"/>
              <a:t>Hongyuan Zhang (Marvell</a:t>
            </a:r>
            <a:r>
              <a:rPr lang="en-US" strike="sngStrike"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13/1026r0 CC9 Comment resolution for CIDs 657, </a:t>
            </a:r>
            <a:r>
              <a:rPr lang="en-US" dirty="0" smtClean="0">
                <a:solidFill>
                  <a:srgbClr val="00CC00"/>
                </a:solidFill>
              </a:rPr>
              <a:t>659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13/1025r0 CC9 Comment resolution for CIDs 628, </a:t>
            </a:r>
            <a:r>
              <a:rPr lang="en-US" dirty="0" smtClean="0">
                <a:solidFill>
                  <a:srgbClr val="00CC00"/>
                </a:solidFill>
              </a:rPr>
              <a:t>629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13/1024r0 CC9 Comment Resolution for CIDs 617, 620, 758, 759, </a:t>
            </a:r>
            <a:r>
              <a:rPr lang="en-US" dirty="0" smtClean="0">
                <a:solidFill>
                  <a:srgbClr val="00CC00"/>
                </a:solidFill>
              </a:rPr>
              <a:t>933</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	</a:t>
            </a:r>
          </a:p>
          <a:p>
            <a:r>
              <a:rPr lang="en-US" dirty="0">
                <a:solidFill>
                  <a:srgbClr val="00CC00"/>
                </a:solidFill>
              </a:rPr>
              <a:t>13/1023r0 CC9 Comment Resolution for CID </a:t>
            </a:r>
            <a:r>
              <a:rPr lang="en-US" dirty="0" smtClean="0">
                <a:solidFill>
                  <a:srgbClr val="00CC00"/>
                </a:solidFill>
              </a:rPr>
              <a:t>604</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smtClean="0">
                <a:solidFill>
                  <a:srgbClr val="00CC00"/>
                </a:solidFill>
              </a:rPr>
              <a:t>)</a:t>
            </a:r>
            <a:endParaRPr lang="en-US" dirty="0">
              <a:solidFill>
                <a:srgbClr val="00CC00"/>
              </a:solidFill>
            </a:endParaRPr>
          </a:p>
          <a:p>
            <a:pPr lvl="1"/>
            <a:r>
              <a:rPr lang="en-US" dirty="0" smtClean="0">
                <a:solidFill>
                  <a:srgbClr val="00CC00"/>
                </a:solidFill>
              </a:rPr>
              <a:t>[Documents withdrawn since all were already addressed in other submissions]</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11-13-1035-00-00ah-cc9-possible-integration-regarding-cid773&amp;774</a:t>
            </a: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p>
          <a:p>
            <a:pPr lvl="1"/>
            <a:r>
              <a:rPr lang="en-US" dirty="0" err="1" smtClean="0">
                <a:solidFill>
                  <a:srgbClr val="00CC00"/>
                </a:solidFill>
              </a:rPr>
              <a:t>Strawpoll</a:t>
            </a:r>
            <a:r>
              <a:rPr lang="en-US" dirty="0" smtClean="0">
                <a:solidFill>
                  <a:srgbClr val="00CC00"/>
                </a:solidFill>
              </a:rPr>
              <a:t> failed</a:t>
            </a:r>
          </a:p>
          <a:p>
            <a:pPr lvl="1"/>
            <a:r>
              <a:rPr lang="en-US" dirty="0" err="1" smtClean="0">
                <a:solidFill>
                  <a:srgbClr val="00CC00"/>
                </a:solidFill>
              </a:rPr>
              <a:t>Shusaku</a:t>
            </a:r>
            <a:r>
              <a:rPr lang="en-US" dirty="0" smtClean="0">
                <a:solidFill>
                  <a:srgbClr val="00CC00"/>
                </a:solidFill>
              </a:rPr>
              <a:t> will have a separate submissions to address 773&amp;774</a:t>
            </a:r>
          </a:p>
          <a:p>
            <a:pPr lvl="1"/>
            <a:r>
              <a:rPr lang="en-US" dirty="0" smtClean="0">
                <a:solidFill>
                  <a:srgbClr val="00CC00"/>
                </a:solidFill>
              </a:rPr>
              <a:t>No plan for further submission on this topic at this meeting</a:t>
            </a:r>
            <a:endParaRPr lang="en-US" dirty="0">
              <a:solidFill>
                <a:srgbClr val="00CC00"/>
              </a:solidFill>
            </a:endParaRPr>
          </a:p>
          <a:p>
            <a:r>
              <a:rPr lang="en-US" dirty="0" smtClean="0">
                <a:solidFill>
                  <a:srgbClr val="00CC00"/>
                </a:solidFill>
              </a:rPr>
              <a:t>11-13-1082-00-00ah-cc9-combination-analysis-with-Direct-Link-regarding-cid807</a:t>
            </a:r>
            <a:endParaRPr lang="en-US" dirty="0">
              <a:solidFill>
                <a:srgbClr val="00CC00"/>
              </a:solidFill>
            </a:endParaRP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r>
              <a:rPr lang="en-US" dirty="0" smtClean="0">
                <a:solidFill>
                  <a:srgbClr val="00CC0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a:t>
            </a:r>
            <a:r>
              <a:rPr lang="en-US" b="1" dirty="0" smtClean="0">
                <a:solidFill>
                  <a:srgbClr val="00CC00"/>
                </a:solidFill>
              </a:rPr>
              <a:t>resolved in earlier presentation]</a:t>
            </a:r>
            <a:endParaRPr lang="en-US" b="1" dirty="0">
              <a:solidFill>
                <a:srgbClr val="00CC00"/>
              </a:solidFill>
            </a:endParaRP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11-13-1034-00-00ah-cc9-cids-31 and 592-comment-resolutions</a:t>
            </a:r>
          </a:p>
          <a:p>
            <a:pPr lvl="1"/>
            <a:r>
              <a:rPr lang="en-US" dirty="0">
                <a:solidFill>
                  <a:srgbClr val="00CC00"/>
                </a:solidFill>
              </a:rPr>
              <a:t>Peter </a:t>
            </a:r>
            <a:r>
              <a:rPr lang="en-US" dirty="0" err="1">
                <a:solidFill>
                  <a:srgbClr val="00CC00"/>
                </a:solidFill>
              </a:rPr>
              <a:t>Loc</a:t>
            </a:r>
            <a:r>
              <a:rPr lang="en-US" dirty="0">
                <a:solidFill>
                  <a:srgbClr val="00CC00"/>
                </a:solidFill>
              </a:rPr>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Yuan Zhou (I2R)</a:t>
            </a:r>
          </a:p>
          <a:p>
            <a:pPr lvl="1"/>
            <a:r>
              <a:rPr lang="en-US" dirty="0">
                <a:solidFill>
                  <a:srgbClr val="00CC00"/>
                </a:solidFill>
              </a:rPr>
              <a:t>11-13-1093-00-00ah-CC9-Comment-Resolution-CID-86</a:t>
            </a:r>
          </a:p>
          <a:p>
            <a:pPr lvl="1"/>
            <a:r>
              <a:rPr lang="en-US" dirty="0">
                <a:solidFill>
                  <a:srgbClr val="00CC00"/>
                </a:solidFill>
              </a:rPr>
              <a:t>11-13-1094-00-00ah-CC9-Comment-Resolution-CID-362</a:t>
            </a:r>
          </a:p>
          <a:p>
            <a:pPr lvl="1"/>
            <a:r>
              <a:rPr lang="en-US" dirty="0">
                <a:solidFill>
                  <a:srgbClr val="00CC00"/>
                </a:solidFill>
              </a:rPr>
              <a:t>11-13-1095-00-00ah-CC9-Comment-Resolution-CID-717</a:t>
            </a:r>
          </a:p>
          <a:p>
            <a:pPr lvl="1"/>
            <a:r>
              <a:rPr lang="en-US" dirty="0" smtClean="0">
                <a:solidFill>
                  <a:srgbClr val="00CC00"/>
                </a:solidFill>
              </a:rPr>
              <a:t>11-13-1096-00-00ah-CC9-Comment-Resolution-CID-471[deferred]</a:t>
            </a:r>
            <a:endParaRPr lang="en-US" dirty="0">
              <a:solidFill>
                <a:srgbClr val="00CC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13/1124 CC9-Resolution-CIDs-856</a:t>
            </a:r>
          </a:p>
          <a:p>
            <a:pPr lvl="1"/>
            <a:r>
              <a:rPr lang="en-US" dirty="0">
                <a:solidFill>
                  <a:srgbClr val="00CC00"/>
                </a:solidFill>
              </a:rPr>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13/1067 CC9 resolution of CID 219 317</a:t>
            </a:r>
          </a:p>
          <a:p>
            <a:pPr lvl="1"/>
            <a:r>
              <a:rPr lang="en-US" dirty="0" err="1">
                <a:solidFill>
                  <a:srgbClr val="00CC00"/>
                </a:solidFill>
              </a:rPr>
              <a:t>Liwen</a:t>
            </a:r>
            <a:r>
              <a:rPr lang="en-US" dirty="0">
                <a:solidFill>
                  <a:srgbClr val="00CC00"/>
                </a:solidFill>
              </a:rPr>
              <a:t> Chu (STMicroelectronics</a:t>
            </a:r>
            <a:r>
              <a:rPr lang="en-US" dirty="0" smtClean="0">
                <a:solidFill>
                  <a:srgbClr val="00CC00"/>
                </a:solidFill>
              </a:rPr>
              <a:t>)</a:t>
            </a:r>
          </a:p>
          <a:p>
            <a:endParaRPr lang="en-US" dirty="0" smtClean="0">
              <a:solidFill>
                <a:srgbClr val="00CC00"/>
              </a:solidFill>
            </a:endParaRPr>
          </a:p>
          <a:p>
            <a:endParaRPr lang="en-US" dirty="0">
              <a:solidFill>
                <a:srgbClr val="00CC00"/>
              </a:solidFill>
            </a:endParaRPr>
          </a:p>
          <a:p>
            <a:r>
              <a:rPr lang="en-US" dirty="0" smtClean="0">
                <a:solidFill>
                  <a:schemeClr val="bg1">
                    <a:lumMod val="65000"/>
                  </a:schemeClr>
                </a:solidFill>
              </a:rPr>
              <a:t>Withdraw </a:t>
            </a:r>
            <a:r>
              <a:rPr lang="en-US" dirty="0">
                <a:solidFill>
                  <a:schemeClr val="bg1">
                    <a:lumMod val="65000"/>
                  </a:schemeClr>
                </a:solidFill>
              </a:rPr>
              <a:t>the following comments: 312, 318, 319, 320, 322, </a:t>
            </a:r>
            <a:r>
              <a:rPr lang="en-US" dirty="0" smtClean="0">
                <a:solidFill>
                  <a:schemeClr val="bg1">
                    <a:lumMod val="65000"/>
                  </a:schemeClr>
                </a:solidFill>
              </a:rPr>
              <a:t>325</a:t>
            </a:r>
          </a:p>
          <a:p>
            <a:pPr lvl="1"/>
            <a:r>
              <a:rPr lang="en-US" dirty="0" err="1">
                <a:solidFill>
                  <a:schemeClr val="bg1">
                    <a:lumMod val="65000"/>
                  </a:schemeClr>
                </a:solidFill>
              </a:rPr>
              <a:t>Liwen</a:t>
            </a:r>
            <a:r>
              <a:rPr lang="en-US" dirty="0">
                <a:solidFill>
                  <a:schemeClr val="bg1">
                    <a:lumMod val="65000"/>
                  </a:schemeClr>
                </a:solidFill>
              </a:rPr>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13/1088 coexistence </a:t>
            </a:r>
            <a:r>
              <a:rPr lang="en-US" strike="sngStrike" dirty="0" smtClean="0"/>
              <a:t>assurance</a:t>
            </a:r>
            <a:r>
              <a:rPr lang="en-US" dirty="0" smtClean="0"/>
              <a:t> [to be discussed in the TG]</a:t>
            </a:r>
            <a:endParaRPr lang="en-US" dirty="0"/>
          </a:p>
          <a:p>
            <a:pPr lvl="1"/>
            <a:r>
              <a:rPr lang="en-US" strike="sngStrike" dirty="0" err="1"/>
              <a:t>Yongho</a:t>
            </a:r>
            <a:r>
              <a:rPr lang="en-US" strike="sngStrike" dirty="0"/>
              <a:t> </a:t>
            </a:r>
            <a:r>
              <a:rPr lang="en-US" strike="sngStrike" dirty="0" err="1"/>
              <a:t>Seok</a:t>
            </a:r>
            <a:r>
              <a:rPr lang="en-US" strike="sngStrike"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13/1134 Resolutions to CIDs 41, 150, 350, and 898</a:t>
            </a:r>
          </a:p>
          <a:p>
            <a:pPr lvl="1"/>
            <a:r>
              <a:rPr lang="en-US" dirty="0" err="1">
                <a:solidFill>
                  <a:srgbClr val="00CC00"/>
                </a:solidFill>
              </a:rPr>
              <a:t>Chittabrata</a:t>
            </a:r>
            <a:r>
              <a:rPr lang="en-US" dirty="0">
                <a:solidFill>
                  <a:srgbClr val="00CC00"/>
                </a:solidFill>
              </a:rPr>
              <a:t> </a:t>
            </a:r>
            <a:r>
              <a:rPr lang="en-US" dirty="0" err="1">
                <a:solidFill>
                  <a:srgbClr val="00CC00"/>
                </a:solidFill>
              </a:rPr>
              <a:t>Ghosh</a:t>
            </a:r>
            <a:r>
              <a:rPr lang="en-US" dirty="0">
                <a:solidFill>
                  <a:srgbClr val="00CC00"/>
                </a:solidFill>
              </a:rPr>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smtClean="0"/>
              <a:t>13/1138</a:t>
            </a:r>
            <a:r>
              <a:rPr lang="en-US" strike="sngStrike" dirty="0"/>
              <a:t>, Comment resolution for </a:t>
            </a:r>
            <a:r>
              <a:rPr lang="en-US" strike="sngStrike" dirty="0" err="1"/>
              <a:t>annexD</a:t>
            </a:r>
            <a:r>
              <a:rPr lang="en-US" strike="sngStrike" dirty="0"/>
              <a:t> </a:t>
            </a:r>
            <a:r>
              <a:rPr lang="en-US" strike="sngStrike" dirty="0" smtClean="0"/>
              <a:t>CID730 </a:t>
            </a:r>
            <a:r>
              <a:rPr lang="en-US" dirty="0" smtClean="0"/>
              <a:t>(PHY)</a:t>
            </a:r>
            <a:endParaRPr lang="en-US" dirty="0"/>
          </a:p>
          <a:p>
            <a:pPr lvl="1"/>
            <a:r>
              <a:rPr lang="en-US" strike="sngStrike" dirty="0"/>
              <a:t>Jianhan Liu (</a:t>
            </a:r>
            <a:r>
              <a:rPr lang="en-US" strike="sngStrike" dirty="0" err="1"/>
              <a:t>Mediatek</a:t>
            </a:r>
            <a:r>
              <a:rPr lang="en-US" strike="sngStrike" dirty="0"/>
              <a:t>)</a:t>
            </a:r>
          </a:p>
          <a:p>
            <a:pPr marL="0" indent="0">
              <a:buNone/>
            </a:pPr>
            <a:endParaRPr lang="en-US" strike="sngStrike" dirty="0"/>
          </a:p>
          <a:p>
            <a:r>
              <a:rPr lang="en-US" dirty="0">
                <a:solidFill>
                  <a:srgbClr val="00CC00"/>
                </a:solidFill>
              </a:rPr>
              <a:t>13/1136, Comment resolution for clause-8-4-2-170a CID418 and </a:t>
            </a:r>
            <a:r>
              <a:rPr lang="en-US" dirty="0" smtClean="0">
                <a:solidFill>
                  <a:srgbClr val="00CC00"/>
                </a:solidFill>
              </a:rPr>
              <a:t>CID903 (MAC)</a:t>
            </a:r>
            <a:endParaRPr lang="en-US" dirty="0">
              <a:solidFill>
                <a:srgbClr val="00CC00"/>
              </a:solidFill>
            </a:endParaRPr>
          </a:p>
          <a:p>
            <a:pPr lvl="1"/>
            <a:r>
              <a:rPr lang="en-US" dirty="0">
                <a:solidFill>
                  <a:srgbClr val="00CC00"/>
                </a:solidFill>
              </a:rPr>
              <a:t>Jianhan Liu (</a:t>
            </a:r>
            <a:r>
              <a:rPr lang="en-US" dirty="0" err="1">
                <a:solidFill>
                  <a:srgbClr val="00CC00"/>
                </a:solidFill>
              </a:rPr>
              <a:t>Mediatek</a:t>
            </a:r>
            <a:r>
              <a:rPr lang="en-US" dirty="0">
                <a:solidFill>
                  <a:srgbClr val="00CC00"/>
                </a:solidFill>
              </a:rPr>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Amin </a:t>
            </a:r>
            <a:r>
              <a:rPr lang="en-US" dirty="0" err="1" smtClean="0">
                <a:solidFill>
                  <a:srgbClr val="00CC00"/>
                </a:solidFill>
              </a:rPr>
              <a:t>Jafarian</a:t>
            </a:r>
            <a:r>
              <a:rPr lang="en-US" dirty="0" smtClean="0">
                <a:solidFill>
                  <a:srgbClr val="00CC00"/>
                </a:solidFill>
              </a:rPr>
              <a:t> (Qualcomm)</a:t>
            </a:r>
            <a:endParaRPr lang="en-US" dirty="0">
              <a:solidFill>
                <a:srgbClr val="00CC00"/>
              </a:solidFill>
            </a:endParaRPr>
          </a:p>
          <a:p>
            <a:pPr lvl="1"/>
            <a:r>
              <a:rPr lang="en-US" dirty="0">
                <a:solidFill>
                  <a:srgbClr val="00CC00"/>
                </a:solidFill>
              </a:rPr>
              <a:t>13/1141 CC9-Resolution-CIDs-831+542</a:t>
            </a:r>
          </a:p>
          <a:p>
            <a:pPr lvl="1"/>
            <a:r>
              <a:rPr lang="en-US" dirty="0">
                <a:solidFill>
                  <a:srgbClr val="00CC00"/>
                </a:solidFill>
              </a:rPr>
              <a:t>13/1140 CC9-Resolution-CIDs-499+</a:t>
            </a:r>
          </a:p>
          <a:p>
            <a:pPr lvl="1"/>
            <a:r>
              <a:rPr lang="en-US" dirty="0">
                <a:solidFill>
                  <a:srgbClr val="00CC00"/>
                </a:solidFill>
              </a:rPr>
              <a:t>13/1139 CC9-Resolution-CIDs-323+266+416+431+430+91+794+16+517+697+698+795+699</a:t>
            </a:r>
          </a:p>
          <a:p>
            <a:pPr lvl="1"/>
            <a:r>
              <a:rPr lang="en-US" dirty="0">
                <a:solidFill>
                  <a:srgbClr val="00CC00"/>
                </a:solidFill>
              </a:rPr>
              <a:t>13/0981 CC9-Resolution-CIDs-68+445+676+446+447+35+232+674+449+450+451</a:t>
            </a:r>
          </a:p>
          <a:p>
            <a:pPr lvl="1"/>
            <a:r>
              <a:rPr lang="en-US" dirty="0">
                <a:solidFill>
                  <a:srgbClr val="00CC00"/>
                </a:solidFill>
              </a:rPr>
              <a:t>13/0975 </a:t>
            </a:r>
            <a:r>
              <a:rPr lang="en-US" dirty="0" smtClean="0">
                <a:solidFill>
                  <a:srgbClr val="00CC00"/>
                </a:solidFill>
              </a:rPr>
              <a:t>CC9-Resolution-CIDs-393+632+631</a:t>
            </a:r>
          </a:p>
          <a:p>
            <a:pPr lvl="1"/>
            <a:endParaRPr lang="en-US" dirty="0">
              <a:solidFill>
                <a:srgbClr val="00CC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solidFill>
                  <a:srgbClr val="00CC00"/>
                </a:solidFill>
              </a:rPr>
              <a:t>11-13-1145-00-00ah-CC9-resolutions-for-8_4_2_170j-4_11c_d</a:t>
            </a:r>
          </a:p>
          <a:p>
            <a:pPr lvl="1"/>
            <a:r>
              <a:rPr lang="en-US" dirty="0" smtClean="0">
                <a:solidFill>
                  <a:srgbClr val="00CC00"/>
                </a:solidFill>
              </a:rPr>
              <a:t>11-13-1142-01-00ah-CC9-resolutions-for-9_32k</a:t>
            </a:r>
          </a:p>
          <a:p>
            <a:pPr lvl="2"/>
            <a:r>
              <a:rPr lang="en-US" dirty="0">
                <a:solidFill>
                  <a:srgbClr val="00CC00"/>
                </a:solidFill>
              </a:rPr>
              <a:t>Vote deferred, document need </a:t>
            </a:r>
            <a:r>
              <a:rPr lang="en-US" dirty="0" smtClean="0">
                <a:solidFill>
                  <a:srgbClr val="00CC00"/>
                </a:solidFill>
              </a:rPr>
              <a:t>revision</a:t>
            </a:r>
          </a:p>
          <a:p>
            <a:pPr lvl="1"/>
            <a:r>
              <a:rPr lang="en-US" dirty="0" smtClean="0">
                <a:solidFill>
                  <a:srgbClr val="00CC00"/>
                </a:solidFill>
              </a:rPr>
              <a:t>11-13-1143-00-00ah-CC9-resolutions-for-9_32f</a:t>
            </a:r>
          </a:p>
          <a:p>
            <a:pPr lvl="2"/>
            <a:r>
              <a:rPr lang="en-US" dirty="0" smtClean="0">
                <a:solidFill>
                  <a:srgbClr val="00CC00"/>
                </a:solidFill>
              </a:rPr>
              <a:t>Vote deferred, document need revision</a:t>
            </a:r>
            <a:endParaRPr lang="en-US" dirty="0">
              <a:solidFill>
                <a:srgbClr val="00CC00"/>
              </a:solidFill>
            </a:endParaRP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13/1127 CCA channelization and </a:t>
            </a:r>
            <a:r>
              <a:rPr lang="en-US" strike="sngStrike" dirty="0" smtClean="0"/>
              <a:t>levels </a:t>
            </a:r>
            <a:r>
              <a:rPr lang="en-US" dirty="0" smtClean="0"/>
              <a:t>[PHY]</a:t>
            </a:r>
            <a:endParaRPr lang="en-US" dirty="0"/>
          </a:p>
          <a:p>
            <a:pPr lvl="1"/>
            <a:r>
              <a:rPr lang="en-US" strike="sngStrike" dirty="0"/>
              <a:t>Eugene </a:t>
            </a:r>
            <a:r>
              <a:rPr lang="en-US" strike="sngStrike" dirty="0" err="1"/>
              <a:t>Baik</a:t>
            </a:r>
            <a:r>
              <a:rPr lang="en-US" strike="sngStrike"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sz="1800" dirty="0" smtClean="0">
                <a:solidFill>
                  <a:srgbClr val="00CC00"/>
                </a:solidFill>
              </a:rPr>
              <a:t>11-13-1151-00-00ah-CC9-Resolution-CIDs-527-934-100-627-935.doc</a:t>
            </a:r>
            <a:r>
              <a:rPr lang="en-US" sz="1800" dirty="0">
                <a:solidFill>
                  <a:srgbClr val="00CC00"/>
                </a:solidFill>
              </a:rPr>
              <a:t> </a:t>
            </a:r>
            <a:r>
              <a:rPr lang="en-US" sz="1800" dirty="0" smtClean="0">
                <a:solidFill>
                  <a:srgbClr val="00CC00"/>
                </a:solidFill>
              </a:rPr>
              <a:t> (David)</a:t>
            </a:r>
          </a:p>
          <a:p>
            <a:r>
              <a:rPr lang="en-US" sz="1800" dirty="0" smtClean="0">
                <a:solidFill>
                  <a:srgbClr val="00CC00"/>
                </a:solidFill>
              </a:rPr>
              <a:t>11-13-0979-01-00ah-cc9-resolution-CIDs-419-766-66-67 (Amin)</a:t>
            </a:r>
            <a:endParaRPr lang="en-US" sz="1800" dirty="0">
              <a:solidFill>
                <a:srgbClr val="00CC00"/>
              </a:solidFill>
            </a:endParaRPr>
          </a:p>
          <a:p>
            <a:pPr lvl="0"/>
            <a:r>
              <a:rPr lang="en-US" sz="1800" dirty="0">
                <a:solidFill>
                  <a:srgbClr val="00CC00"/>
                </a:solidFill>
              </a:rPr>
              <a:t>11-13-1022-01-00ah-CC9-Resolution-CIDs </a:t>
            </a:r>
            <a:r>
              <a:rPr lang="en-US" sz="1800" dirty="0" smtClean="0">
                <a:solidFill>
                  <a:srgbClr val="00CC00"/>
                </a:solidFill>
              </a:rPr>
              <a:t>1+2+6+922+963 (</a:t>
            </a:r>
            <a:r>
              <a:rPr lang="en-US" sz="1800" dirty="0">
                <a:solidFill>
                  <a:srgbClr val="00CC00"/>
                </a:solidFill>
              </a:rPr>
              <a:t>A</a:t>
            </a:r>
            <a:r>
              <a:rPr lang="en-US" sz="1800" dirty="0" smtClean="0">
                <a:solidFill>
                  <a:srgbClr val="00CC00"/>
                </a:solidFill>
              </a:rPr>
              <a:t>lfred)</a:t>
            </a:r>
            <a:endParaRPr lang="en-US" sz="1800" dirty="0">
              <a:solidFill>
                <a:srgbClr val="00CC00"/>
              </a:solidFill>
            </a:endParaRPr>
          </a:p>
          <a:p>
            <a:pPr lvl="0"/>
            <a:r>
              <a:rPr lang="en-US" sz="1800" dirty="0">
                <a:solidFill>
                  <a:srgbClr val="00CC00"/>
                </a:solidFill>
              </a:rPr>
              <a:t>11-13-1106-02-00ah-CC9-Resolution-CIDs </a:t>
            </a:r>
            <a:r>
              <a:rPr lang="en-US" sz="1800" dirty="0" smtClean="0">
                <a:solidFill>
                  <a:srgbClr val="00CC00"/>
                </a:solidFill>
              </a:rPr>
              <a:t>112+497+544+545+550+605+606+628+657+846+858 </a:t>
            </a:r>
            <a:r>
              <a:rPr lang="en-US" sz="1800" dirty="0">
                <a:solidFill>
                  <a:srgbClr val="00CC00"/>
                </a:solidFill>
              </a:rPr>
              <a:t>(Alfred</a:t>
            </a:r>
            <a:r>
              <a:rPr lang="en-US" sz="1800" dirty="0" smtClean="0">
                <a:solidFill>
                  <a:srgbClr val="00CC00"/>
                </a:solidFill>
              </a:rPr>
              <a:t>)</a:t>
            </a:r>
          </a:p>
          <a:p>
            <a:r>
              <a:rPr lang="en-US" sz="1800" dirty="0">
                <a:solidFill>
                  <a:srgbClr val="00CC00"/>
                </a:solidFill>
              </a:rPr>
              <a:t>11-13-1201-00-00ah-CC9-Resolution-CIDs-Clause-6.3.3.2.2.-</a:t>
            </a:r>
            <a:r>
              <a:rPr lang="en-US" sz="1800" dirty="0" smtClean="0">
                <a:solidFill>
                  <a:srgbClr val="00CC00"/>
                </a:solidFill>
              </a:rPr>
              <a:t>6.3.3.3.2-10.1.4.3.2 (Jae </a:t>
            </a:r>
            <a:r>
              <a:rPr lang="en-US" sz="1800" dirty="0" err="1" smtClean="0">
                <a:solidFill>
                  <a:srgbClr val="00CC00"/>
                </a:solidFill>
              </a:rPr>
              <a:t>Seung</a:t>
            </a:r>
            <a:r>
              <a:rPr lang="en-US" sz="1800" dirty="0" smtClean="0">
                <a:solidFill>
                  <a:srgbClr val="00CC00"/>
                </a:solidFill>
              </a:rPr>
              <a:t>)</a:t>
            </a:r>
            <a:r>
              <a:rPr lang="en-US" sz="1800" dirty="0">
                <a:solidFill>
                  <a:srgbClr val="00CC00"/>
                </a:solidFill>
              </a:rPr>
              <a:t/>
            </a:r>
            <a:br>
              <a:rPr lang="en-US" sz="1800" dirty="0">
                <a:solidFill>
                  <a:srgbClr val="00CC00"/>
                </a:solidFill>
              </a:rPr>
            </a:br>
            <a:r>
              <a:rPr lang="en-US" sz="1800" dirty="0" smtClean="0">
                <a:solidFill>
                  <a:srgbClr val="00CC00"/>
                </a:solidFill>
              </a:rPr>
              <a:t>11-13-1202-00-00ah-CC9-Resolution-CIDs-Clause-8.3.3.10-8.3.4.15c-8.4.2.170 (</a:t>
            </a:r>
            <a:r>
              <a:rPr lang="en-US" sz="1800" dirty="0">
                <a:solidFill>
                  <a:srgbClr val="00CC00"/>
                </a:solidFill>
              </a:rPr>
              <a:t>Jae </a:t>
            </a:r>
            <a:r>
              <a:rPr lang="en-US" sz="1800" dirty="0" err="1">
                <a:solidFill>
                  <a:srgbClr val="00CC00"/>
                </a:solidFill>
              </a:rPr>
              <a:t>Seung</a:t>
            </a:r>
            <a:r>
              <a:rPr lang="en-US" sz="1800" dirty="0" smtClean="0">
                <a:solidFill>
                  <a:srgbClr val="00CC00"/>
                </a:solidFill>
              </a:rPr>
              <a:t>)</a:t>
            </a:r>
          </a:p>
          <a:p>
            <a:r>
              <a:rPr lang="en-US" sz="1800" dirty="0" smtClean="0">
                <a:solidFill>
                  <a:srgbClr val="00CC00"/>
                </a:solidFill>
              </a:rPr>
              <a:t>1189 Chao Chun</a:t>
            </a:r>
          </a:p>
          <a:p>
            <a:r>
              <a:rPr lang="en-US" sz="1800" dirty="0" smtClean="0">
                <a:solidFill>
                  <a:srgbClr val="00CC00"/>
                </a:solidFill>
              </a:rPr>
              <a:t>1191 </a:t>
            </a:r>
            <a:r>
              <a:rPr lang="en-US" sz="1800" dirty="0">
                <a:solidFill>
                  <a:srgbClr val="00CC00"/>
                </a:solidFill>
              </a:rPr>
              <a:t>Chao </a:t>
            </a:r>
            <a:r>
              <a:rPr lang="en-US" sz="1800" dirty="0" smtClean="0">
                <a:solidFill>
                  <a:srgbClr val="00CC00"/>
                </a:solidFill>
              </a:rPr>
              <a:t>Chun</a:t>
            </a:r>
          </a:p>
          <a:p>
            <a:r>
              <a:rPr lang="en-US" sz="1800" dirty="0" smtClean="0">
                <a:solidFill>
                  <a:srgbClr val="00CC00"/>
                </a:solidFill>
              </a:rPr>
              <a:t>812r2 CID 19 (Alfred)</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0944354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sz="2000" dirty="0" smtClean="0">
                <a:solidFill>
                  <a:srgbClr val="00CC00"/>
                </a:solidFill>
              </a:rPr>
              <a:t>Review of the comments status (</a:t>
            </a:r>
            <a:r>
              <a:rPr lang="en-US" sz="2000" dirty="0" err="1" smtClean="0">
                <a:solidFill>
                  <a:srgbClr val="00CC00"/>
                </a:solidFill>
              </a:rPr>
              <a:t>Yongho</a:t>
            </a:r>
            <a:r>
              <a:rPr lang="en-US" sz="2000" dirty="0" smtClean="0">
                <a:solidFill>
                  <a:srgbClr val="00CC00"/>
                </a:solidFill>
              </a:rPr>
              <a:t>/Simone)</a:t>
            </a:r>
          </a:p>
          <a:p>
            <a:endParaRPr lang="en-US" sz="2000" dirty="0"/>
          </a:p>
          <a:p>
            <a:r>
              <a:rPr lang="en-US" sz="2000" dirty="0"/>
              <a:t>11-13-1214-00-00ah-CC9-Resolution-CIDs </a:t>
            </a:r>
            <a:r>
              <a:rPr lang="en-US" sz="2000" dirty="0" smtClean="0"/>
              <a:t>Miscellaneous (</a:t>
            </a:r>
            <a:r>
              <a:rPr lang="en-US" sz="2000" dirty="0" smtClean="0"/>
              <a:t>Alfred</a:t>
            </a:r>
            <a:r>
              <a:rPr lang="en-US" sz="2000" dirty="0" smtClean="0"/>
              <a:t>)</a:t>
            </a:r>
          </a:p>
          <a:p>
            <a:pPr marL="457200" lvl="1" indent="0">
              <a:buNone/>
            </a:pPr>
            <a:endParaRPr lang="en-US" sz="1800" dirty="0">
              <a:solidFill>
                <a:srgbClr val="00CC00"/>
              </a:solidFill>
            </a:endParaRPr>
          </a:p>
          <a:p>
            <a:r>
              <a:rPr lang="en-US" sz="2000" dirty="0"/>
              <a:t>13/1140r1 for CID </a:t>
            </a:r>
            <a:r>
              <a:rPr lang="en-US" sz="2000" dirty="0" smtClean="0"/>
              <a:t>570 (Amin</a:t>
            </a:r>
            <a:r>
              <a:rPr lang="en-US" sz="2000" dirty="0" smtClean="0"/>
              <a:t>)</a:t>
            </a:r>
            <a:endParaRPr lang="en-US" sz="2000" dirty="0" smtClean="0"/>
          </a:p>
          <a:p>
            <a:pPr lvl="1"/>
            <a:endParaRPr lang="en-US" sz="1800" dirty="0"/>
          </a:p>
          <a:p>
            <a:r>
              <a:rPr lang="en-US" sz="2000" dirty="0" smtClean="0"/>
              <a:t>[to be done in TG] </a:t>
            </a:r>
            <a:r>
              <a:rPr lang="en-US" sz="2000" strike="sngStrike" dirty="0" smtClean="0"/>
              <a:t>https</a:t>
            </a:r>
            <a:r>
              <a:rPr lang="en-US" sz="2000" strike="sngStrike" dirty="0"/>
              <a:t>://</a:t>
            </a:r>
            <a:r>
              <a:rPr lang="en-US" sz="2000" strike="sngStrike" dirty="0" smtClean="0"/>
              <a:t>mentor.ieee.org/802.11/dcn/13/11-13-1207-00-00ah-partial-aid-color-bits.pptx  In TG</a:t>
            </a:r>
            <a:endParaRPr lang="en-US" sz="2000" strike="sngStrike" dirty="0"/>
          </a:p>
          <a:p>
            <a:pPr lvl="1"/>
            <a:r>
              <a:rPr lang="en-US" sz="1800" strike="sngStrike" dirty="0"/>
              <a:t>Matthew Fischer (</a:t>
            </a:r>
            <a:r>
              <a:rPr lang="en-US" sz="1800" strike="sngStrike" dirty="0" err="1"/>
              <a:t>Broadcomm</a:t>
            </a:r>
            <a:r>
              <a:rPr lang="en-US" sz="1800" strike="sngStrike" dirty="0"/>
              <a:t>)</a:t>
            </a:r>
          </a:p>
          <a:p>
            <a:endParaRPr lang="en-US" sz="2000" dirty="0" smtClean="0"/>
          </a:p>
          <a:p>
            <a:r>
              <a:rPr lang="en-US" sz="2000" dirty="0" smtClean="0">
                <a:solidFill>
                  <a:srgbClr val="00CC00"/>
                </a:solidFill>
              </a:rPr>
              <a:t>1064r2 (Alfred)</a:t>
            </a:r>
            <a:endParaRPr lang="en-US" sz="2000" dirty="0">
              <a:solidFill>
                <a:srgbClr val="00CC00"/>
              </a:solidFill>
            </a:endParaRPr>
          </a:p>
          <a:p>
            <a:pPr lvl="1"/>
            <a:endParaRPr lang="en-US" sz="1800" dirty="0"/>
          </a:p>
          <a:p>
            <a:endParaRPr lang="en-US" sz="2000" dirty="0"/>
          </a:p>
          <a:p>
            <a:endParaRPr lang="en-US" sz="20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1717424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review Notes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600" dirty="0" smtClean="0"/>
              <a:t>The following CIDs were unresolved and no submission is known that will try to resolve them;  During ad hoc discussion the following actions were recorded. </a:t>
            </a:r>
          </a:p>
          <a:p>
            <a:pPr marL="0" indent="0">
              <a:buNone/>
            </a:pPr>
            <a:endParaRPr lang="en-US" sz="1600" dirty="0"/>
          </a:p>
          <a:p>
            <a:r>
              <a:rPr lang="en-US" sz="1600" dirty="0" smtClean="0"/>
              <a:t>David H: (</a:t>
            </a:r>
            <a:r>
              <a:rPr lang="en-US" sz="1600" dirty="0" smtClean="0">
                <a:solidFill>
                  <a:srgbClr val="00CC00"/>
                </a:solidFill>
              </a:rPr>
              <a:t>173 general) </a:t>
            </a:r>
            <a:r>
              <a:rPr lang="en-US" sz="1600" dirty="0" smtClean="0">
                <a:solidFill>
                  <a:srgbClr val="00CC00"/>
                </a:solidFill>
                <a:sym typeface="Wingdings" panose="05000000000000000000" pitchFamily="2" charset="2"/>
              </a:rPr>
              <a:t> withdrawn</a:t>
            </a:r>
            <a:r>
              <a:rPr lang="en-US" sz="1600" dirty="0" smtClean="0"/>
              <a:t>  (174 for the </a:t>
            </a:r>
            <a:r>
              <a:rPr lang="en-US" sz="1600" dirty="0" err="1" smtClean="0"/>
              <a:t>coex</a:t>
            </a:r>
            <a:r>
              <a:rPr lang="en-US" sz="1600" dirty="0" smtClean="0"/>
              <a:t> document in TG)</a:t>
            </a:r>
          </a:p>
          <a:p>
            <a:r>
              <a:rPr lang="en-US" sz="1600" dirty="0" err="1" smtClean="0">
                <a:solidFill>
                  <a:srgbClr val="00CC00"/>
                </a:solidFill>
              </a:rPr>
              <a:t>Hongyuan</a:t>
            </a:r>
            <a:r>
              <a:rPr lang="en-US" sz="1600" dirty="0" smtClean="0">
                <a:solidFill>
                  <a:srgbClr val="00CC00"/>
                </a:solidFill>
              </a:rPr>
              <a:t>: 193 212 194 205</a:t>
            </a:r>
          </a:p>
          <a:p>
            <a:r>
              <a:rPr lang="en-US" sz="1600" dirty="0" err="1" smtClean="0">
                <a:solidFill>
                  <a:srgbClr val="00CC00"/>
                </a:solidFill>
              </a:rPr>
              <a:t>Jianhan</a:t>
            </a:r>
            <a:r>
              <a:rPr lang="en-US" sz="1600" dirty="0" smtClean="0">
                <a:solidFill>
                  <a:srgbClr val="00CC00"/>
                </a:solidFill>
              </a:rPr>
              <a:t>: 233 </a:t>
            </a:r>
            <a:r>
              <a:rPr lang="en-US" sz="1600" dirty="0" smtClean="0">
                <a:solidFill>
                  <a:srgbClr val="00CC00"/>
                </a:solidFill>
                <a:sym typeface="Wingdings" panose="05000000000000000000" pitchFamily="2" charset="2"/>
              </a:rPr>
              <a:t> withdrawn in AM2</a:t>
            </a:r>
          </a:p>
          <a:p>
            <a:pPr marL="342900" lvl="1" indent="-342900">
              <a:buFontTx/>
              <a:buChar char="•"/>
            </a:pPr>
            <a:r>
              <a:rPr lang="en-US" sz="1600" b="1" dirty="0" smtClean="0">
                <a:sym typeface="Wingdings" panose="05000000000000000000" pitchFamily="2" charset="2"/>
              </a:rPr>
              <a:t>Matt:  (335 PHY)</a:t>
            </a:r>
          </a:p>
          <a:p>
            <a:pPr lvl="1"/>
            <a:r>
              <a:rPr lang="en-US" sz="1400" dirty="0" smtClean="0">
                <a:sym typeface="Wingdings" panose="05000000000000000000" pitchFamily="2" charset="2"/>
              </a:rPr>
              <a:t>Note: already withdraw 338 334 326 327 354 355 365 341 + requested withdrawal of other CIDs that </a:t>
            </a:r>
            <a:r>
              <a:rPr lang="en-US" sz="1400" dirty="0" err="1" smtClean="0">
                <a:sym typeface="Wingdings" panose="05000000000000000000" pitchFamily="2" charset="2"/>
              </a:rPr>
              <a:t>wre</a:t>
            </a:r>
            <a:r>
              <a:rPr lang="en-US" sz="1400" dirty="0" smtClean="0">
                <a:sym typeface="Wingdings" panose="05000000000000000000" pitchFamily="2" charset="2"/>
              </a:rPr>
              <a:t> already resolved: please Matt  the rest were already resolved) </a:t>
            </a:r>
          </a:p>
          <a:p>
            <a:r>
              <a:rPr lang="en-US" sz="1600" dirty="0" smtClean="0">
                <a:sym typeface="Wingdings" panose="05000000000000000000" pitchFamily="2" charset="2"/>
              </a:rPr>
              <a:t>Minho: </a:t>
            </a:r>
            <a:r>
              <a:rPr lang="en-US" sz="1600" dirty="0" smtClean="0">
                <a:solidFill>
                  <a:srgbClr val="00CC00"/>
                </a:solidFill>
                <a:sym typeface="Wingdings" panose="05000000000000000000" pitchFamily="2" charset="2"/>
              </a:rPr>
              <a:t>422</a:t>
            </a:r>
            <a:r>
              <a:rPr lang="en-US" sz="1600" dirty="0" smtClean="0">
                <a:sym typeface="Wingdings" panose="05000000000000000000" pitchFamily="2" charset="2"/>
              </a:rPr>
              <a:t>  (433  PHY)   422 withdrawn in AM2</a:t>
            </a:r>
          </a:p>
          <a:p>
            <a:r>
              <a:rPr lang="en-US" sz="1600" dirty="0" smtClean="0">
                <a:sym typeface="Wingdings" panose="05000000000000000000" pitchFamily="2" charset="2"/>
              </a:rPr>
              <a:t>Mitsuru:  (568 </a:t>
            </a:r>
            <a:r>
              <a:rPr lang="en-US" sz="1600" dirty="0" smtClean="0">
                <a:sym typeface="Wingdings" panose="05000000000000000000" pitchFamily="2" charset="2"/>
              </a:rPr>
              <a:t>(Bo Sun) 566  (</a:t>
            </a:r>
            <a:r>
              <a:rPr lang="en-US" sz="1600" dirty="0">
                <a:sym typeface="Wingdings" panose="05000000000000000000" pitchFamily="2" charset="2"/>
              </a:rPr>
              <a:t>E</a:t>
            </a:r>
            <a:r>
              <a:rPr lang="en-US" sz="1600" dirty="0" smtClean="0">
                <a:sym typeface="Wingdings" panose="05000000000000000000" pitchFamily="2" charset="2"/>
              </a:rPr>
              <a:t>ugene?) General</a:t>
            </a:r>
            <a:r>
              <a:rPr lang="en-US" sz="1600" dirty="0" smtClean="0">
                <a:sym typeface="Wingdings" panose="05000000000000000000" pitchFamily="2" charset="2"/>
              </a:rPr>
              <a:t>)  to be done in the TG</a:t>
            </a:r>
            <a:endParaRPr lang="en-US" sz="1600" strike="sngStrike" dirty="0" smtClean="0">
              <a:solidFill>
                <a:srgbClr val="00CC00"/>
              </a:solidFill>
              <a:sym typeface="Wingdings" panose="05000000000000000000" pitchFamily="2" charset="2"/>
            </a:endParaRPr>
          </a:p>
          <a:p>
            <a:r>
              <a:rPr lang="en-US" sz="1600" dirty="0" smtClean="0">
                <a:solidFill>
                  <a:srgbClr val="00CC00"/>
                </a:solidFill>
                <a:sym typeface="Wingdings" panose="05000000000000000000" pitchFamily="2" charset="2"/>
              </a:rPr>
              <a:t>Ron: 673 (607 General) 675 (622 Editor) 650 641 639 638 636 695   All Withdrawn in </a:t>
            </a:r>
            <a:r>
              <a:rPr lang="en-US" sz="1600" strike="sngStrike" dirty="0" smtClean="0">
                <a:solidFill>
                  <a:srgbClr val="00CC00"/>
                </a:solidFill>
                <a:sym typeface="Wingdings" panose="05000000000000000000" pitchFamily="2" charset="2"/>
              </a:rPr>
              <a:t>AM2</a:t>
            </a:r>
          </a:p>
          <a:p>
            <a:r>
              <a:rPr lang="en-US" sz="1600" dirty="0" err="1" smtClean="0">
                <a:sym typeface="Wingdings" panose="05000000000000000000" pitchFamily="2" charset="2"/>
              </a:rPr>
              <a:t>Shusaku</a:t>
            </a:r>
            <a:r>
              <a:rPr lang="en-US" sz="1600" dirty="0" smtClean="0">
                <a:sym typeface="Wingdings" panose="05000000000000000000" pitchFamily="2" charset="2"/>
              </a:rPr>
              <a:t>: (760 PHY), (761 PHY), (800 PHY)  </a:t>
            </a:r>
          </a:p>
          <a:p>
            <a:r>
              <a:rPr lang="en-US" sz="1600" dirty="0" err="1" smtClean="0">
                <a:solidFill>
                  <a:srgbClr val="00CC00"/>
                </a:solidFill>
                <a:sym typeface="Wingdings" panose="05000000000000000000" pitchFamily="2" charset="2"/>
              </a:rPr>
              <a:t>Zhongding</a:t>
            </a:r>
            <a:r>
              <a:rPr lang="en-US" sz="1600" dirty="0" smtClean="0">
                <a:solidFill>
                  <a:srgbClr val="00CC00"/>
                </a:solidFill>
                <a:sym typeface="Wingdings" panose="05000000000000000000" pitchFamily="2" charset="2"/>
              </a:rPr>
              <a:t>: 938 933  withdrawn in AM2</a:t>
            </a:r>
          </a:p>
          <a:p>
            <a:endParaRPr lang="en-US" sz="1600" dirty="0" smtClean="0">
              <a:sym typeface="Wingdings" panose="05000000000000000000" pitchFamily="2" charset="2"/>
            </a:endParaRPr>
          </a:p>
          <a:p>
            <a:pPr marL="0" indent="0">
              <a:buNone/>
            </a:pPr>
            <a:endParaRPr lang="en-US" sz="1600" dirty="0" smtClean="0">
              <a:sym typeface="Wingdings" panose="05000000000000000000" pitchFamily="2" charset="2"/>
            </a:endParaRPr>
          </a:p>
          <a:p>
            <a:pPr marL="0" indent="0">
              <a:buNone/>
            </a:pPr>
            <a:endParaRPr lang="en-US" sz="1600" dirty="0" smtClean="0">
              <a:sym typeface="Wingdings" panose="05000000000000000000" pitchFamily="2" charset="2"/>
            </a:endParaRPr>
          </a:p>
          <a:p>
            <a:endParaRPr lang="en-US" sz="1600" dirty="0" smtClean="0">
              <a:sym typeface="Wingdings" panose="05000000000000000000" pitchFamily="2" charset="2"/>
            </a:endParaRPr>
          </a:p>
          <a:p>
            <a:pPr lvl="1"/>
            <a:endParaRPr lang="en-US" sz="1400" dirty="0" smtClean="0">
              <a:sym typeface="Wingdings" panose="05000000000000000000" pitchFamily="2" charset="2"/>
            </a:endParaRPr>
          </a:p>
          <a:p>
            <a:pPr marL="0" indent="0">
              <a:buNone/>
            </a:pPr>
            <a:endParaRPr lang="en-US" sz="1600" strike="sngStrike" dirty="0" smtClean="0">
              <a:sym typeface="Wingdings" panose="05000000000000000000" pitchFamily="2" charset="2"/>
            </a:endParaRPr>
          </a:p>
          <a:p>
            <a:pPr marL="0" indent="0">
              <a:buNone/>
            </a:pPr>
            <a:endParaRPr lang="en-US" sz="1600" dirty="0" smtClean="0"/>
          </a:p>
          <a:p>
            <a:endParaRPr lang="en-US" sz="1600" dirty="0"/>
          </a:p>
          <a:p>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5625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a:t>
            </a:r>
            <a:endParaRPr lang="en-US" dirty="0"/>
          </a:p>
        </p:txBody>
      </p:sp>
      <p:sp>
        <p:nvSpPr>
          <p:cNvPr id="3" name="Content Placeholder 2"/>
          <p:cNvSpPr>
            <a:spLocks noGrp="1"/>
          </p:cNvSpPr>
          <p:nvPr>
            <p:ph idx="1"/>
          </p:nvPr>
        </p:nvSpPr>
        <p:spPr/>
        <p:txBody>
          <a:bodyPr/>
          <a:lstStyle/>
          <a:p>
            <a:r>
              <a:rPr lang="en-US" sz="1600" dirty="0" smtClean="0"/>
              <a:t>Mon PM3: </a:t>
            </a:r>
            <a:r>
              <a:rPr lang="en-US" sz="1600" dirty="0" err="1" smtClean="0"/>
              <a:t>Yongho</a:t>
            </a:r>
            <a:r>
              <a:rPr lang="en-US" sz="1600" dirty="0" smtClean="0"/>
              <a:t> </a:t>
            </a:r>
            <a:r>
              <a:rPr lang="en-US" sz="1600" dirty="0" err="1" smtClean="0"/>
              <a:t>Seok</a:t>
            </a:r>
            <a:r>
              <a:rPr lang="en-US" sz="1600" dirty="0" smtClean="0"/>
              <a:t> (LGE)</a:t>
            </a:r>
          </a:p>
          <a:p>
            <a:r>
              <a:rPr lang="en-US" sz="1600" dirty="0" smtClean="0"/>
              <a:t>Tue AM1: Alfred </a:t>
            </a:r>
            <a:r>
              <a:rPr lang="en-US" sz="1600" dirty="0" err="1" smtClean="0"/>
              <a:t>Asterjadhi</a:t>
            </a:r>
            <a:r>
              <a:rPr lang="en-US" sz="1600" dirty="0" smtClean="0"/>
              <a:t> (Qualcomm)</a:t>
            </a:r>
          </a:p>
          <a:p>
            <a:r>
              <a:rPr lang="en-US" sz="1600" dirty="0" smtClean="0"/>
              <a:t>Tue PM1: Ron </a:t>
            </a:r>
            <a:r>
              <a:rPr lang="en-US" sz="1600" dirty="0" err="1" smtClean="0"/>
              <a:t>Murias</a:t>
            </a:r>
            <a:r>
              <a:rPr lang="en-US" sz="1600" dirty="0" smtClean="0"/>
              <a:t> (</a:t>
            </a:r>
            <a:r>
              <a:rPr lang="en-US" sz="1600" dirty="0" err="1"/>
              <a:t>I</a:t>
            </a:r>
            <a:r>
              <a:rPr lang="en-US" sz="1600" dirty="0" err="1" smtClean="0"/>
              <a:t>nterDigital</a:t>
            </a:r>
            <a:r>
              <a:rPr lang="en-US" sz="1600" dirty="0" smtClean="0"/>
              <a:t>)</a:t>
            </a:r>
          </a:p>
          <a:p>
            <a:r>
              <a:rPr lang="it-IT" sz="1600" dirty="0" smtClean="0"/>
              <a:t>Wed PM1: Li </a:t>
            </a:r>
            <a:r>
              <a:rPr lang="it-IT" sz="1600" dirty="0"/>
              <a:t>Chia Choo (Institute for Infocomm Research (I2R</a:t>
            </a:r>
            <a:r>
              <a:rPr lang="it-IT" sz="1600" dirty="0" smtClean="0"/>
              <a:t>))</a:t>
            </a:r>
            <a:endParaRPr lang="en-US" sz="1600" dirty="0" smtClean="0"/>
          </a:p>
          <a:p>
            <a:r>
              <a:rPr lang="it-IT" sz="1600" dirty="0" smtClean="0"/>
              <a:t>Thu </a:t>
            </a:r>
            <a:r>
              <a:rPr lang="it-IT" sz="1600" dirty="0" smtClean="0"/>
              <a:t>AM2: </a:t>
            </a:r>
            <a:r>
              <a:rPr lang="it-IT" sz="1600" dirty="0"/>
              <a:t>Li Chia Choo (Institute for Infocomm Research (I2R</a:t>
            </a:r>
            <a:r>
              <a:rPr lang="it-IT" sz="1600" dirty="0" smtClean="0"/>
              <a:t>))</a:t>
            </a:r>
          </a:p>
          <a:p>
            <a:r>
              <a:rPr lang="it-IT" sz="1600" dirty="0"/>
              <a:t>Thu </a:t>
            </a:r>
            <a:r>
              <a:rPr lang="it-IT" sz="1600" dirty="0" smtClean="0"/>
              <a:t>PM1:  Li </a:t>
            </a:r>
            <a:r>
              <a:rPr lang="it-IT" sz="1600" dirty="0"/>
              <a:t>Chia Choo (Institute for Infocomm Research (I2R))</a:t>
            </a:r>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632490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From document </a:t>
            </a:r>
            <a:r>
              <a:rPr lang="en-US" sz="1800" dirty="0"/>
              <a:t>1035r0</a:t>
            </a:r>
          </a:p>
          <a:p>
            <a:pPr>
              <a:buFont typeface="Arial" pitchFamily="34" charset="0"/>
              <a:buChar char="•"/>
            </a:pPr>
            <a:endParaRPr lang="en-US" sz="1800" dirty="0" smtClean="0"/>
          </a:p>
          <a:p>
            <a:pPr>
              <a:buFont typeface="Arial" pitchFamily="34" charset="0"/>
              <a:buChar char="•"/>
            </a:pPr>
            <a:r>
              <a:rPr lang="en-US" sz="1800" dirty="0" smtClean="0"/>
              <a:t>Do </a:t>
            </a:r>
            <a:r>
              <a:rPr lang="en-US" sz="1800" dirty="0"/>
              <a:t>you agree to extend TSF Timer Accuracy field by limiting the accuracy value to 7bit to accommodate other relating information like TSF Stability than  the absolute (TSF) Accuracy for future usage? </a:t>
            </a:r>
          </a:p>
          <a:p>
            <a:pPr>
              <a:buFont typeface="Arial" pitchFamily="34" charset="0"/>
              <a:buChar char="•"/>
            </a:pPr>
            <a:endParaRPr lang="en-US" sz="1800" dirty="0"/>
          </a:p>
          <a:p>
            <a:pPr>
              <a:buFont typeface="Arial" pitchFamily="34" charset="0"/>
              <a:buChar char="•"/>
            </a:pPr>
            <a:r>
              <a:rPr lang="en-US" sz="1800" dirty="0"/>
              <a:t>Yes 1</a:t>
            </a:r>
          </a:p>
          <a:p>
            <a:pPr>
              <a:buFont typeface="Arial" pitchFamily="34" charset="0"/>
              <a:buChar char="•"/>
            </a:pPr>
            <a:r>
              <a:rPr lang="en-US" sz="1800" dirty="0"/>
              <a:t>No 1</a:t>
            </a:r>
          </a:p>
          <a:p>
            <a:pPr>
              <a:buFont typeface="Arial" pitchFamily="34" charset="0"/>
              <a:buChar char="•"/>
            </a:pPr>
            <a:r>
              <a:rPr lang="en-US" sz="1800" dirty="0"/>
              <a:t>Abstain 21</a:t>
            </a:r>
          </a:p>
          <a:p>
            <a:pPr marL="0" indent="0">
              <a:buNone/>
            </a:pPr>
            <a:endParaRPr lang="en-US" sz="1800" dirty="0" smtClean="0"/>
          </a:p>
          <a:p>
            <a:endParaRPr lang="en-US" sz="1800" dirty="0"/>
          </a:p>
          <a:p>
            <a:endParaRPr lang="en-US" sz="1800" dirty="0" smtClean="0"/>
          </a:p>
          <a:p>
            <a:pPr marL="0" indent="0">
              <a:buNone/>
            </a:pPr>
            <a:r>
              <a:rPr lang="en-US" sz="1200" b="0" dirty="0" smtClean="0"/>
              <a:t>Tue AM1 </a:t>
            </a:r>
            <a:r>
              <a:rPr lang="en-US" sz="1200" b="0" dirty="0" err="1" smtClean="0"/>
              <a:t>Shusaku</a:t>
            </a:r>
            <a:r>
              <a:rPr lang="en-US" sz="1200" b="0" dirty="0" smtClean="0"/>
              <a:t> </a:t>
            </a:r>
            <a:endParaRPr lang="en-US" sz="1800" b="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32</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401089" cy="276999"/>
          </a:xfrm>
          <a:prstGeom prst="rect">
            <a:avLst/>
          </a:prstGeom>
          <a:noFill/>
        </p:spPr>
        <p:txBody>
          <a:bodyPr wrap="none" rtlCol="0">
            <a:spAutoFit/>
          </a:bodyPr>
          <a:lstStyle/>
          <a:p>
            <a:r>
              <a:rPr lang="en-US" dirty="0" smtClean="0"/>
              <a:t>Mon PM3, </a:t>
            </a:r>
            <a:r>
              <a:rPr lang="en-US" dirty="0" err="1" smtClean="0"/>
              <a:t>Yongho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with the changes proposed in 13/1072r2?</a:t>
            </a:r>
          </a:p>
          <a:p>
            <a:endParaRPr lang="en-US" dirty="0"/>
          </a:p>
          <a:p>
            <a:pPr marL="0" indent="0">
              <a:buNone/>
            </a:pPr>
            <a:endParaRPr lang="en-US" dirty="0"/>
          </a:p>
          <a:p>
            <a:pPr marL="0" indent="0">
              <a:buNone/>
            </a:pPr>
            <a:r>
              <a:rPr lang="en-US" sz="2000" b="0" dirty="0" smtClean="0"/>
              <a:t>Pre Motion passes with unanimous consent </a:t>
            </a: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141659" cy="276999"/>
          </a:xfrm>
          <a:prstGeom prst="rect">
            <a:avLst/>
          </a:prstGeom>
          <a:noFill/>
        </p:spPr>
        <p:txBody>
          <a:bodyPr wrap="none" rtlCol="0">
            <a:spAutoFit/>
          </a:bodyPr>
          <a:lstStyle/>
          <a:p>
            <a:r>
              <a:rPr lang="en-US" dirty="0" smtClean="0"/>
              <a:t>Mon PM3, Lin</a:t>
            </a:r>
            <a:endParaRPr lang="en-US" dirty="0"/>
          </a:p>
        </p:txBody>
      </p:sp>
    </p:spTree>
    <p:extLst>
      <p:ext uri="{BB962C8B-B14F-4D97-AF65-F5344CB8AC3E}">
        <p14:creationId xmlns:p14="http://schemas.microsoft.com/office/powerpoint/2010/main" val="5232346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3</a:t>
            </a:r>
          </a:p>
        </p:txBody>
      </p:sp>
      <p:sp>
        <p:nvSpPr>
          <p:cNvPr id="3" name="Content Placeholder 2"/>
          <p:cNvSpPr>
            <a:spLocks noGrp="1"/>
          </p:cNvSpPr>
          <p:nvPr>
            <p:ph idx="1"/>
          </p:nvPr>
        </p:nvSpPr>
        <p:spPr/>
        <p:txBody>
          <a:bodyPr/>
          <a:lstStyle/>
          <a:p>
            <a:r>
              <a:rPr lang="en-US" dirty="0" smtClean="0"/>
              <a:t>Do you agree with the resolution of</a:t>
            </a:r>
            <a:endParaRPr lang="en-US" sz="2000" dirty="0"/>
          </a:p>
          <a:p>
            <a:pPr lvl="1"/>
            <a:r>
              <a:rPr lang="en-US" dirty="0"/>
              <a:t>CID 265 </a:t>
            </a:r>
            <a:r>
              <a:rPr lang="en-US" dirty="0" smtClean="0"/>
              <a:t>in 13/1068r2 </a:t>
            </a:r>
            <a:r>
              <a:rPr lang="en-US" dirty="0"/>
              <a:t>CC09 Comment </a:t>
            </a:r>
            <a:r>
              <a:rPr lang="en-US" dirty="0" smtClean="0"/>
              <a:t>Resolution</a:t>
            </a:r>
            <a:endParaRPr lang="en-US" dirty="0"/>
          </a:p>
          <a:p>
            <a:pPr lvl="1"/>
            <a:r>
              <a:rPr lang="en-US" dirty="0"/>
              <a:t>CID </a:t>
            </a:r>
            <a:r>
              <a:rPr lang="en-US" dirty="0" smtClean="0"/>
              <a:t>264, </a:t>
            </a:r>
            <a:r>
              <a:rPr lang="en-US" dirty="0"/>
              <a:t>534, 535, 716 and 834 </a:t>
            </a:r>
            <a:r>
              <a:rPr lang="en-US" dirty="0" smtClean="0"/>
              <a:t>in 13/1069r1</a:t>
            </a:r>
          </a:p>
          <a:p>
            <a:pPr lvl="1"/>
            <a:endParaRPr lang="en-US" dirty="0" smtClean="0"/>
          </a:p>
          <a:p>
            <a:pPr lvl="1"/>
            <a:endParaRPr lang="en-US" dirty="0"/>
          </a:p>
          <a:p>
            <a:pPr marL="457200" lvl="1" indent="0">
              <a:buNone/>
            </a:pPr>
            <a:r>
              <a:rPr lang="en-US" dirty="0" smtClean="0"/>
              <a:t>Passes with unanimous consent</a:t>
            </a:r>
            <a:endParaRPr lang="en-US" dirty="0"/>
          </a:p>
          <a:p>
            <a:pPr lvl="1"/>
            <a:endParaRPr lang="en-US" dirty="0" smtClean="0"/>
          </a:p>
          <a:p>
            <a:endParaRPr lang="en-US" dirty="0"/>
          </a:p>
          <a:p>
            <a:endParaRPr lang="en-US" sz="20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223412" cy="276999"/>
          </a:xfrm>
          <a:prstGeom prst="rect">
            <a:avLst/>
          </a:prstGeom>
          <a:noFill/>
        </p:spPr>
        <p:txBody>
          <a:bodyPr wrap="none" rtlCol="0">
            <a:spAutoFit/>
          </a:bodyPr>
          <a:lstStyle/>
          <a:p>
            <a:r>
              <a:rPr lang="en-US" dirty="0" smtClean="0"/>
              <a:t>Mon PM3, Betty</a:t>
            </a:r>
            <a:endParaRPr lang="en-US" dirty="0"/>
          </a:p>
        </p:txBody>
      </p:sp>
    </p:spTree>
    <p:extLst>
      <p:ext uri="{BB962C8B-B14F-4D97-AF65-F5344CB8AC3E}">
        <p14:creationId xmlns:p14="http://schemas.microsoft.com/office/powerpoint/2010/main" val="33988508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4</a:t>
            </a:r>
            <a:endParaRPr lang="en-US" dirty="0"/>
          </a:p>
        </p:txBody>
      </p:sp>
      <p:sp>
        <p:nvSpPr>
          <p:cNvPr id="3" name="Content Placeholder 2"/>
          <p:cNvSpPr>
            <a:spLocks noGrp="1"/>
          </p:cNvSpPr>
          <p:nvPr>
            <p:ph idx="1"/>
          </p:nvPr>
        </p:nvSpPr>
        <p:spPr/>
        <p:txBody>
          <a:bodyPr/>
          <a:lstStyle/>
          <a:p>
            <a:r>
              <a:rPr lang="en-US" sz="2000" dirty="0" smtClean="0"/>
              <a:t>Do you agree with the resolution of comments</a:t>
            </a:r>
            <a:endParaRPr lang="en-US" sz="2000" dirty="0"/>
          </a:p>
          <a:p>
            <a:pPr lvl="1"/>
            <a:r>
              <a:rPr lang="en-US" sz="1800" dirty="0" smtClean="0"/>
              <a:t>CID 201 </a:t>
            </a:r>
            <a:r>
              <a:rPr lang="en-US" sz="1800" dirty="0"/>
              <a:t>and 202 </a:t>
            </a:r>
            <a:endParaRPr lang="en-US" sz="1800" dirty="0" smtClean="0"/>
          </a:p>
          <a:p>
            <a:pPr lvl="2"/>
            <a:r>
              <a:rPr lang="en-US" sz="1600" dirty="0" smtClean="0"/>
              <a:t>11-13-1098-00-00ah </a:t>
            </a:r>
            <a:r>
              <a:rPr lang="en-US" sz="1600" dirty="0"/>
              <a:t>CC9 Resolution of CID201 and 202</a:t>
            </a:r>
          </a:p>
          <a:p>
            <a:pPr lvl="1"/>
            <a:r>
              <a:rPr lang="en-US" sz="1800" dirty="0"/>
              <a:t>CID 685, </a:t>
            </a:r>
            <a:r>
              <a:rPr lang="en-US" sz="1800" dirty="0" smtClean="0"/>
              <a:t>688 to 694</a:t>
            </a:r>
          </a:p>
          <a:p>
            <a:pPr lvl="2"/>
            <a:r>
              <a:rPr lang="en-US" sz="1600" dirty="0" smtClean="0"/>
              <a:t>11-13-1099-00-00ah </a:t>
            </a:r>
            <a:r>
              <a:rPr lang="en-US" sz="1600" dirty="0"/>
              <a:t>CC9 Comment Resolution CID 685, 688-694</a:t>
            </a:r>
          </a:p>
          <a:p>
            <a:pPr lvl="1"/>
            <a:r>
              <a:rPr lang="en-US" sz="1800" dirty="0" smtClean="0"/>
              <a:t>214, 216,217,218,221,260,679,680,681,682,824 </a:t>
            </a:r>
            <a:endParaRPr lang="en-US" sz="1800" dirty="0"/>
          </a:p>
          <a:p>
            <a:pPr lvl="2"/>
            <a:r>
              <a:rPr lang="en-US" sz="1400" dirty="0" smtClean="0"/>
              <a:t>11-13-1101-00-00ah-CC9-Comment </a:t>
            </a:r>
            <a:r>
              <a:rPr lang="en-US" sz="1400" dirty="0"/>
              <a:t>Resolution-CID </a:t>
            </a:r>
            <a:r>
              <a:rPr lang="en-US" sz="1400" dirty="0" smtClean="0"/>
              <a:t>214-216-217-218-221-260-679-680-824</a:t>
            </a:r>
          </a:p>
          <a:p>
            <a:pPr marL="457200" lvl="1" indent="0">
              <a:buNone/>
            </a:pPr>
            <a:endParaRPr lang="en-US" sz="1400" dirty="0" smtClean="0"/>
          </a:p>
          <a:p>
            <a:pPr marL="457200" lvl="1" indent="0">
              <a:buNone/>
            </a:pPr>
            <a:r>
              <a:rPr lang="en-US" sz="1600" dirty="0" smtClean="0"/>
              <a:t>Passes with unanimous consent</a:t>
            </a:r>
          </a:p>
          <a:p>
            <a:pPr marL="457200" lvl="1" indent="0">
              <a:buNone/>
            </a:pPr>
            <a:endParaRPr lang="en-US" sz="1600" dirty="0"/>
          </a:p>
          <a:p>
            <a:pPr marL="457200" lvl="1" indent="0">
              <a:buNone/>
            </a:pPr>
            <a:endParaRPr lang="en-US" sz="1600" dirty="0" smtClean="0"/>
          </a:p>
          <a:p>
            <a:pPr marL="457200" lvl="1" indent="0">
              <a:buNone/>
            </a:pPr>
            <a:r>
              <a:rPr lang="en-US" sz="1100" dirty="0" smtClean="0"/>
              <a:t>Mon PM3, James </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535801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5</a:t>
            </a:r>
            <a:endParaRPr lang="en-US" dirty="0"/>
          </a:p>
        </p:txBody>
      </p:sp>
      <p:sp>
        <p:nvSpPr>
          <p:cNvPr id="3" name="Content Placeholder 2"/>
          <p:cNvSpPr>
            <a:spLocks noGrp="1"/>
          </p:cNvSpPr>
          <p:nvPr>
            <p:ph idx="1"/>
          </p:nvPr>
        </p:nvSpPr>
        <p:spPr/>
        <p:txBody>
          <a:bodyPr/>
          <a:lstStyle/>
          <a:p>
            <a:r>
              <a:rPr lang="en-US" sz="2000" dirty="0"/>
              <a:t>Do you agree with the resolution of </a:t>
            </a:r>
            <a:r>
              <a:rPr lang="en-US" sz="2000" dirty="0" smtClean="0"/>
              <a:t>comments</a:t>
            </a:r>
          </a:p>
          <a:p>
            <a:pPr lvl="1"/>
            <a:r>
              <a:rPr lang="en-US" sz="1800" dirty="0" smtClean="0"/>
              <a:t>335, 760, 762 in 11-13-1102-01-00ah-CC9-Comment-Resolution-CID-335-760-761-762</a:t>
            </a:r>
            <a:endParaRPr lang="en-US" sz="1800" dirty="0"/>
          </a:p>
          <a:p>
            <a:pPr lvl="1"/>
            <a:r>
              <a:rPr lang="en-US" sz="1800" dirty="0" smtClean="0"/>
              <a:t>213, 220 in 11-13-1103-00-00ah-CC9-Comment-Resolution-CID-213-220</a:t>
            </a:r>
            <a:endParaRPr lang="en-US" sz="1800" dirty="0"/>
          </a:p>
          <a:p>
            <a:pPr lvl="1"/>
            <a:r>
              <a:rPr lang="en-US" sz="1800" dirty="0" smtClean="0"/>
              <a:t>780, 782-to-787 in 11-13-1104-00-00ah-CC9-Comment-Resolution-CID-780-782-to-787</a:t>
            </a:r>
          </a:p>
          <a:p>
            <a:pPr lvl="1"/>
            <a:endParaRPr lang="en-US" sz="1800" dirty="0"/>
          </a:p>
          <a:p>
            <a:pPr marL="457200" lvl="1" indent="0">
              <a:buNone/>
            </a:pPr>
            <a:r>
              <a:rPr lang="en-US" sz="1800" dirty="0" smtClean="0"/>
              <a:t>Passes with unanimous consent</a:t>
            </a:r>
          </a:p>
          <a:p>
            <a:pPr lvl="1"/>
            <a:endParaRPr lang="en-US" sz="1800" dirty="0"/>
          </a:p>
          <a:p>
            <a:pPr marL="457200" lvl="1" indent="0">
              <a:buNone/>
            </a:pPr>
            <a:endParaRPr lang="en-US" sz="1800" dirty="0"/>
          </a:p>
          <a:p>
            <a:pPr marL="0" indent="0">
              <a:buNone/>
            </a:pPr>
            <a:endParaRPr lang="en-US" sz="1200" b="0" dirty="0" smtClean="0"/>
          </a:p>
          <a:p>
            <a:pPr marL="0" indent="0">
              <a:buNone/>
            </a:pPr>
            <a:r>
              <a:rPr lang="en-US" sz="1200" b="0" dirty="0" smtClean="0"/>
              <a:t>Tue AM1, James</a:t>
            </a:r>
            <a:endParaRPr lang="en-US" sz="1200" b="0"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152022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6</a:t>
            </a:r>
            <a:endParaRPr lang="en-US" dirty="0"/>
          </a:p>
        </p:txBody>
      </p:sp>
      <p:sp>
        <p:nvSpPr>
          <p:cNvPr id="3" name="Content Placeholder 2"/>
          <p:cNvSpPr>
            <a:spLocks noGrp="1"/>
          </p:cNvSpPr>
          <p:nvPr>
            <p:ph idx="1"/>
          </p:nvPr>
        </p:nvSpPr>
        <p:spPr/>
        <p:txBody>
          <a:bodyPr/>
          <a:lstStyle/>
          <a:p>
            <a:r>
              <a:rPr lang="en-US" dirty="0" smtClean="0"/>
              <a:t>Do you agree with the resolution of</a:t>
            </a:r>
          </a:p>
          <a:p>
            <a:pPr lvl="1"/>
            <a:r>
              <a:rPr lang="en-US" dirty="0"/>
              <a:t>41, 150, 350, and </a:t>
            </a:r>
            <a:r>
              <a:rPr lang="en-US" dirty="0" smtClean="0"/>
              <a:t>898 in 13/1134r0 </a:t>
            </a:r>
            <a:r>
              <a:rPr lang="en-US" dirty="0"/>
              <a:t>Resolutions to CIDs 41, 150, 350, and </a:t>
            </a:r>
            <a:r>
              <a:rPr lang="en-US" dirty="0" smtClean="0"/>
              <a:t>898</a:t>
            </a:r>
          </a:p>
          <a:p>
            <a:pPr marL="457200" lvl="1" indent="0">
              <a:buNone/>
            </a:pPr>
            <a:endParaRPr lang="en-US" dirty="0"/>
          </a:p>
          <a:p>
            <a:pPr marL="457200" lvl="1" indent="0">
              <a:buNone/>
            </a:pPr>
            <a:r>
              <a:rPr lang="en-US" dirty="0" smtClean="0"/>
              <a:t>Passes with unanimous consent</a:t>
            </a:r>
          </a:p>
          <a:p>
            <a:pPr lvl="1"/>
            <a:endParaRPr lang="en-US" dirty="0"/>
          </a:p>
          <a:p>
            <a:pPr marL="457200" lvl="1" indent="0">
              <a:buNone/>
            </a:pPr>
            <a:endParaRPr lang="en-US" dirty="0" smtClean="0"/>
          </a:p>
          <a:p>
            <a:pPr marL="457200" lvl="1" indent="0">
              <a:buNone/>
            </a:pPr>
            <a:endParaRPr lang="en-US" dirty="0"/>
          </a:p>
          <a:p>
            <a:pPr marL="457200" lvl="1" indent="0">
              <a:buNone/>
            </a:pPr>
            <a:endParaRPr lang="en-US" sz="1600" dirty="0"/>
          </a:p>
          <a:p>
            <a:pPr marL="457200" lvl="1" indent="0">
              <a:buNone/>
            </a:pPr>
            <a:endParaRPr lang="en-US" sz="1600" dirty="0" smtClean="0"/>
          </a:p>
          <a:p>
            <a:pPr marL="457200" lvl="1" indent="0">
              <a:buNone/>
            </a:pPr>
            <a:r>
              <a:rPr lang="en-US" sz="1200" dirty="0" smtClean="0"/>
              <a:t>Tue AM1, </a:t>
            </a:r>
            <a:r>
              <a:rPr lang="en-US" sz="1200" dirty="0" err="1" smtClean="0"/>
              <a:t>Chittabrata</a:t>
            </a:r>
            <a:endParaRPr lang="en-US" sz="12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604735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7</a:t>
            </a:r>
            <a:endParaRPr lang="en-US" dirty="0"/>
          </a:p>
        </p:txBody>
      </p:sp>
      <p:sp>
        <p:nvSpPr>
          <p:cNvPr id="3" name="Content Placeholder 2"/>
          <p:cNvSpPr>
            <a:spLocks noGrp="1"/>
          </p:cNvSpPr>
          <p:nvPr>
            <p:ph idx="1"/>
          </p:nvPr>
        </p:nvSpPr>
        <p:spPr/>
        <p:txBody>
          <a:bodyPr/>
          <a:lstStyle/>
          <a:p>
            <a:r>
              <a:rPr lang="en-US" sz="1800" dirty="0" smtClean="0"/>
              <a:t>Do you agree with the resolution of the CIDS</a:t>
            </a:r>
          </a:p>
          <a:p>
            <a:pPr lvl="1"/>
            <a:r>
              <a:rPr lang="en-US" sz="1600" dirty="0" smtClean="0"/>
              <a:t>86 in 11-13-1093-00-00ah-CC9-Comment-Resolution-CID-86</a:t>
            </a:r>
            <a:endParaRPr lang="en-US" sz="1600" dirty="0"/>
          </a:p>
          <a:p>
            <a:pPr lvl="1"/>
            <a:r>
              <a:rPr lang="en-US" sz="1600" dirty="0" smtClean="0"/>
              <a:t>362 in 11-13-1094-00-00ah-CC9-Comment-Resolution-CID-362</a:t>
            </a:r>
            <a:endParaRPr lang="en-US" sz="1600" dirty="0"/>
          </a:p>
          <a:p>
            <a:pPr lvl="1"/>
            <a:r>
              <a:rPr lang="en-US" sz="1600" dirty="0" smtClean="0"/>
              <a:t>717 in 11-13-1095-00-00ah-CC9-Comment-Resolution-CID-717</a:t>
            </a:r>
            <a:endParaRPr lang="en-US" sz="1600" dirty="0"/>
          </a:p>
          <a:p>
            <a:pPr marL="0" indent="0">
              <a:buNone/>
            </a:pPr>
            <a:endParaRPr lang="en-US" dirty="0" smtClean="0"/>
          </a:p>
          <a:p>
            <a:pPr marL="0" indent="0">
              <a:buNone/>
            </a:pPr>
            <a:r>
              <a:rPr lang="en-US" sz="1800" b="0" dirty="0" smtClean="0"/>
              <a:t>	Passes with unanimous consent</a:t>
            </a:r>
            <a:endParaRPr lang="en-US" sz="1800" b="0" dirty="0"/>
          </a:p>
          <a:p>
            <a:pPr marL="0" indent="0">
              <a:buNone/>
            </a:pPr>
            <a:endParaRPr lang="en-US" dirty="0"/>
          </a:p>
          <a:p>
            <a:pPr marL="0" indent="0">
              <a:buNone/>
            </a:pPr>
            <a:endParaRPr lang="en-US" dirty="0" smtClean="0"/>
          </a:p>
          <a:p>
            <a:r>
              <a:rPr lang="en-US" sz="1100" b="0" dirty="0" smtClean="0"/>
              <a:t>Tue AM1, Yuan Zhou</a:t>
            </a:r>
            <a:endParaRPr lang="en-US" sz="18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222063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4</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8</a:t>
            </a:r>
            <a:endParaRPr lang="en-US" dirty="0"/>
          </a:p>
        </p:txBody>
      </p:sp>
      <p:sp>
        <p:nvSpPr>
          <p:cNvPr id="3" name="Content Placeholder 2"/>
          <p:cNvSpPr>
            <a:spLocks noGrp="1"/>
          </p:cNvSpPr>
          <p:nvPr>
            <p:ph idx="1"/>
          </p:nvPr>
        </p:nvSpPr>
        <p:spPr/>
        <p:txBody>
          <a:bodyPr/>
          <a:lstStyle/>
          <a:p>
            <a:r>
              <a:rPr lang="en-US" dirty="0" smtClean="0"/>
              <a:t>Do you agree with the resolution of CID </a:t>
            </a:r>
          </a:p>
          <a:p>
            <a:pPr lvl="1"/>
            <a:r>
              <a:rPr lang="en-US" dirty="0" smtClean="0"/>
              <a:t>856 in 13/1124r0 </a:t>
            </a:r>
            <a:r>
              <a:rPr lang="en-US" dirty="0"/>
              <a:t>CC9-Resolution-CIDs-856</a:t>
            </a:r>
          </a:p>
          <a:p>
            <a:pPr lvl="1"/>
            <a:endParaRPr lang="en-US" dirty="0" smtClean="0"/>
          </a:p>
          <a:p>
            <a:pPr marL="457200" lvl="1" indent="0">
              <a:buNone/>
            </a:pPr>
            <a:endParaRPr lang="en-US" dirty="0" smtClean="0"/>
          </a:p>
          <a:p>
            <a:pPr marL="457200" lvl="1" indent="0">
              <a:buNone/>
            </a:pPr>
            <a:r>
              <a:rPr lang="en-US" dirty="0" smtClean="0"/>
              <a:t>Passes with unanimous consent</a:t>
            </a:r>
            <a:endParaRPr lang="en-US" dirty="0"/>
          </a:p>
          <a:p>
            <a:pPr lvl="1"/>
            <a:endParaRPr lang="en-US" dirty="0" smtClean="0"/>
          </a:p>
          <a:p>
            <a:pPr lvl="1"/>
            <a:endParaRPr lang="en-US" dirty="0"/>
          </a:p>
          <a:p>
            <a:pPr lvl="1"/>
            <a:endParaRPr lang="en-US" dirty="0" smtClean="0"/>
          </a:p>
          <a:p>
            <a:pPr lvl="1"/>
            <a:r>
              <a:rPr lang="en-US" sz="1100" dirty="0" smtClean="0"/>
              <a:t>Tue AM1, </a:t>
            </a:r>
            <a:r>
              <a:rPr lang="en-US" sz="1100" dirty="0" err="1" smtClean="0"/>
              <a:t>Shoukang</a:t>
            </a:r>
            <a:r>
              <a:rPr lang="en-US" sz="1100" dirty="0" smtClean="0"/>
              <a:t> </a:t>
            </a:r>
            <a:r>
              <a:rPr lang="en-US" sz="1100" dirty="0" err="1" smtClean="0"/>
              <a:t>Zheng</a:t>
            </a:r>
            <a:endParaRPr lang="en-US" sz="1100"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5832493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9</a:t>
            </a:r>
            <a:endParaRPr lang="en-US" dirty="0"/>
          </a:p>
        </p:txBody>
      </p:sp>
      <p:sp>
        <p:nvSpPr>
          <p:cNvPr id="3" name="Content Placeholder 2"/>
          <p:cNvSpPr>
            <a:spLocks noGrp="1"/>
          </p:cNvSpPr>
          <p:nvPr>
            <p:ph idx="1"/>
          </p:nvPr>
        </p:nvSpPr>
        <p:spPr>
          <a:xfrm>
            <a:off x="685800" y="2057400"/>
            <a:ext cx="7772400" cy="4114800"/>
          </a:xfrm>
        </p:spPr>
        <p:txBody>
          <a:bodyPr/>
          <a:lstStyle/>
          <a:p>
            <a:r>
              <a:rPr lang="en-US" dirty="0" smtClean="0"/>
              <a:t>Do you agree with the resolution of</a:t>
            </a:r>
          </a:p>
          <a:p>
            <a:pPr lvl="1"/>
            <a:r>
              <a:rPr lang="en-US" dirty="0" smtClean="0"/>
              <a:t>CIDs 31 </a:t>
            </a:r>
            <a:r>
              <a:rPr lang="en-US" dirty="0"/>
              <a:t>and </a:t>
            </a:r>
            <a:r>
              <a:rPr lang="en-US" dirty="0" smtClean="0"/>
              <a:t>592</a:t>
            </a:r>
            <a:r>
              <a:rPr lang="en-US" dirty="0"/>
              <a:t> </a:t>
            </a:r>
            <a:r>
              <a:rPr lang="en-US" dirty="0" smtClean="0"/>
              <a:t>in11-13-1034-00-00ah-cc9-cids-31 </a:t>
            </a:r>
            <a:r>
              <a:rPr lang="en-US" dirty="0"/>
              <a:t>and 592-comment-resolutions</a:t>
            </a:r>
          </a:p>
          <a:p>
            <a:pPr lvl="1"/>
            <a:endParaRPr lang="en-US" dirty="0" smtClean="0"/>
          </a:p>
          <a:p>
            <a:pPr marL="457200" lvl="1" indent="0">
              <a:buNone/>
            </a:pPr>
            <a:endParaRPr lang="en-US" dirty="0"/>
          </a:p>
          <a:p>
            <a:pPr lvl="1"/>
            <a:r>
              <a:rPr lang="en-US" dirty="0" smtClean="0"/>
              <a:t>Passes with unanimous consent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r>
              <a:rPr lang="en-US" sz="1200" dirty="0" smtClean="0"/>
              <a:t>Tue AM1 Peter </a:t>
            </a:r>
            <a:r>
              <a:rPr lang="en-US" sz="1200" dirty="0" err="1"/>
              <a:t>Loc</a:t>
            </a:r>
            <a:r>
              <a:rPr lang="en-US" sz="1200" dirty="0"/>
              <a:t> (Huawei)</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792027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10</a:t>
            </a:r>
            <a:endParaRPr lang="en-US" dirty="0"/>
          </a:p>
        </p:txBody>
      </p:sp>
      <p:sp>
        <p:nvSpPr>
          <p:cNvPr id="3" name="Content Placeholder 2"/>
          <p:cNvSpPr>
            <a:spLocks noGrp="1"/>
          </p:cNvSpPr>
          <p:nvPr>
            <p:ph idx="1"/>
          </p:nvPr>
        </p:nvSpPr>
        <p:spPr/>
        <p:txBody>
          <a:bodyPr/>
          <a:lstStyle/>
          <a:p>
            <a:r>
              <a:rPr lang="en-US" sz="2000" dirty="0" smtClean="0"/>
              <a:t>Do you agree with the resolution of </a:t>
            </a:r>
            <a:r>
              <a:rPr lang="en-US" sz="2000" dirty="0"/>
              <a:t>CID </a:t>
            </a:r>
            <a:r>
              <a:rPr lang="en-US" sz="2000" dirty="0" smtClean="0"/>
              <a:t>219 and 317 in   13/1067r0? </a:t>
            </a:r>
          </a:p>
          <a:p>
            <a:endParaRPr lang="en-US" sz="2000" dirty="0"/>
          </a:p>
          <a:p>
            <a:endParaRPr lang="en-US" sz="2000" dirty="0" smtClean="0"/>
          </a:p>
          <a:p>
            <a:r>
              <a:rPr lang="en-US" sz="2000" b="0" dirty="0" smtClean="0"/>
              <a:t>Passes with unanimous consent </a:t>
            </a:r>
            <a:endParaRPr lang="en-US" b="0" dirty="0"/>
          </a:p>
          <a:p>
            <a:endParaRPr lang="en-US" dirty="0" smtClean="0"/>
          </a:p>
          <a:p>
            <a:endParaRPr lang="en-US" dirty="0" smtClean="0"/>
          </a:p>
          <a:p>
            <a:endParaRPr lang="en-US" dirty="0"/>
          </a:p>
          <a:p>
            <a:pPr marL="0" indent="0">
              <a:buNone/>
            </a:pPr>
            <a:r>
              <a:rPr lang="en-US" sz="1100" b="0" dirty="0" smtClean="0"/>
              <a:t>Tue AM1 </a:t>
            </a:r>
            <a:r>
              <a:rPr lang="en-US" sz="1100" b="0" dirty="0" err="1" smtClean="0"/>
              <a:t>Liwen</a:t>
            </a:r>
            <a:r>
              <a:rPr lang="en-US" sz="1100" b="0" dirty="0" smtClean="0"/>
              <a:t> </a:t>
            </a:r>
            <a:r>
              <a:rPr lang="en-US" sz="1100" b="0" dirty="0"/>
              <a:t>Chu (STMicroelectronics)</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2152825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11</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lvl="1"/>
            <a:r>
              <a:rPr lang="en-US" dirty="0" smtClean="0"/>
              <a:t>831 and 542 in </a:t>
            </a:r>
            <a:r>
              <a:rPr lang="en-US" dirty="0"/>
              <a:t>document</a:t>
            </a:r>
            <a:r>
              <a:rPr lang="en-US" dirty="0" smtClean="0"/>
              <a:t> 13/1141r0</a:t>
            </a:r>
            <a:endParaRPr lang="en-GB" dirty="0" smtClean="0"/>
          </a:p>
          <a:p>
            <a:pPr lvl="1"/>
            <a:r>
              <a:rPr lang="en-GB" dirty="0" smtClean="0"/>
              <a:t>499</a:t>
            </a:r>
            <a:r>
              <a:rPr lang="en-GB" dirty="0"/>
              <a:t>, 500, 501, 328, 234, 608, 757, 756, 755, 329, 502, 504, 370, 371, 845, 378, 330, 94, 146, 147, 609, 503, 614, 95, 611, 505, 615, </a:t>
            </a:r>
            <a:r>
              <a:rPr lang="en-GB" dirty="0" smtClean="0"/>
              <a:t>331, </a:t>
            </a:r>
            <a:r>
              <a:rPr lang="en-GB" dirty="0"/>
              <a:t>612, 616, 507, 506, 610, 333, 332, 96, 369, 97, 235, </a:t>
            </a:r>
            <a:r>
              <a:rPr lang="en-GB" dirty="0" smtClean="0"/>
              <a:t>508, 125, 578</a:t>
            </a:r>
            <a:endParaRPr lang="en-US" dirty="0"/>
          </a:p>
          <a:p>
            <a:pPr marL="857250" lvl="2" indent="0">
              <a:buNone/>
            </a:pPr>
            <a:r>
              <a:rPr lang="en-US" dirty="0" smtClean="0"/>
              <a:t>In document 13/1140r0</a:t>
            </a:r>
          </a:p>
          <a:p>
            <a:pPr marL="857250" lvl="2" indent="0">
              <a:buNone/>
            </a:pPr>
            <a:endParaRPr lang="en-US" dirty="0"/>
          </a:p>
          <a:p>
            <a:pPr marL="857250" lvl="2" indent="0">
              <a:buNone/>
            </a:pPr>
            <a:r>
              <a:rPr lang="en-US" dirty="0" smtClean="0"/>
              <a:t>Passes with unanimous consent</a:t>
            </a:r>
          </a:p>
          <a:p>
            <a:pPr marL="857250" lvl="2" indent="0">
              <a:buNone/>
            </a:pPr>
            <a:endParaRPr lang="en-US" dirty="0"/>
          </a:p>
          <a:p>
            <a:pPr marL="857250" lvl="2" indent="0">
              <a:buNone/>
            </a:pPr>
            <a:endParaRPr lang="en-US" dirty="0" smtClean="0"/>
          </a:p>
          <a:p>
            <a:pPr marL="857250" lvl="2" indent="0">
              <a:buNone/>
            </a:pPr>
            <a:endParaRPr lang="en-US" sz="1050" dirty="0" smtClean="0"/>
          </a:p>
          <a:p>
            <a:pPr marL="857250" lvl="2" indent="0">
              <a:buNone/>
            </a:pPr>
            <a:r>
              <a:rPr lang="en-US" sz="1050" dirty="0" smtClean="0"/>
              <a:t>Tue AM1, Amin</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1425140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12</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comments? </a:t>
            </a:r>
          </a:p>
          <a:p>
            <a:pPr lvl="1"/>
            <a:r>
              <a:rPr lang="en-US" sz="1600" dirty="0" smtClean="0"/>
              <a:t>323,266,416,431,430,91,794,16,517,697,698,795,699, 695</a:t>
            </a:r>
          </a:p>
          <a:p>
            <a:pPr lvl="2"/>
            <a:r>
              <a:rPr lang="en-US" sz="1400" dirty="0" smtClean="0"/>
              <a:t>In 13/1139r0</a:t>
            </a:r>
            <a:endParaRPr lang="en-US" sz="1400" dirty="0"/>
          </a:p>
          <a:p>
            <a:pPr lvl="1"/>
            <a:r>
              <a:rPr lang="en-US" sz="1600" dirty="0" smtClean="0"/>
              <a:t>68,445,676,446,447,35,232,674,449,450,451</a:t>
            </a:r>
          </a:p>
          <a:p>
            <a:pPr lvl="2"/>
            <a:r>
              <a:rPr lang="en-US" sz="1400" dirty="0" smtClean="0"/>
              <a:t>In 13/0981r1 CC9-Resolution-CIDs-</a:t>
            </a:r>
          </a:p>
          <a:p>
            <a:pPr lvl="1"/>
            <a:r>
              <a:rPr lang="en-US" sz="1600" dirty="0" smtClean="0"/>
              <a:t>393,632,631</a:t>
            </a:r>
          </a:p>
          <a:p>
            <a:pPr lvl="2"/>
            <a:r>
              <a:rPr lang="en-US" sz="1400" dirty="0" smtClean="0"/>
              <a:t>In 13/0975r3 CC9-Resolution-CIDs-393+632+631</a:t>
            </a:r>
          </a:p>
          <a:p>
            <a:pPr lvl="1"/>
            <a:r>
              <a:rPr lang="en-US" sz="1600" dirty="0" smtClean="0"/>
              <a:t>419, 766, 66, 67</a:t>
            </a:r>
          </a:p>
          <a:p>
            <a:pPr lvl="2"/>
            <a:r>
              <a:rPr lang="en-US" sz="1400" dirty="0" smtClean="0"/>
              <a:t>11-13-0979-01-00ah-cc9-resolution-CIDs-419-766-66-67</a:t>
            </a:r>
          </a:p>
          <a:p>
            <a:pPr lvl="2"/>
            <a:endParaRPr lang="en-US" sz="1400" dirty="0" smtClean="0"/>
          </a:p>
          <a:p>
            <a:pPr lvl="1"/>
            <a:r>
              <a:rPr lang="en-US" sz="1600" dirty="0" smtClean="0"/>
              <a:t>Passes with unanimous consent</a:t>
            </a:r>
          </a:p>
          <a:p>
            <a:pPr lvl="1"/>
            <a:endParaRPr lang="en-US" sz="1600" dirty="0"/>
          </a:p>
          <a:p>
            <a:pPr lvl="1"/>
            <a:endParaRPr lang="en-US" sz="1600" dirty="0" smtClean="0"/>
          </a:p>
          <a:p>
            <a:pPr marL="457200" lvl="1" indent="0">
              <a:buNone/>
            </a:pPr>
            <a:r>
              <a:rPr lang="en-US" sz="1100" dirty="0" smtClean="0"/>
              <a:t>Tue PM1, Amin</a:t>
            </a:r>
            <a:endParaRPr lang="en-US" sz="1050" dirty="0"/>
          </a:p>
          <a:p>
            <a:pPr lvl="2"/>
            <a:endParaRPr lang="en-US" sz="1400" dirty="0"/>
          </a:p>
          <a:p>
            <a:endParaRPr lang="en-US" sz="18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8117420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13</a:t>
            </a:r>
            <a:endParaRPr lang="en-US" dirty="0"/>
          </a:p>
        </p:txBody>
      </p:sp>
      <p:sp>
        <p:nvSpPr>
          <p:cNvPr id="3" name="Content Placeholder 2"/>
          <p:cNvSpPr>
            <a:spLocks noGrp="1"/>
          </p:cNvSpPr>
          <p:nvPr>
            <p:ph idx="1"/>
          </p:nvPr>
        </p:nvSpPr>
        <p:spPr/>
        <p:txBody>
          <a:bodyPr/>
          <a:lstStyle/>
          <a:p>
            <a:r>
              <a:rPr lang="en-US" dirty="0" smtClean="0"/>
              <a:t>Do you agree with the resolution of the CIDs </a:t>
            </a:r>
          </a:p>
          <a:p>
            <a:pPr lvl="1"/>
            <a:r>
              <a:rPr lang="en-US" dirty="0" smtClean="0"/>
              <a:t>418 </a:t>
            </a:r>
            <a:r>
              <a:rPr lang="en-US" dirty="0"/>
              <a:t>and </a:t>
            </a:r>
            <a:r>
              <a:rPr lang="en-US" dirty="0" smtClean="0"/>
              <a:t>903 in document 13/1136r0</a:t>
            </a:r>
            <a:endParaRPr lang="en-US" dirty="0"/>
          </a:p>
          <a:p>
            <a:pPr lvl="1"/>
            <a:endParaRPr lang="en-US" dirty="0" smtClean="0"/>
          </a:p>
          <a:p>
            <a:pPr lvl="1"/>
            <a:endParaRPr lang="en-US" dirty="0"/>
          </a:p>
          <a:p>
            <a:pPr marL="457200" lvl="1" indent="0">
              <a:buNone/>
            </a:pPr>
            <a:r>
              <a:rPr lang="en-US" sz="1800" dirty="0" smtClean="0"/>
              <a:t>Passes with unanimous consent</a:t>
            </a:r>
          </a:p>
          <a:p>
            <a:pPr lvl="1"/>
            <a:endParaRPr lang="en-US" dirty="0"/>
          </a:p>
          <a:p>
            <a:pPr lvl="1"/>
            <a:endParaRPr lang="en-US" dirty="0" smtClean="0"/>
          </a:p>
          <a:p>
            <a:pPr lvl="1"/>
            <a:endParaRPr lang="en-US" dirty="0"/>
          </a:p>
          <a:p>
            <a:pPr marL="457200" lvl="1" indent="0">
              <a:buNone/>
            </a:pPr>
            <a:endParaRPr lang="en-US" dirty="0"/>
          </a:p>
          <a:p>
            <a:pPr marL="457200" lvl="1" indent="0">
              <a:buNone/>
            </a:pPr>
            <a:endParaRPr lang="en-US" sz="1050" dirty="0" smtClean="0"/>
          </a:p>
          <a:p>
            <a:pPr marL="457200" lvl="1" indent="0">
              <a:buNone/>
            </a:pPr>
            <a:r>
              <a:rPr lang="en-US" sz="1050" dirty="0" smtClean="0"/>
              <a:t>Tue PM1,  </a:t>
            </a:r>
            <a:r>
              <a:rPr lang="en-US" sz="1050" dirty="0" err="1" smtClean="0"/>
              <a:t>Jianhan</a:t>
            </a:r>
            <a:r>
              <a:rPr lang="en-US" sz="1050" dirty="0" smtClean="0"/>
              <a:t> </a:t>
            </a:r>
            <a:r>
              <a:rPr lang="en-US" sz="1050" dirty="0"/>
              <a:t>Liu (</a:t>
            </a:r>
            <a:r>
              <a:rPr lang="en-US" sz="1050" dirty="0" err="1"/>
              <a:t>Mediatek</a:t>
            </a:r>
            <a:r>
              <a:rPr lang="en-US" sz="1050" dirty="0"/>
              <a:t> Inc.)</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0431460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 Motion 14</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Do you agree with the resolution of the following CIDs</a:t>
            </a:r>
            <a:endParaRPr lang="en-GB" dirty="0" smtClean="0"/>
          </a:p>
          <a:p>
            <a:pPr lvl="1"/>
            <a:r>
              <a:rPr lang="en-GB" dirty="0" smtClean="0"/>
              <a:t>CIDs 647, 313, 316, 315, 441, </a:t>
            </a:r>
            <a:r>
              <a:rPr lang="en-GB" dirty="0"/>
              <a:t>442, 440, 443, 452, 314, </a:t>
            </a:r>
            <a:r>
              <a:rPr lang="en-GB" dirty="0" smtClean="0"/>
              <a:t>874, 894</a:t>
            </a:r>
            <a:r>
              <a:rPr lang="en-GB" dirty="0"/>
              <a:t>, 564, 558, 668, </a:t>
            </a:r>
            <a:r>
              <a:rPr lang="en-GB" dirty="0" smtClean="0"/>
              <a:t>666, 667</a:t>
            </a:r>
            <a:r>
              <a:rPr lang="en-GB" dirty="0"/>
              <a:t>, </a:t>
            </a:r>
            <a:r>
              <a:rPr lang="en-GB" dirty="0" smtClean="0"/>
              <a:t>670, 672</a:t>
            </a:r>
            <a:r>
              <a:rPr lang="en-GB" dirty="0"/>
              <a:t>, 669, 343, </a:t>
            </a:r>
            <a:r>
              <a:rPr lang="en-GB" dirty="0" smtClean="0"/>
              <a:t>671 in </a:t>
            </a:r>
            <a:r>
              <a:rPr lang="en-US" dirty="0" smtClean="0"/>
              <a:t>11-13-1143-01-00ah-CC9-resolutions-for-9_32f</a:t>
            </a:r>
          </a:p>
          <a:p>
            <a:pPr lvl="1"/>
            <a:endParaRPr lang="en-US" dirty="0"/>
          </a:p>
          <a:p>
            <a:pPr lvl="1"/>
            <a:endParaRPr lang="en-US" dirty="0" smtClean="0"/>
          </a:p>
          <a:p>
            <a:pPr lvl="1"/>
            <a:r>
              <a:rPr lang="en-US" dirty="0" smtClean="0"/>
              <a:t>Pre motion passes with unanimous consent</a:t>
            </a:r>
          </a:p>
          <a:p>
            <a:pPr lvl="1"/>
            <a:endParaRPr lang="en-US" dirty="0"/>
          </a:p>
          <a:p>
            <a:pPr lvl="1"/>
            <a:endParaRPr lang="en-US" dirty="0" smtClean="0"/>
          </a:p>
          <a:p>
            <a:pPr marL="457200" lvl="1" indent="0">
              <a:buNone/>
            </a:pPr>
            <a:endParaRPr lang="en-US" dirty="0" smtClean="0"/>
          </a:p>
          <a:p>
            <a:pPr marL="457200" lvl="1" indent="0">
              <a:buNone/>
            </a:pPr>
            <a:endParaRPr lang="en-US" sz="1200" dirty="0"/>
          </a:p>
          <a:p>
            <a:pPr marL="457200" lvl="1" indent="0">
              <a:buNone/>
            </a:pPr>
            <a:r>
              <a:rPr lang="en-US" sz="1200" dirty="0" smtClean="0"/>
              <a:t>Wed PM1, Matt</a:t>
            </a:r>
            <a:endParaRPr lang="en-US" sz="1200"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492482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15</a:t>
            </a:r>
            <a:endParaRPr lang="en-US" dirty="0"/>
          </a:p>
        </p:txBody>
      </p:sp>
      <p:sp>
        <p:nvSpPr>
          <p:cNvPr id="3" name="Content Placeholder 2"/>
          <p:cNvSpPr>
            <a:spLocks noGrp="1"/>
          </p:cNvSpPr>
          <p:nvPr>
            <p:ph idx="1"/>
          </p:nvPr>
        </p:nvSpPr>
        <p:spPr/>
        <p:txBody>
          <a:bodyPr/>
          <a:lstStyle/>
          <a:p>
            <a:r>
              <a:rPr lang="en-US" sz="2000" dirty="0" smtClean="0"/>
              <a:t>Do you agree with the resolution of CIDs </a:t>
            </a:r>
          </a:p>
          <a:p>
            <a:pPr lvl="1"/>
            <a:r>
              <a:rPr lang="en-US" sz="1800" dirty="0" smtClean="0"/>
              <a:t>527, 934 </a:t>
            </a:r>
          </a:p>
          <a:p>
            <a:pPr lvl="2"/>
            <a:r>
              <a:rPr lang="en-US" sz="1600" dirty="0" smtClean="0"/>
              <a:t>in 11-13-1151-00-00ah-CC9-Resolution-CIDs-527-934-100-627-935.doc</a:t>
            </a:r>
            <a:endParaRPr lang="en-US" sz="2000" dirty="0" smtClean="0"/>
          </a:p>
          <a:p>
            <a:endParaRPr lang="en-US" dirty="0" smtClean="0"/>
          </a:p>
          <a:p>
            <a:r>
              <a:rPr lang="en-US" sz="1600" b="0" dirty="0" smtClean="0"/>
              <a:t>Passes with unanimous consent</a:t>
            </a:r>
            <a:endParaRPr lang="en-US" sz="1600" b="0" dirty="0"/>
          </a:p>
          <a:p>
            <a:endParaRPr lang="en-US" dirty="0" smtClean="0"/>
          </a:p>
          <a:p>
            <a:pPr marL="0" indent="0">
              <a:buNone/>
            </a:pPr>
            <a:endParaRPr lang="en-US" dirty="0"/>
          </a:p>
          <a:p>
            <a:pPr marL="0" indent="0">
              <a:buNone/>
            </a:pPr>
            <a:endParaRPr lang="en-US" dirty="0"/>
          </a:p>
          <a:p>
            <a:pPr marL="0" indent="0">
              <a:buNone/>
            </a:pPr>
            <a:r>
              <a:rPr lang="en-US" sz="1600" b="0" dirty="0" smtClean="0"/>
              <a:t>Wed PM1, </a:t>
            </a:r>
            <a:r>
              <a:rPr lang="en-US" sz="1600" b="0" dirty="0"/>
              <a:t>D</a:t>
            </a:r>
            <a:r>
              <a:rPr lang="en-US" sz="1600" b="0" dirty="0" smtClean="0"/>
              <a:t>avid</a:t>
            </a:r>
            <a:endParaRPr lang="en-US" sz="16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392226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16</a:t>
            </a:r>
            <a:endParaRPr lang="en-US" dirty="0"/>
          </a:p>
        </p:txBody>
      </p:sp>
      <p:sp>
        <p:nvSpPr>
          <p:cNvPr id="3" name="Content Placeholder 2"/>
          <p:cNvSpPr>
            <a:spLocks noGrp="1"/>
          </p:cNvSpPr>
          <p:nvPr>
            <p:ph idx="1"/>
          </p:nvPr>
        </p:nvSpPr>
        <p:spPr/>
        <p:txBody>
          <a:bodyPr/>
          <a:lstStyle/>
          <a:p>
            <a:r>
              <a:rPr lang="en-US" dirty="0" smtClean="0"/>
              <a:t>Do you agree with the resolution of CIDs</a:t>
            </a:r>
          </a:p>
          <a:p>
            <a:pPr lvl="1"/>
            <a:r>
              <a:rPr lang="en-US" dirty="0" smtClean="0"/>
              <a:t>627</a:t>
            </a:r>
          </a:p>
          <a:p>
            <a:pPr lvl="2"/>
            <a:r>
              <a:rPr lang="en-US" dirty="0" smtClean="0"/>
              <a:t>In 11-13-1022-01-00ah-CC9-Resolution-CIDs 1+2+6+922+963</a:t>
            </a:r>
          </a:p>
          <a:p>
            <a:pPr lvl="2"/>
            <a:endParaRPr lang="en-US" dirty="0"/>
          </a:p>
          <a:p>
            <a:pPr lvl="1"/>
            <a:r>
              <a:rPr lang="en-US" dirty="0" smtClean="0"/>
              <a:t>605</a:t>
            </a:r>
            <a:r>
              <a:rPr lang="en-US" dirty="0"/>
              <a:t>, 606, 628, </a:t>
            </a:r>
            <a:r>
              <a:rPr lang="en-US" dirty="0" smtClean="0"/>
              <a:t>657</a:t>
            </a:r>
            <a:endParaRPr lang="en-US" dirty="0"/>
          </a:p>
          <a:p>
            <a:pPr lvl="2"/>
            <a:r>
              <a:rPr lang="en-US" dirty="0" smtClean="0"/>
              <a:t>11-13-1106-02-00ah-CC9-Resolution-CIDs</a:t>
            </a:r>
          </a:p>
          <a:p>
            <a:pPr lvl="2"/>
            <a:endParaRPr lang="en-US" dirty="0"/>
          </a:p>
          <a:p>
            <a:pPr lvl="2"/>
            <a:endParaRPr lang="en-US" dirty="0" smtClean="0"/>
          </a:p>
          <a:p>
            <a:pPr lvl="1"/>
            <a:r>
              <a:rPr lang="en-US" dirty="0" smtClean="0"/>
              <a:t>Passes with unanimous consent</a:t>
            </a:r>
          </a:p>
          <a:p>
            <a:pPr marL="457200" lvl="1" indent="0">
              <a:buNone/>
            </a:pPr>
            <a:endParaRPr lang="en-US" dirty="0" smtClean="0"/>
          </a:p>
          <a:p>
            <a:pPr marL="457200" lvl="1" indent="0">
              <a:buNone/>
            </a:pPr>
            <a:endParaRPr lang="en-US" sz="1200" dirty="0"/>
          </a:p>
          <a:p>
            <a:pPr marL="457200" lvl="1" indent="0">
              <a:buNone/>
            </a:pPr>
            <a:r>
              <a:rPr lang="en-US" sz="1200" dirty="0" smtClean="0"/>
              <a:t>Wed PM1, Alfred </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9235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17</a:t>
            </a:r>
            <a:endParaRPr lang="en-US" dirty="0"/>
          </a:p>
        </p:txBody>
      </p:sp>
      <p:sp>
        <p:nvSpPr>
          <p:cNvPr id="3" name="Content Placeholder 2"/>
          <p:cNvSpPr>
            <a:spLocks noGrp="1"/>
          </p:cNvSpPr>
          <p:nvPr>
            <p:ph idx="1"/>
          </p:nvPr>
        </p:nvSpPr>
        <p:spPr/>
        <p:txBody>
          <a:bodyPr/>
          <a:lstStyle/>
          <a:p>
            <a:r>
              <a:rPr lang="en-US" dirty="0" smtClean="0"/>
              <a:t>Do you agree with the resolution of  CIDs </a:t>
            </a:r>
            <a:endParaRPr lang="en-US" dirty="0"/>
          </a:p>
          <a:p>
            <a:pPr lvl="1"/>
            <a:r>
              <a:rPr lang="en-GB" dirty="0"/>
              <a:t>56, 57, 60, 261, 262, 263, 519, </a:t>
            </a:r>
            <a:r>
              <a:rPr lang="en-GB" dirty="0" smtClean="0"/>
              <a:t>518, 516,</a:t>
            </a:r>
            <a:r>
              <a:rPr lang="en-GB" dirty="0" smtClean="0">
                <a:solidFill>
                  <a:srgbClr val="FF0000"/>
                </a:solidFill>
              </a:rPr>
              <a:t> </a:t>
            </a:r>
            <a:r>
              <a:rPr lang="en-GB" dirty="0" smtClean="0"/>
              <a:t>705</a:t>
            </a:r>
            <a:r>
              <a:rPr lang="en-GB" dirty="0"/>
              <a:t>, 706, 707, 709, 710, 711, 712, 713,749, 750, 751, 981, 982, 983, </a:t>
            </a:r>
            <a:r>
              <a:rPr lang="en-GB" dirty="0" smtClean="0"/>
              <a:t>984</a:t>
            </a:r>
            <a:endParaRPr lang="en-US" dirty="0" smtClean="0"/>
          </a:p>
          <a:p>
            <a:pPr marL="457200" lvl="1" indent="0">
              <a:buNone/>
            </a:pPr>
            <a:r>
              <a:rPr lang="en-US" dirty="0" smtClean="0"/>
              <a:t>In 13/891r6</a:t>
            </a:r>
          </a:p>
          <a:p>
            <a:pPr marL="457200" lvl="1" indent="0">
              <a:buNone/>
            </a:pPr>
            <a:endParaRPr lang="en-US" dirty="0"/>
          </a:p>
          <a:p>
            <a:pPr marL="457200" lvl="1" indent="0">
              <a:buNone/>
            </a:pPr>
            <a:r>
              <a:rPr lang="en-US" dirty="0" smtClean="0"/>
              <a:t>Passes with unanimous consent</a:t>
            </a:r>
            <a:endParaRPr lang="en-US" dirty="0"/>
          </a:p>
          <a:p>
            <a:pPr marL="457200" lvl="1" indent="0">
              <a:buNone/>
            </a:pPr>
            <a:endParaRPr lang="en-US" dirty="0"/>
          </a:p>
          <a:p>
            <a:pPr marL="457200" lvl="1" indent="0">
              <a:buNone/>
            </a:pPr>
            <a:endParaRPr lang="en-US" dirty="0" smtClean="0"/>
          </a:p>
          <a:p>
            <a:pPr marL="457200" lvl="1" indent="0">
              <a:buNone/>
            </a:pPr>
            <a:endParaRPr lang="en-US" dirty="0" smtClean="0"/>
          </a:p>
          <a:p>
            <a:pPr marL="457200" lvl="1" indent="0">
              <a:buNone/>
            </a:pPr>
            <a:endParaRPr lang="en-US" dirty="0" smtClean="0"/>
          </a:p>
          <a:p>
            <a:pPr marL="457200" lvl="1" indent="0">
              <a:buNone/>
            </a:pPr>
            <a:endParaRPr lang="en-US" sz="1200" dirty="0"/>
          </a:p>
          <a:p>
            <a:pPr marL="457200" lvl="1" indent="0">
              <a:buNone/>
            </a:pPr>
            <a:r>
              <a:rPr lang="en-US" sz="1200" dirty="0" smtClean="0"/>
              <a:t>Wed PM1, </a:t>
            </a:r>
            <a:r>
              <a:rPr lang="en-US" sz="1200" dirty="0" err="1" smtClean="0"/>
              <a:t>Kaiying</a:t>
            </a:r>
            <a:r>
              <a:rPr lang="en-US" sz="1200" dirty="0" smtClean="0"/>
              <a:t> </a:t>
            </a:r>
            <a:r>
              <a:rPr lang="en-US" sz="1200" dirty="0" err="1"/>
              <a:t>Lv</a:t>
            </a:r>
            <a:r>
              <a:rPr lang="en-US" sz="1200" dirty="0"/>
              <a:t> (ZTE Corp.)</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556771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5</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18</a:t>
            </a:r>
            <a:endParaRPr lang="en-US" dirty="0"/>
          </a:p>
        </p:txBody>
      </p:sp>
      <p:sp>
        <p:nvSpPr>
          <p:cNvPr id="3" name="Content Placeholder 2"/>
          <p:cNvSpPr>
            <a:spLocks noGrp="1"/>
          </p:cNvSpPr>
          <p:nvPr>
            <p:ph idx="1"/>
          </p:nvPr>
        </p:nvSpPr>
        <p:spPr/>
        <p:txBody>
          <a:bodyPr/>
          <a:lstStyle/>
          <a:p>
            <a:r>
              <a:rPr lang="en-US" dirty="0" smtClean="0"/>
              <a:t>Do you agree with the resolution of CIDs</a:t>
            </a:r>
            <a:endParaRPr lang="en-GB" sz="2000" b="0" dirty="0" smtClean="0"/>
          </a:p>
          <a:p>
            <a:pPr lvl="1"/>
            <a:r>
              <a:rPr lang="en-GB" sz="1600" b="0" dirty="0" smtClean="0"/>
              <a:t>CIDs </a:t>
            </a:r>
            <a:r>
              <a:rPr lang="en-GB" sz="1600" b="0" dirty="0"/>
              <a:t>509, 522, CIDs 380, 510, 511, 623, 764, 765, CIDs 837, 920</a:t>
            </a:r>
            <a:r>
              <a:rPr lang="en-US" sz="1600" b="0" dirty="0" smtClean="0"/>
              <a:t> </a:t>
            </a:r>
            <a:endParaRPr lang="en-US" b="0" dirty="0" smtClean="0"/>
          </a:p>
          <a:p>
            <a:pPr marL="800100" lvl="2" indent="0">
              <a:buNone/>
            </a:pPr>
            <a:r>
              <a:rPr lang="en-US" dirty="0" smtClean="0"/>
              <a:t>In 11-13-1201-00-00ah-CC9-Resolution-CIDs-Clause-6.3.3.2.2</a:t>
            </a:r>
            <a:r>
              <a:rPr lang="en-US" dirty="0"/>
              <a:t>.-</a:t>
            </a:r>
            <a:r>
              <a:rPr lang="en-US" dirty="0" smtClean="0"/>
              <a:t>6.3.3.3.2-10.1.4.3.2</a:t>
            </a:r>
            <a:endParaRPr lang="en-US" dirty="0"/>
          </a:p>
          <a:p>
            <a:pPr lvl="1"/>
            <a:r>
              <a:rPr lang="en-GB" sz="1600" b="0" dirty="0"/>
              <a:t>CID 403, CIDs 348, 349, 351, 588, 937, CIDs 412, 413, 438, 656</a:t>
            </a:r>
            <a:endParaRPr lang="en-US" b="0" dirty="0"/>
          </a:p>
          <a:p>
            <a:pPr marL="800100" lvl="2" indent="0">
              <a:buNone/>
            </a:pPr>
            <a:r>
              <a:rPr lang="en-US" dirty="0"/>
              <a:t>In </a:t>
            </a:r>
            <a:r>
              <a:rPr lang="en-US" dirty="0" smtClean="0"/>
              <a:t>11-13-1202-00-00ah-CC9-Resolution-CIDs-Clause-8.3.3.10-8.3.4.15c-8.4.2.170</a:t>
            </a:r>
            <a:endParaRPr lang="en-US" dirty="0"/>
          </a:p>
          <a:p>
            <a:pPr marL="457200" lvl="1" indent="0">
              <a:buNone/>
            </a:pPr>
            <a:endParaRPr lang="en-US" dirty="0" smtClean="0"/>
          </a:p>
          <a:p>
            <a:pPr marL="457200" lvl="1" indent="0">
              <a:buNone/>
            </a:pPr>
            <a:r>
              <a:rPr lang="en-US" dirty="0" smtClean="0"/>
              <a:t>Pre motion passes with unanimous consent</a:t>
            </a:r>
            <a:r>
              <a:rPr lang="en-US" dirty="0"/>
              <a:t/>
            </a:r>
            <a:br>
              <a:rPr lang="en-US" dirty="0"/>
            </a:br>
            <a:endParaRPr lang="en-US" dirty="0" smtClean="0"/>
          </a:p>
          <a:p>
            <a:pPr marL="457200" lvl="1" indent="0">
              <a:buNone/>
            </a:pPr>
            <a:endParaRPr lang="en-US" dirty="0"/>
          </a:p>
          <a:p>
            <a:pPr marL="457200" lvl="1" indent="0">
              <a:buNone/>
            </a:pPr>
            <a:endParaRPr lang="en-US" sz="1400" dirty="0" smtClean="0"/>
          </a:p>
          <a:p>
            <a:pPr marL="457200" lvl="1" indent="0">
              <a:buNone/>
            </a:pPr>
            <a:r>
              <a:rPr lang="en-US" sz="1400" dirty="0" smtClean="0"/>
              <a:t>Wed PM1, Jae </a:t>
            </a:r>
            <a:r>
              <a:rPr lang="en-US" sz="1400" dirty="0" err="1" smtClean="0"/>
              <a:t>Seung</a:t>
            </a:r>
            <a:endParaRPr lang="en-US" sz="1400" dirty="0" smtClean="0"/>
          </a:p>
          <a:p>
            <a:pPr marL="457200" lvl="1" indent="0">
              <a:buNone/>
            </a:pPr>
            <a:endParaRPr lang="en-US" dirty="0"/>
          </a:p>
          <a:p>
            <a:pPr marL="457200" lvl="1" indent="0">
              <a:buNone/>
            </a:pPr>
            <a:endParaRPr lang="en-US"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824539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19</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CIDs</a:t>
            </a:r>
          </a:p>
          <a:p>
            <a:pPr lvl="1"/>
            <a:r>
              <a:rPr lang="en-US" sz="1800" dirty="0" smtClean="0"/>
              <a:t>1189r1</a:t>
            </a:r>
            <a:endParaRPr lang="en-US" sz="1800" dirty="0"/>
          </a:p>
          <a:p>
            <a:pPr lvl="2"/>
            <a:r>
              <a:rPr lang="en-GB" sz="1600" dirty="0"/>
              <a:t>559, 590, 103, 708, 152, 153, 160</a:t>
            </a:r>
            <a:endParaRPr lang="en-US" sz="2000" dirty="0"/>
          </a:p>
          <a:p>
            <a:pPr lvl="1"/>
            <a:r>
              <a:rPr lang="en-US" sz="1800" dirty="0" smtClean="0"/>
              <a:t>1191r1</a:t>
            </a:r>
            <a:endParaRPr lang="en-US" sz="1800" dirty="0"/>
          </a:p>
          <a:p>
            <a:pPr lvl="2"/>
            <a:r>
              <a:rPr lang="en-GB" sz="1600" dirty="0" smtClean="0"/>
              <a:t>CIDs</a:t>
            </a:r>
            <a:r>
              <a:rPr lang="en-GB" sz="1600" dirty="0"/>
              <a:t>: 340, 767, 626</a:t>
            </a:r>
            <a:endParaRPr lang="en-US" sz="1600" dirty="0"/>
          </a:p>
          <a:p>
            <a:pPr lvl="2"/>
            <a:r>
              <a:rPr lang="en-GB" sz="1600" dirty="0" smtClean="0"/>
              <a:t>CID</a:t>
            </a:r>
            <a:r>
              <a:rPr lang="en-GB" sz="1600" dirty="0"/>
              <a:t>: 361</a:t>
            </a:r>
            <a:endParaRPr lang="en-US" sz="1600" dirty="0"/>
          </a:p>
          <a:p>
            <a:pPr lvl="2"/>
            <a:r>
              <a:rPr lang="en-GB" sz="1600" dirty="0" smtClean="0"/>
              <a:t>CID</a:t>
            </a:r>
            <a:r>
              <a:rPr lang="en-GB" sz="1600" dirty="0"/>
              <a:t>: 339</a:t>
            </a:r>
            <a:endParaRPr lang="en-US" sz="1600" dirty="0"/>
          </a:p>
          <a:p>
            <a:pPr lvl="2"/>
            <a:r>
              <a:rPr lang="en-GB" sz="1600" dirty="0" smtClean="0"/>
              <a:t>CIDs</a:t>
            </a:r>
            <a:r>
              <a:rPr lang="en-GB" sz="1600" dirty="0"/>
              <a:t>: 342, 372, 936</a:t>
            </a:r>
            <a:endParaRPr lang="en-US" sz="1600" dirty="0"/>
          </a:p>
          <a:p>
            <a:pPr lvl="2"/>
            <a:r>
              <a:rPr lang="en-GB" sz="1600" dirty="0" smtClean="0"/>
              <a:t>CIDs</a:t>
            </a:r>
            <a:r>
              <a:rPr lang="en-GB" sz="1600" dirty="0"/>
              <a:t>: 487, 394, </a:t>
            </a:r>
            <a:r>
              <a:rPr lang="en-GB" sz="1600" dirty="0" smtClean="0"/>
              <a:t>630</a:t>
            </a:r>
          </a:p>
          <a:p>
            <a:pPr lvl="2"/>
            <a:endParaRPr lang="en-GB" sz="1600" dirty="0"/>
          </a:p>
          <a:p>
            <a:pPr marL="457200" lvl="1" indent="0">
              <a:buNone/>
            </a:pPr>
            <a:r>
              <a:rPr lang="en-GB" sz="1400" dirty="0" smtClean="0"/>
              <a:t>Pre motion passes with unanimous consent</a:t>
            </a:r>
          </a:p>
          <a:p>
            <a:pPr marL="457200" lvl="1" indent="0">
              <a:buNone/>
            </a:pPr>
            <a:endParaRPr lang="en-GB" sz="1400" dirty="0"/>
          </a:p>
          <a:p>
            <a:pPr marL="457200" lvl="1" indent="0">
              <a:buNone/>
            </a:pPr>
            <a:r>
              <a:rPr lang="en-GB" sz="1400" dirty="0" smtClean="0"/>
              <a:t>Wed PM1, Chao Chun</a:t>
            </a:r>
          </a:p>
          <a:p>
            <a:pPr lvl="1"/>
            <a:endParaRPr lang="en-GB" sz="140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1622457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20</a:t>
            </a:r>
            <a:endParaRPr lang="en-US" dirty="0"/>
          </a:p>
        </p:txBody>
      </p:sp>
      <p:sp>
        <p:nvSpPr>
          <p:cNvPr id="3" name="Content Placeholder 2"/>
          <p:cNvSpPr>
            <a:spLocks noGrp="1"/>
          </p:cNvSpPr>
          <p:nvPr>
            <p:ph idx="1"/>
          </p:nvPr>
        </p:nvSpPr>
        <p:spPr/>
        <p:txBody>
          <a:bodyPr/>
          <a:lstStyle/>
          <a:p>
            <a:r>
              <a:rPr lang="en-US" dirty="0" smtClean="0"/>
              <a:t>Do you agree with the resolution of CIDs  </a:t>
            </a:r>
          </a:p>
          <a:p>
            <a:pPr lvl="1"/>
            <a:r>
              <a:rPr lang="en-GB" dirty="0"/>
              <a:t>CIDs (42, 43, 44, 157, 158, 159, 224, 225, 226, 227, 228, 229,230, 231, 373, 465, 466, 467, 468, 469, 470, 472, 473, 474, 475, 477, 478, 479, 480, 481, 556, 789, 790, 904, 905)</a:t>
            </a:r>
            <a:endParaRPr lang="en-US" dirty="0" smtClean="0"/>
          </a:p>
          <a:p>
            <a:pPr lvl="1"/>
            <a:r>
              <a:rPr lang="en-US" dirty="0" smtClean="0"/>
              <a:t>In 11-13-1096-</a:t>
            </a:r>
            <a:r>
              <a:rPr lang="en-US" dirty="0" smtClean="0">
                <a:solidFill>
                  <a:srgbClr val="FF0000"/>
                </a:solidFill>
              </a:rPr>
              <a:t>02</a:t>
            </a:r>
            <a:r>
              <a:rPr lang="en-US" dirty="0" smtClean="0"/>
              <a:t>-00ah-CC9-Comment-Resolution-CID-471</a:t>
            </a:r>
          </a:p>
          <a:p>
            <a:pPr lvl="1"/>
            <a:r>
              <a:rPr lang="en-US" dirty="0" smtClean="0"/>
              <a:t>The resolution of above CIDs in 1096-02 supersedes  any earlier resolutions of the same CIDs</a:t>
            </a:r>
          </a:p>
          <a:p>
            <a:pPr lvl="1"/>
            <a:endParaRPr lang="en-US" dirty="0"/>
          </a:p>
          <a:p>
            <a:pPr lvl="1"/>
            <a:r>
              <a:rPr lang="en-US" dirty="0" smtClean="0"/>
              <a:t>Passes with unanimous consent</a:t>
            </a:r>
          </a:p>
          <a:p>
            <a:pPr lvl="1"/>
            <a:endParaRPr lang="en-US" dirty="0"/>
          </a:p>
          <a:p>
            <a:pPr lvl="1"/>
            <a:endParaRPr lang="en-US" dirty="0" smtClean="0"/>
          </a:p>
          <a:p>
            <a:pPr lvl="1"/>
            <a:r>
              <a:rPr lang="en-US" sz="1600" dirty="0" smtClean="0"/>
              <a:t>Thu AM2,Yuan</a:t>
            </a:r>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615559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 Motion 21</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marL="0" indent="0">
              <a:buNone/>
            </a:pPr>
            <a:endParaRPr lang="en-US" dirty="0"/>
          </a:p>
          <a:p>
            <a:pPr lvl="1"/>
            <a:r>
              <a:rPr lang="en-US" dirty="0"/>
              <a:t>521, 565 </a:t>
            </a:r>
            <a:r>
              <a:rPr lang="en-US" dirty="0" smtClean="0"/>
              <a:t>410 411 114 645 651 649 648 646</a:t>
            </a:r>
          </a:p>
          <a:p>
            <a:pPr marL="857250" lvl="2" indent="0">
              <a:buNone/>
            </a:pPr>
            <a:r>
              <a:rPr lang="en-US" dirty="0" smtClean="0"/>
              <a:t>11-13-1145-00-00ah-CC9-resolutions-for-8_4_2_170j-4_11c_d</a:t>
            </a:r>
            <a:endParaRPr lang="en-US" dirty="0"/>
          </a:p>
          <a:p>
            <a:pPr lvl="1"/>
            <a:endParaRPr lang="en-GB" dirty="0" smtClean="0"/>
          </a:p>
          <a:p>
            <a:pPr lvl="1"/>
            <a:r>
              <a:rPr lang="en-GB" dirty="0" smtClean="0"/>
              <a:t>421,420,435,424,423,200,129,857,810,885,918,554,678</a:t>
            </a:r>
            <a:r>
              <a:rPr lang="en-US" dirty="0" smtClean="0"/>
              <a:t> </a:t>
            </a:r>
          </a:p>
          <a:p>
            <a:pPr marL="857250" lvl="2" indent="0">
              <a:buNone/>
            </a:pPr>
            <a:r>
              <a:rPr lang="en-US" dirty="0" smtClean="0"/>
              <a:t>in 11-13-1142-06-00ah-CC9-resolutions-for-9_32k</a:t>
            </a:r>
            <a:endParaRPr lang="en-US" dirty="0"/>
          </a:p>
          <a:p>
            <a:pPr lvl="1"/>
            <a:endParaRPr lang="en-GB" dirty="0" smtClean="0"/>
          </a:p>
          <a:p>
            <a:pPr lvl="1"/>
            <a:r>
              <a:rPr lang="en-GB" dirty="0" smtClean="0"/>
              <a:t>Passes with unanimous consent</a:t>
            </a:r>
            <a:endParaRPr lang="en-GB" dirty="0"/>
          </a:p>
          <a:p>
            <a:pPr lvl="1"/>
            <a:endParaRPr lang="en-GB" dirty="0" smtClean="0"/>
          </a:p>
          <a:p>
            <a:pPr marL="457200" lvl="1" indent="0">
              <a:buNone/>
            </a:pPr>
            <a:r>
              <a:rPr lang="en-GB" sz="1600" dirty="0" smtClean="0"/>
              <a:t>Thu AM2, Matt</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4276942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22</a:t>
            </a:r>
            <a:endParaRPr lang="en-US" dirty="0"/>
          </a:p>
        </p:txBody>
      </p:sp>
      <p:sp>
        <p:nvSpPr>
          <p:cNvPr id="3" name="Content Placeholder 2"/>
          <p:cNvSpPr>
            <a:spLocks noGrp="1"/>
          </p:cNvSpPr>
          <p:nvPr>
            <p:ph idx="1"/>
          </p:nvPr>
        </p:nvSpPr>
        <p:spPr/>
        <p:txBody>
          <a:bodyPr/>
          <a:lstStyle/>
          <a:p>
            <a:r>
              <a:rPr lang="en-US" dirty="0" smtClean="0"/>
              <a:t>Do you agree with the resolution of </a:t>
            </a:r>
          </a:p>
          <a:p>
            <a:pPr lvl="1"/>
            <a:r>
              <a:rPr lang="en-US" dirty="0" smtClean="0"/>
              <a:t>CID </a:t>
            </a:r>
            <a:r>
              <a:rPr lang="en-US" dirty="0"/>
              <a:t>19 </a:t>
            </a:r>
            <a:r>
              <a:rPr lang="en-US" dirty="0" smtClean="0"/>
              <a:t>in 812r4; this resolution supersedes any earlier one for this CID</a:t>
            </a:r>
          </a:p>
          <a:p>
            <a:pPr lvl="1"/>
            <a:r>
              <a:rPr lang="en-US" dirty="0" smtClean="0"/>
              <a:t>CIDs 808 838 839 848 in 1064r2 these </a:t>
            </a:r>
            <a:r>
              <a:rPr lang="en-US" dirty="0"/>
              <a:t>resolution </a:t>
            </a:r>
            <a:r>
              <a:rPr lang="en-US" dirty="0" smtClean="0"/>
              <a:t>supersede any </a:t>
            </a:r>
            <a:r>
              <a:rPr lang="en-US" dirty="0"/>
              <a:t>earlier </a:t>
            </a:r>
            <a:r>
              <a:rPr lang="en-US" dirty="0" smtClean="0"/>
              <a:t>ones </a:t>
            </a:r>
            <a:r>
              <a:rPr lang="en-US" dirty="0"/>
              <a:t>for </a:t>
            </a:r>
            <a:r>
              <a:rPr lang="en-US" dirty="0" smtClean="0"/>
              <a:t>these CIDs</a:t>
            </a:r>
          </a:p>
          <a:p>
            <a:pPr lvl="1"/>
            <a:endParaRPr lang="en-US" dirty="0"/>
          </a:p>
          <a:p>
            <a:pPr lvl="1"/>
            <a:endParaRPr lang="en-US" dirty="0" smtClean="0"/>
          </a:p>
          <a:p>
            <a:pPr lvl="1"/>
            <a:r>
              <a:rPr lang="en-US" dirty="0" smtClean="0"/>
              <a:t>Passes with unanimous consent</a:t>
            </a:r>
            <a:endParaRPr lang="en-US" dirty="0"/>
          </a:p>
          <a:p>
            <a:pPr lvl="1"/>
            <a:endParaRPr lang="en-US" dirty="0" smtClean="0"/>
          </a:p>
          <a:p>
            <a:pPr lvl="1"/>
            <a:endParaRPr lang="en-US" dirty="0"/>
          </a:p>
          <a:p>
            <a:pPr marL="457200" lvl="1" indent="0">
              <a:buNone/>
            </a:pPr>
            <a:r>
              <a:rPr lang="en-US" sz="1600" dirty="0" smtClean="0"/>
              <a:t>Thu</a:t>
            </a:r>
            <a:r>
              <a:rPr lang="en-US" sz="1600" dirty="0"/>
              <a:t> </a:t>
            </a:r>
            <a:r>
              <a:rPr lang="en-US" sz="1600" dirty="0" smtClean="0"/>
              <a:t> AM2 Alfred</a:t>
            </a:r>
          </a:p>
          <a:p>
            <a:pPr lvl="1"/>
            <a:endParaRPr lang="en-US" dirty="0" smtClean="0">
              <a:solidFill>
                <a:srgbClr val="00CC00"/>
              </a:solidFill>
            </a:endParaRP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56636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23</a:t>
            </a:r>
            <a:endParaRPr lang="en-US" dirty="0"/>
          </a:p>
        </p:txBody>
      </p:sp>
      <p:sp>
        <p:nvSpPr>
          <p:cNvPr id="3" name="Content Placeholder 2"/>
          <p:cNvSpPr>
            <a:spLocks noGrp="1"/>
          </p:cNvSpPr>
          <p:nvPr>
            <p:ph idx="1"/>
          </p:nvPr>
        </p:nvSpPr>
        <p:spPr/>
        <p:txBody>
          <a:bodyPr/>
          <a:lstStyle/>
          <a:p>
            <a:r>
              <a:rPr lang="en-US" sz="2000" dirty="0" smtClean="0"/>
              <a:t>Do you agree with the resolution of the following CIDs</a:t>
            </a:r>
            <a:endParaRPr lang="en-US" sz="1600" dirty="0" smtClean="0"/>
          </a:p>
          <a:p>
            <a:pPr lvl="1"/>
            <a:r>
              <a:rPr lang="en-US" sz="1600" dirty="0"/>
              <a:t>113 498 526 541 797 798 635 642 643 644 770 775 126 799 99 130 124 308 637 640 753</a:t>
            </a:r>
            <a:endParaRPr lang="en-US" sz="1600" dirty="0" smtClean="0"/>
          </a:p>
          <a:p>
            <a:pPr marL="457200" lvl="1" indent="0">
              <a:buNone/>
            </a:pPr>
            <a:r>
              <a:rPr lang="en-US" sz="1600" dirty="0" smtClean="0"/>
              <a:t>In 11-13-1214-01-00ah-CC9-Resolution-CIDs Miscellaneous</a:t>
            </a:r>
          </a:p>
          <a:p>
            <a:pPr marL="457200" lvl="1" indent="0">
              <a:buNone/>
            </a:pPr>
            <a:endParaRPr lang="en-US" sz="1600" dirty="0"/>
          </a:p>
          <a:p>
            <a:pPr marL="457200" lvl="1" indent="0">
              <a:buNone/>
            </a:pPr>
            <a:endParaRPr lang="en-US" sz="1600" dirty="0" smtClean="0"/>
          </a:p>
          <a:p>
            <a:pPr marL="457200" lvl="1" indent="0">
              <a:buNone/>
            </a:pPr>
            <a:r>
              <a:rPr lang="en-US" sz="1600" dirty="0" smtClean="0"/>
              <a:t>Passes with unanimous consent</a:t>
            </a:r>
            <a:endParaRPr lang="en-US" sz="1600" dirty="0"/>
          </a:p>
          <a:p>
            <a:pPr marL="457200" lvl="1" indent="0">
              <a:buNone/>
            </a:pPr>
            <a:endParaRPr lang="en-US" sz="1600" dirty="0" smtClean="0"/>
          </a:p>
          <a:p>
            <a:pPr marL="457200" lvl="1" indent="0">
              <a:buNone/>
            </a:pPr>
            <a:endParaRPr lang="en-US" sz="1600" dirty="0"/>
          </a:p>
          <a:p>
            <a:pPr marL="457200" lvl="1" indent="0">
              <a:buNone/>
            </a:pPr>
            <a:endParaRPr lang="en-US" sz="1600" dirty="0" smtClean="0"/>
          </a:p>
          <a:p>
            <a:pPr marL="457200" lvl="1" indent="0">
              <a:buNone/>
            </a:pPr>
            <a:endParaRPr lang="en-US" sz="1600" dirty="0"/>
          </a:p>
          <a:p>
            <a:pPr marL="457200" lvl="1" indent="0">
              <a:buNone/>
            </a:pPr>
            <a:endParaRPr lang="en-US" sz="1600" dirty="0" smtClean="0"/>
          </a:p>
          <a:p>
            <a:pPr marL="457200" lvl="1" indent="0">
              <a:buNone/>
            </a:pPr>
            <a:endParaRPr lang="en-US" sz="1600" dirty="0" smtClean="0"/>
          </a:p>
          <a:p>
            <a:pPr marL="457200" lvl="1" indent="0">
              <a:buNone/>
            </a:pPr>
            <a:r>
              <a:rPr lang="en-US" sz="1600" dirty="0" smtClean="0"/>
              <a:t>Note:  CID 770 to be amended changing its resolution to “Reject: Resolution already provided in CID 644”</a:t>
            </a:r>
          </a:p>
          <a:p>
            <a:pPr marL="457200" lvl="1" indent="0">
              <a:buNone/>
            </a:pPr>
            <a:endParaRPr lang="en-US" sz="1600" dirty="0"/>
          </a:p>
          <a:p>
            <a:pPr marL="457200" lvl="1" indent="0">
              <a:buNone/>
            </a:pPr>
            <a:endParaRPr lang="en-US" sz="1600" dirty="0"/>
          </a:p>
          <a:p>
            <a:pPr marL="457200" lvl="1" indent="0">
              <a:buNone/>
            </a:pPr>
            <a:endParaRPr lang="en-US" sz="1800" dirty="0" smtClean="0">
              <a:solidFill>
                <a:srgbClr val="00CC00"/>
              </a:solidFill>
            </a:endParaRPr>
          </a:p>
          <a:p>
            <a:pPr marL="457200" lvl="1" indent="0">
              <a:buNone/>
            </a:pPr>
            <a:endParaRPr lang="en-US" sz="1800" dirty="0">
              <a:solidFill>
                <a:srgbClr val="00CC00"/>
              </a:solidFill>
            </a:endParaRP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0117082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24 </a:t>
            </a:r>
            <a:endParaRPr lang="en-US" dirty="0"/>
          </a:p>
        </p:txBody>
      </p:sp>
      <p:sp>
        <p:nvSpPr>
          <p:cNvPr id="3" name="Content Placeholder 2"/>
          <p:cNvSpPr>
            <a:spLocks noGrp="1"/>
          </p:cNvSpPr>
          <p:nvPr>
            <p:ph idx="1"/>
          </p:nvPr>
        </p:nvSpPr>
        <p:spPr/>
        <p:txBody>
          <a:bodyPr/>
          <a:lstStyle/>
          <a:p>
            <a:r>
              <a:rPr lang="en-US" sz="2000" dirty="0" smtClean="0"/>
              <a:t>Do you agree to update the resolution of </a:t>
            </a:r>
            <a:r>
              <a:rPr lang="en-US" sz="2000" dirty="0"/>
              <a:t>CID </a:t>
            </a:r>
            <a:r>
              <a:rPr lang="en-US" sz="2000" dirty="0" smtClean="0"/>
              <a:t>578 as in 13/1140r1</a:t>
            </a:r>
          </a:p>
          <a:p>
            <a:endParaRPr lang="en-US" sz="2000" dirty="0"/>
          </a:p>
          <a:p>
            <a:pPr marL="0" indent="0">
              <a:buNone/>
            </a:pPr>
            <a:r>
              <a:rPr lang="en-US" sz="2000" b="0" dirty="0" smtClean="0"/>
              <a:t>	Passes with unanimous consent</a:t>
            </a:r>
            <a:endParaRPr lang="en-US" sz="2000" b="0" dirty="0"/>
          </a:p>
          <a:p>
            <a:endParaRPr lang="en-US" dirty="0" smtClean="0"/>
          </a:p>
          <a:p>
            <a:endParaRPr lang="en-US" dirty="0" smtClean="0"/>
          </a:p>
          <a:p>
            <a:pPr marL="0" indent="0">
              <a:buNone/>
            </a:pPr>
            <a:endParaRPr lang="en-US" dirty="0"/>
          </a:p>
          <a:p>
            <a:endParaRPr lang="en-US" dirty="0" smtClean="0"/>
          </a:p>
          <a:p>
            <a:endParaRPr lang="en-US" dirty="0"/>
          </a:p>
          <a:p>
            <a:endParaRPr lang="en-US" dirty="0" smtClean="0"/>
          </a:p>
          <a:p>
            <a:r>
              <a:rPr lang="en-US" sz="1600" b="0" dirty="0" smtClean="0"/>
              <a:t>Tue PM1,  Simone on behalf of Amin</a:t>
            </a:r>
            <a:endParaRPr lang="en-US" sz="16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3620799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57</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58</a:t>
            </a:fld>
            <a:endParaRPr lang="en-US" altLang="ko-K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64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65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67</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68</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2"/>
            <a:r>
              <a:rPr lang="en-US" sz="1400" dirty="0" smtClean="0">
                <a:solidFill>
                  <a:srgbClr val="00CC00"/>
                </a:solidFill>
              </a:rPr>
              <a:t>Deferred: </a:t>
            </a:r>
          </a:p>
          <a:p>
            <a:pPr lvl="3"/>
            <a:r>
              <a:rPr lang="en-US" sz="1200" dirty="0" smtClean="0">
                <a:solidFill>
                  <a:srgbClr val="00CC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solidFill>
                  <a:srgbClr val="00CC00"/>
                </a:solidFill>
              </a:rPr>
              <a:t>13/1072 Resolutions on BSS Max Idle Period</a:t>
            </a:r>
          </a:p>
          <a:p>
            <a:pPr lvl="1"/>
            <a:r>
              <a:rPr lang="en-US" dirty="0">
                <a:solidFill>
                  <a:srgbClr val="00CC00"/>
                </a:solidFill>
              </a:rPr>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28958</TotalTime>
  <Words>4106</Words>
  <Application>Microsoft Office PowerPoint</Application>
  <PresentationFormat>On-screen Show (4:3)</PresentationFormat>
  <Paragraphs>833</Paragraphs>
  <Slides>68</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0" baseType="lpstr">
      <vt:lpstr>802-11-Submission</vt:lpstr>
      <vt:lpstr>Document</vt:lpstr>
      <vt:lpstr>TGah MAC Ad Hoc Agenda and Report</vt:lpstr>
      <vt:lpstr>PowerPoint Presentation</vt:lpstr>
      <vt:lpstr>Secretary</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vt:lpstr>
      <vt:lpstr>Submissions</vt:lpstr>
      <vt:lpstr>Comments review Notes</vt:lpstr>
      <vt:lpstr>MAC ad hoc Straw Polls</vt:lpstr>
      <vt:lpstr>Straw Poll 1</vt:lpstr>
      <vt:lpstr>MAC ad hoc Pre-Motions to be brought for vote in TGah task group</vt:lpstr>
      <vt:lpstr>Pre Motion 1</vt:lpstr>
      <vt:lpstr>Pre Motion 2</vt:lpstr>
      <vt:lpstr>Pre Motion 3</vt:lpstr>
      <vt:lpstr>Pre Motion 4</vt:lpstr>
      <vt:lpstr>Pre Motion 5</vt:lpstr>
      <vt:lpstr>Pre motion 6</vt:lpstr>
      <vt:lpstr>Pre motion 7</vt:lpstr>
      <vt:lpstr>Pre Motion 8</vt:lpstr>
      <vt:lpstr>Pre Motion 9</vt:lpstr>
      <vt:lpstr>Pre Motion 10</vt:lpstr>
      <vt:lpstr>Pre Motion 11</vt:lpstr>
      <vt:lpstr>Pre Motion 12</vt:lpstr>
      <vt:lpstr>Pre Motion 13</vt:lpstr>
      <vt:lpstr>Pre Motion 14</vt:lpstr>
      <vt:lpstr>Pre Motion 15</vt:lpstr>
      <vt:lpstr>Pre Motion 16</vt:lpstr>
      <vt:lpstr>Pre Motion 17</vt:lpstr>
      <vt:lpstr>Pre motion 18</vt:lpstr>
      <vt:lpstr>Pre Motion 19</vt:lpstr>
      <vt:lpstr>Pre Motion 20</vt:lpstr>
      <vt:lpstr>Pre Motion 21</vt:lpstr>
      <vt:lpstr>Pre Motion 22</vt:lpstr>
      <vt:lpstr>Pre Motion 23</vt:lpstr>
      <vt:lpstr>Pre Motion 24 </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872</cp:revision>
  <cp:lastPrinted>1998-02-10T13:28:06Z</cp:lastPrinted>
  <dcterms:created xsi:type="dcterms:W3CDTF">2008-05-05T19:43:32Z</dcterms:created>
  <dcterms:modified xsi:type="dcterms:W3CDTF">2013-09-19T06:44:33Z</dcterms:modified>
</cp:coreProperties>
</file>