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69" r:id="rId2"/>
    <p:sldId id="333" r:id="rId3"/>
    <p:sldId id="435" r:id="rId4"/>
    <p:sldId id="281" r:id="rId5"/>
    <p:sldId id="282" r:id="rId6"/>
    <p:sldId id="401" r:id="rId7"/>
    <p:sldId id="402" r:id="rId8"/>
    <p:sldId id="403" r:id="rId9"/>
    <p:sldId id="422" r:id="rId10"/>
    <p:sldId id="404" r:id="rId11"/>
    <p:sldId id="405" r:id="rId12"/>
    <p:sldId id="406" r:id="rId13"/>
    <p:sldId id="407" r:id="rId14"/>
    <p:sldId id="408" r:id="rId15"/>
    <p:sldId id="410" r:id="rId16"/>
    <p:sldId id="411" r:id="rId17"/>
    <p:sldId id="412" r:id="rId18"/>
    <p:sldId id="413" r:id="rId19"/>
    <p:sldId id="414" r:id="rId20"/>
    <p:sldId id="415" r:id="rId21"/>
    <p:sldId id="416" r:id="rId22"/>
    <p:sldId id="417" r:id="rId23"/>
    <p:sldId id="418" r:id="rId24"/>
    <p:sldId id="419" r:id="rId25"/>
    <p:sldId id="420" r:id="rId26"/>
    <p:sldId id="421" r:id="rId27"/>
    <p:sldId id="427" r:id="rId28"/>
    <p:sldId id="365" r:id="rId29"/>
    <p:sldId id="384" r:id="rId30"/>
    <p:sldId id="287" r:id="rId31"/>
    <p:sldId id="423" r:id="rId32"/>
    <p:sldId id="424" r:id="rId33"/>
    <p:sldId id="425" r:id="rId34"/>
    <p:sldId id="426" r:id="rId35"/>
    <p:sldId id="428" r:id="rId36"/>
    <p:sldId id="429" r:id="rId37"/>
    <p:sldId id="430" r:id="rId38"/>
    <p:sldId id="431" r:id="rId39"/>
    <p:sldId id="432" r:id="rId40"/>
    <p:sldId id="433" r:id="rId41"/>
    <p:sldId id="434" r:id="rId42"/>
    <p:sldId id="436" r:id="rId43"/>
    <p:sldId id="437" r:id="rId44"/>
    <p:sldId id="438" r:id="rId45"/>
    <p:sldId id="444" r:id="rId46"/>
    <p:sldId id="439" r:id="rId47"/>
    <p:sldId id="440" r:id="rId48"/>
    <p:sldId id="441" r:id="rId49"/>
    <p:sldId id="442" r:id="rId50"/>
    <p:sldId id="443" r:id="rId51"/>
    <p:sldId id="270" r:id="rId52"/>
    <p:sldId id="361" r:id="rId53"/>
    <p:sldId id="336" r:id="rId54"/>
    <p:sldId id="337" r:id="rId55"/>
    <p:sldId id="338" r:id="rId56"/>
    <p:sldId id="339" r:id="rId57"/>
    <p:sldId id="340" r:id="rId58"/>
    <p:sldId id="355" r:id="rId59"/>
    <p:sldId id="356" r:id="rId60"/>
    <p:sldId id="357" r:id="rId61"/>
    <p:sldId id="385" r:id="rId62"/>
    <p:sldId id="386" r:id="rId6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22" autoAdjust="0"/>
    <p:restoredTop sz="99645" autoAdjust="0"/>
  </p:normalViewPr>
  <p:slideViewPr>
    <p:cSldViewPr>
      <p:cViewPr>
        <p:scale>
          <a:sx n="70" d="100"/>
          <a:sy n="70" d="100"/>
        </p:scale>
        <p:origin x="-2106" y="-570"/>
      </p:cViewPr>
      <p:guideLst>
        <p:guide orient="horz" pos="2160"/>
        <p:guide pos="2880"/>
      </p:guideLst>
    </p:cSldViewPr>
  </p:slideViewPr>
  <p:outlineViewPr>
    <p:cViewPr>
      <p:scale>
        <a:sx n="33" d="100"/>
        <a:sy n="33" d="100"/>
      </p:scale>
      <p:origin x="48" y="35076"/>
    </p:cViewPr>
  </p:outlin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57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58</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59</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60</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4</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5</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30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51</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54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802.11-13/01167r6</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81000"/>
            <a:ext cx="1905000" cy="228600"/>
          </a:xfrm>
        </p:spPr>
        <p:txBody>
          <a:bodyPr/>
          <a:lstStyle/>
          <a:p>
            <a:r>
              <a:rPr lang="en-US" altLang="ko-KR" dirty="0" smtClean="0"/>
              <a:t>September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2013-16-09</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1063"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13/828 </a:t>
            </a:r>
            <a:r>
              <a:rPr lang="en-US" dirty="0">
                <a:solidFill>
                  <a:srgbClr val="00CC00"/>
                </a:solidFill>
              </a:rPr>
              <a:t>MAC-CID 163</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No objection. Motion on Wednesday</a:t>
            </a:r>
          </a:p>
          <a:p>
            <a:r>
              <a:rPr lang="en-US" dirty="0">
                <a:solidFill>
                  <a:srgbClr val="00CC00"/>
                </a:solidFill>
              </a:rPr>
              <a:t> (done in TG</a:t>
            </a:r>
            <a:r>
              <a:rPr lang="en-US" dirty="0" smtClean="0">
                <a:solidFill>
                  <a:srgbClr val="00CC00"/>
                </a:solidFill>
              </a:rPr>
              <a:t>) 13/881 CC9-GEN-comment-resolutions-CID729+568</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Edits for rejection reasons will come in.</a:t>
            </a:r>
          </a:p>
          <a:p>
            <a:pPr lvl="1"/>
            <a:r>
              <a:rPr lang="en-US" dirty="0" smtClean="0">
                <a:solidFill>
                  <a:srgbClr val="00CC00"/>
                </a:solidFill>
              </a:rPr>
              <a:t>No objection. Motion on Wednesday on 13/881r2</a:t>
            </a:r>
          </a:p>
          <a:p>
            <a:r>
              <a:rPr lang="en-US" dirty="0" smtClean="0">
                <a:solidFill>
                  <a:srgbClr val="00CC00"/>
                </a:solidFill>
              </a:rPr>
              <a:t>[Deferred] 13/891 </a:t>
            </a:r>
            <a:r>
              <a:rPr lang="en-US" dirty="0">
                <a:solidFill>
                  <a:srgbClr val="00CC00"/>
                </a:solidFill>
              </a:rPr>
              <a:t>CC9-clause-9-32n-3-1-comment </a:t>
            </a:r>
            <a:r>
              <a:rPr lang="en-US" dirty="0" smtClean="0">
                <a:solidFill>
                  <a:srgbClr val="00CC00"/>
                </a:solidFill>
              </a:rPr>
              <a:t>resolution</a:t>
            </a:r>
          </a:p>
          <a:p>
            <a:pPr lvl="1"/>
            <a:r>
              <a:rPr lang="en-US" dirty="0" err="1">
                <a:solidFill>
                  <a:srgbClr val="00CC00"/>
                </a:solidFill>
              </a:rPr>
              <a:t>Kaiying</a:t>
            </a:r>
            <a:r>
              <a:rPr lang="en-US" dirty="0">
                <a:solidFill>
                  <a:srgbClr val="00CC00"/>
                </a:solidFill>
              </a:rPr>
              <a:t> </a:t>
            </a:r>
            <a:r>
              <a:rPr lang="en-US" dirty="0" err="1" smtClean="0">
                <a:solidFill>
                  <a:srgbClr val="00CC00"/>
                </a:solidFill>
              </a:rPr>
              <a:t>Lv</a:t>
            </a:r>
            <a:r>
              <a:rPr lang="en-US" dirty="0" smtClean="0">
                <a:solidFill>
                  <a:srgbClr val="00CC00"/>
                </a:solidFill>
              </a:rPr>
              <a:t> </a:t>
            </a:r>
            <a:r>
              <a:rPr lang="en-US" dirty="0">
                <a:solidFill>
                  <a:srgbClr val="00CC00"/>
                </a:solidFill>
              </a:rPr>
              <a:t>(ZTE Corp.)</a:t>
            </a:r>
          </a:p>
          <a:p>
            <a:pPr lvl="1"/>
            <a:endParaRPr lang="en-US" dirty="0"/>
          </a:p>
        </p:txBody>
      </p:sp>
      <p:sp>
        <p:nvSpPr>
          <p:cNvPr id="4" name="Date Placeholder 3"/>
          <p:cNvSpPr>
            <a:spLocks noGrp="1"/>
          </p:cNvSpPr>
          <p:nvPr>
            <p:ph type="dt" sz="half" idx="4294967295"/>
          </p:nvPr>
        </p:nvSpPr>
        <p:spPr>
          <a:xfrm>
            <a:off x="696913" y="304801"/>
            <a:ext cx="1970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527894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13/1068 CC09 Comment Resolution CID 265</a:t>
            </a:r>
          </a:p>
          <a:p>
            <a:pPr lvl="1"/>
            <a:r>
              <a:rPr lang="en-US" dirty="0">
                <a:solidFill>
                  <a:srgbClr val="00CC00"/>
                </a:solidFill>
              </a:rPr>
              <a:t>Betty Zhao (Huawei</a:t>
            </a:r>
            <a:r>
              <a:rPr lang="en-US" dirty="0" smtClean="0">
                <a:solidFill>
                  <a:srgbClr val="00CC00"/>
                </a:solidFill>
              </a:rPr>
              <a:t>)</a:t>
            </a:r>
          </a:p>
          <a:p>
            <a:r>
              <a:rPr lang="en-US" dirty="0">
                <a:solidFill>
                  <a:srgbClr val="00CC00"/>
                </a:solidFill>
              </a:rPr>
              <a:t>13/1069 </a:t>
            </a:r>
            <a:r>
              <a:rPr lang="en-US" dirty="0" smtClean="0">
                <a:solidFill>
                  <a:srgbClr val="00CC00"/>
                </a:solidFill>
              </a:rPr>
              <a:t>CID </a:t>
            </a:r>
            <a:r>
              <a:rPr lang="en-US" dirty="0">
                <a:solidFill>
                  <a:srgbClr val="00CC00"/>
                </a:solidFill>
              </a:rPr>
              <a:t>265, 534, 535, 716 and 834</a:t>
            </a:r>
          </a:p>
          <a:p>
            <a:pPr lvl="1"/>
            <a:r>
              <a:rPr lang="en-US" dirty="0">
                <a:solidFill>
                  <a:srgbClr val="00CC00"/>
                </a:solidFill>
              </a:rPr>
              <a:t>Betty Zhao (Huawei</a:t>
            </a:r>
            <a:r>
              <a:rPr lang="en-US" dirty="0" smtClean="0">
                <a:solidFill>
                  <a:srgbClr val="00CC00"/>
                </a:solidFill>
              </a:rPr>
              <a:t>)</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41863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solidFill>
                  <a:srgbClr val="00CC00"/>
                </a:solidFill>
              </a:rPr>
              <a:t>11-13-1098-00-00ah </a:t>
            </a:r>
            <a:r>
              <a:rPr lang="en-US" dirty="0">
                <a:solidFill>
                  <a:srgbClr val="00CC00"/>
                </a:solidFill>
              </a:rPr>
              <a:t>CC9 Resolution of CID201 and </a:t>
            </a:r>
            <a:r>
              <a:rPr lang="en-US" dirty="0" smtClean="0">
                <a:solidFill>
                  <a:srgbClr val="00CC00"/>
                </a:solidFill>
              </a:rPr>
              <a:t>202</a:t>
            </a:r>
            <a:endParaRPr lang="en-US" dirty="0">
              <a:solidFill>
                <a:srgbClr val="00CC00"/>
              </a:solidFill>
            </a:endParaRPr>
          </a:p>
          <a:p>
            <a:pPr lvl="1"/>
            <a:r>
              <a:rPr lang="en-US" dirty="0">
                <a:solidFill>
                  <a:srgbClr val="00CC00"/>
                </a:solidFill>
              </a:rPr>
              <a:t>11-13-1099-00-00ah CC9 Comment Resolution CID 685, 688-694</a:t>
            </a:r>
          </a:p>
          <a:p>
            <a:pPr lvl="1"/>
            <a:r>
              <a:rPr lang="en-US" dirty="0">
                <a:solidFill>
                  <a:srgbClr val="00CC00"/>
                </a:solidFill>
              </a:rPr>
              <a:t>11-13-1101-00-00ah-CC9-Comment Resolution-CID </a:t>
            </a:r>
            <a:r>
              <a:rPr lang="en-US" dirty="0" smtClean="0">
                <a:solidFill>
                  <a:srgbClr val="00CC00"/>
                </a:solidFill>
              </a:rPr>
              <a:t>214-216-217-218-221-260-679-680-824</a:t>
            </a:r>
            <a:endParaRPr lang="en-US" dirty="0">
              <a:solidFill>
                <a:srgbClr val="00CC00"/>
              </a:solidFill>
            </a:endParaRPr>
          </a:p>
          <a:p>
            <a:pPr lvl="1"/>
            <a:r>
              <a:rPr lang="en-US" dirty="0">
                <a:solidFill>
                  <a:srgbClr val="00CC00"/>
                </a:solidFill>
              </a:rPr>
              <a:t>11-13-1102-00-00ah-CC9-Comment-Resolution-CID-335-760-761-762</a:t>
            </a:r>
          </a:p>
          <a:p>
            <a:pPr lvl="1"/>
            <a:r>
              <a:rPr lang="en-US" dirty="0">
                <a:solidFill>
                  <a:srgbClr val="00CC00"/>
                </a:solidFill>
              </a:rPr>
              <a:t>11-13-1103-00-00ah-CC9-Comment-Resolution-CID-213-220</a:t>
            </a:r>
          </a:p>
          <a:p>
            <a:pPr lvl="1"/>
            <a:r>
              <a:rPr lang="en-US" dirty="0">
                <a:solidFill>
                  <a:srgbClr val="00CC00"/>
                </a:solidFill>
              </a:rPr>
              <a:t>11-13-1104-00-00ah-CC9-Comment-Resolution-CID-780-782-to-787</a:t>
            </a:r>
          </a:p>
          <a:p>
            <a:endParaRPr lang="en-US" dirty="0"/>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447697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(not I server yet)</a:t>
            </a:r>
            <a:endParaRPr lang="en-US" dirty="0"/>
          </a:p>
          <a:p>
            <a:pPr lvl="1"/>
            <a:r>
              <a:rPr lang="en-US" dirty="0" smtClean="0"/>
              <a:t>CIDs</a:t>
            </a:r>
            <a:r>
              <a:rPr lang="en-US" dirty="0"/>
              <a:t> </a:t>
            </a:r>
            <a:r>
              <a:rPr lang="en-US" dirty="0" smtClean="0"/>
              <a:t>428-429-434 withdrawn via Minho</a:t>
            </a:r>
          </a:p>
          <a:p>
            <a:r>
              <a:rPr lang="en-US" strike="sngStrike" dirty="0"/>
              <a:t>Minho Cheong, </a:t>
            </a:r>
            <a:r>
              <a:rPr lang="en-US" strike="sngStrike" dirty="0" smtClean="0"/>
              <a:t>PHY submissions</a:t>
            </a:r>
          </a:p>
          <a:p>
            <a:pPr lvl="1"/>
            <a:r>
              <a:rPr lang="en-US" strike="sngStrike" dirty="0" smtClean="0"/>
              <a:t>13/1049 cc9-phy-comment-resolutions-24.2.2-24.2.3</a:t>
            </a:r>
            <a:endParaRPr lang="en-US" strike="sngStrike" dirty="0"/>
          </a:p>
          <a:p>
            <a:pPr lvl="1"/>
            <a:r>
              <a:rPr lang="en-US" strike="sngStrike" dirty="0" smtClean="0"/>
              <a:t>13/1050 cc9-phy-comment-resolutions-24.3.4</a:t>
            </a:r>
            <a:endParaRPr lang="en-US" strike="sngStrike" dirty="0"/>
          </a:p>
          <a:p>
            <a:pPr lvl="1"/>
            <a:r>
              <a:rPr lang="en-US" strike="sngStrike" dirty="0" smtClean="0"/>
              <a:t>13/1118 cc9-phy-comment-resolutions-Annex-E</a:t>
            </a:r>
            <a:endParaRPr lang="en-US" strike="sngStrike"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3909659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13/984 d01 PHY CID70</a:t>
            </a:r>
          </a:p>
          <a:p>
            <a:pPr lvl="1"/>
            <a:r>
              <a:rPr lang="en-US" strike="sngStrike" dirty="0"/>
              <a:t>Hongyuan Zhang (Marvell</a:t>
            </a:r>
            <a:r>
              <a:rPr lang="en-US" strike="sngStrike" dirty="0" smtClean="0"/>
              <a:t>)</a:t>
            </a: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59083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13/1026r0 CC9 Comment resolution for CIDs 657, </a:t>
            </a:r>
            <a:r>
              <a:rPr lang="en-US" dirty="0" smtClean="0">
                <a:solidFill>
                  <a:srgbClr val="00CC00"/>
                </a:solidFill>
              </a:rPr>
              <a:t>659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13/1025r0 CC9 Comment resolution for CIDs 628, </a:t>
            </a:r>
            <a:r>
              <a:rPr lang="en-US" dirty="0" smtClean="0">
                <a:solidFill>
                  <a:srgbClr val="00CC00"/>
                </a:solidFill>
              </a:rPr>
              <a:t>629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13/1024r0 CC9 Comment Resolution for CIDs 617, 620, 758, 759, </a:t>
            </a:r>
            <a:r>
              <a:rPr lang="en-US" dirty="0" smtClean="0">
                <a:solidFill>
                  <a:srgbClr val="00CC00"/>
                </a:solidFill>
              </a:rPr>
              <a:t>933</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	</a:t>
            </a:r>
          </a:p>
          <a:p>
            <a:r>
              <a:rPr lang="en-US" dirty="0">
                <a:solidFill>
                  <a:srgbClr val="00CC00"/>
                </a:solidFill>
              </a:rPr>
              <a:t>13/1023r0 CC9 Comment Resolution for CID </a:t>
            </a:r>
            <a:r>
              <a:rPr lang="en-US" dirty="0" smtClean="0">
                <a:solidFill>
                  <a:srgbClr val="00CC00"/>
                </a:solidFill>
              </a:rPr>
              <a:t>604</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smtClean="0">
                <a:solidFill>
                  <a:srgbClr val="00CC00"/>
                </a:solidFill>
              </a:rPr>
              <a:t>)</a:t>
            </a:r>
            <a:endParaRPr lang="en-US" dirty="0">
              <a:solidFill>
                <a:srgbClr val="00CC00"/>
              </a:solidFill>
            </a:endParaRPr>
          </a:p>
          <a:p>
            <a:pPr lvl="1"/>
            <a:r>
              <a:rPr lang="en-US" dirty="0" smtClean="0">
                <a:solidFill>
                  <a:srgbClr val="00CC00"/>
                </a:solidFill>
              </a:rPr>
              <a:t>[Documents withdrawn since all were already addressed in other submissions]</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3353396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11-13-1035-00-00ah-cc9-possible-integration-regarding-cid773&amp;774</a:t>
            </a: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p>
          <a:p>
            <a:pPr lvl="1"/>
            <a:r>
              <a:rPr lang="en-US" dirty="0" err="1" smtClean="0">
                <a:solidFill>
                  <a:srgbClr val="00CC00"/>
                </a:solidFill>
              </a:rPr>
              <a:t>Strawpoll</a:t>
            </a:r>
            <a:r>
              <a:rPr lang="en-US" dirty="0" smtClean="0">
                <a:solidFill>
                  <a:srgbClr val="00CC00"/>
                </a:solidFill>
              </a:rPr>
              <a:t> failed</a:t>
            </a:r>
          </a:p>
          <a:p>
            <a:pPr lvl="1"/>
            <a:r>
              <a:rPr lang="en-US" dirty="0" err="1" smtClean="0">
                <a:solidFill>
                  <a:srgbClr val="00CC00"/>
                </a:solidFill>
              </a:rPr>
              <a:t>Shusaku</a:t>
            </a:r>
            <a:r>
              <a:rPr lang="en-US" dirty="0" smtClean="0">
                <a:solidFill>
                  <a:srgbClr val="00CC00"/>
                </a:solidFill>
              </a:rPr>
              <a:t> will have a separate submissions to address </a:t>
            </a:r>
            <a:r>
              <a:rPr lang="en-US" dirty="0" smtClean="0">
                <a:solidFill>
                  <a:srgbClr val="00CC00"/>
                </a:solidFill>
              </a:rPr>
              <a:t>773&amp;774</a:t>
            </a:r>
          </a:p>
          <a:p>
            <a:pPr lvl="1"/>
            <a:r>
              <a:rPr lang="en-US" dirty="0" smtClean="0">
                <a:solidFill>
                  <a:srgbClr val="00CC00"/>
                </a:solidFill>
              </a:rPr>
              <a:t>No plan for further submission on this topic at this meeting</a:t>
            </a:r>
            <a:endParaRPr lang="en-US" dirty="0">
              <a:solidFill>
                <a:srgbClr val="00CC00"/>
              </a:solidFill>
            </a:endParaRPr>
          </a:p>
          <a:p>
            <a:r>
              <a:rPr lang="en-US" dirty="0" smtClean="0">
                <a:solidFill>
                  <a:srgbClr val="00CC00"/>
                </a:solidFill>
              </a:rPr>
              <a:t>11-13-1082-00-00ah-cc9-combination-analysis-with-Direct-Link-regarding-cid807</a:t>
            </a:r>
            <a:endParaRPr lang="en-US" dirty="0">
              <a:solidFill>
                <a:srgbClr val="00CC00"/>
              </a:solidFill>
            </a:endParaRP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r>
              <a:rPr lang="en-US" dirty="0" smtClean="0">
                <a:solidFill>
                  <a:srgbClr val="00CC0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a:t>
            </a:r>
            <a:r>
              <a:rPr lang="en-US" b="1" dirty="0" smtClean="0">
                <a:solidFill>
                  <a:srgbClr val="00CC00"/>
                </a:solidFill>
              </a:rPr>
              <a:t>resolved in earlier presentation]</a:t>
            </a:r>
            <a:endParaRPr lang="en-US" b="1" dirty="0">
              <a:solidFill>
                <a:srgbClr val="00CC00"/>
              </a:solidFill>
            </a:endParaRPr>
          </a:p>
          <a:p>
            <a:endParaRPr lang="en-US" dirty="0"/>
          </a:p>
        </p:txBody>
      </p:sp>
      <p:sp>
        <p:nvSpPr>
          <p:cNvPr id="4" name="Date Placeholder 3"/>
          <p:cNvSpPr>
            <a:spLocks noGrp="1"/>
          </p:cNvSpPr>
          <p:nvPr>
            <p:ph type="dt" sz="half" idx="4294967295"/>
          </p:nvPr>
        </p:nvSpPr>
        <p:spPr>
          <a:xfrm>
            <a:off x="696913" y="228601"/>
            <a:ext cx="19700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980250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11-13-1034-00-00ah-cc9-cids-31 and 592-comment-resolutions</a:t>
            </a:r>
          </a:p>
          <a:p>
            <a:pPr lvl="1"/>
            <a:r>
              <a:rPr lang="en-US" dirty="0">
                <a:solidFill>
                  <a:srgbClr val="00CC00"/>
                </a:solidFill>
              </a:rPr>
              <a:t>Peter </a:t>
            </a:r>
            <a:r>
              <a:rPr lang="en-US" dirty="0" err="1">
                <a:solidFill>
                  <a:srgbClr val="00CC00"/>
                </a:solidFill>
              </a:rPr>
              <a:t>Loc</a:t>
            </a:r>
            <a:r>
              <a:rPr lang="en-US" dirty="0">
                <a:solidFill>
                  <a:srgbClr val="00CC00"/>
                </a:solidFill>
              </a:rPr>
              <a:t> (Huawei)</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994640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Yuan Zhou (I2R)</a:t>
            </a:r>
          </a:p>
          <a:p>
            <a:pPr lvl="1"/>
            <a:r>
              <a:rPr lang="en-US" dirty="0">
                <a:solidFill>
                  <a:srgbClr val="00CC00"/>
                </a:solidFill>
              </a:rPr>
              <a:t>11-13-1093-00-00ah-CC9-Comment-Resolution-CID-86</a:t>
            </a:r>
          </a:p>
          <a:p>
            <a:pPr lvl="1"/>
            <a:r>
              <a:rPr lang="en-US" dirty="0">
                <a:solidFill>
                  <a:srgbClr val="00CC00"/>
                </a:solidFill>
              </a:rPr>
              <a:t>11-13-1094-00-00ah-CC9-Comment-Resolution-CID-362</a:t>
            </a:r>
          </a:p>
          <a:p>
            <a:pPr lvl="1"/>
            <a:r>
              <a:rPr lang="en-US" dirty="0">
                <a:solidFill>
                  <a:srgbClr val="00CC00"/>
                </a:solidFill>
              </a:rPr>
              <a:t>11-13-1095-00-00ah-CC9-Comment-Resolution-CID-717</a:t>
            </a:r>
          </a:p>
          <a:p>
            <a:pPr lvl="1"/>
            <a:r>
              <a:rPr lang="en-US" dirty="0" smtClean="0">
                <a:solidFill>
                  <a:srgbClr val="FF0000"/>
                </a:solidFill>
              </a:rPr>
              <a:t>11-13-1096-00-00ah-CC9-Comment-Resolution-CID-471[deferred]</a:t>
            </a:r>
            <a:endParaRPr lang="en-US" dirty="0">
              <a:solidFill>
                <a:srgbClr val="FF0000"/>
              </a:solidFill>
            </a:endParaRP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849507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13/1124 CC9-Resolution-CIDs-856</a:t>
            </a:r>
          </a:p>
          <a:p>
            <a:pPr lvl="1"/>
            <a:r>
              <a:rPr lang="en-US" dirty="0">
                <a:solidFill>
                  <a:srgbClr val="00CC00"/>
                </a:solidFill>
              </a:rPr>
              <a:t>Shoukang Zheng (I2R)</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963596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2013 –Nanjing, China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04801"/>
            <a:ext cx="1970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13/1067 CC9 resolution of CID 219 317</a:t>
            </a:r>
          </a:p>
          <a:p>
            <a:pPr lvl="1"/>
            <a:r>
              <a:rPr lang="en-US" dirty="0" err="1">
                <a:solidFill>
                  <a:srgbClr val="00CC00"/>
                </a:solidFill>
              </a:rPr>
              <a:t>Liwen</a:t>
            </a:r>
            <a:r>
              <a:rPr lang="en-US" dirty="0">
                <a:solidFill>
                  <a:srgbClr val="00CC00"/>
                </a:solidFill>
              </a:rPr>
              <a:t> Chu (STMicroelectronics</a:t>
            </a:r>
            <a:r>
              <a:rPr lang="en-US" dirty="0" smtClean="0">
                <a:solidFill>
                  <a:srgbClr val="00CC00"/>
                </a:solidFill>
              </a:rPr>
              <a:t>)</a:t>
            </a:r>
          </a:p>
          <a:p>
            <a:endParaRPr lang="en-US" dirty="0" smtClean="0">
              <a:solidFill>
                <a:srgbClr val="00CC00"/>
              </a:solidFill>
            </a:endParaRPr>
          </a:p>
          <a:p>
            <a:endParaRPr lang="en-US" dirty="0">
              <a:solidFill>
                <a:srgbClr val="00CC00"/>
              </a:solidFill>
            </a:endParaRPr>
          </a:p>
          <a:p>
            <a:r>
              <a:rPr lang="en-US" dirty="0" smtClean="0">
                <a:solidFill>
                  <a:schemeClr val="bg1">
                    <a:lumMod val="65000"/>
                  </a:schemeClr>
                </a:solidFill>
              </a:rPr>
              <a:t>Withdraw </a:t>
            </a:r>
            <a:r>
              <a:rPr lang="en-US" dirty="0">
                <a:solidFill>
                  <a:schemeClr val="bg1">
                    <a:lumMod val="65000"/>
                  </a:schemeClr>
                </a:solidFill>
              </a:rPr>
              <a:t>the following comments: 312, 318, 319, 320, 322, </a:t>
            </a:r>
            <a:r>
              <a:rPr lang="en-US" dirty="0" smtClean="0">
                <a:solidFill>
                  <a:schemeClr val="bg1">
                    <a:lumMod val="65000"/>
                  </a:schemeClr>
                </a:solidFill>
              </a:rPr>
              <a:t>325</a:t>
            </a:r>
          </a:p>
          <a:p>
            <a:pPr lvl="1"/>
            <a:r>
              <a:rPr lang="en-US" dirty="0" err="1">
                <a:solidFill>
                  <a:schemeClr val="bg1">
                    <a:lumMod val="65000"/>
                  </a:schemeClr>
                </a:solidFill>
              </a:rPr>
              <a:t>Liwen</a:t>
            </a:r>
            <a:r>
              <a:rPr lang="en-US" dirty="0">
                <a:solidFill>
                  <a:schemeClr val="bg1">
                    <a:lumMod val="65000"/>
                  </a:schemeClr>
                </a:solidFill>
              </a:rPr>
              <a:t> Chu (STMicroelectronics)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898263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13/1088 coexistence </a:t>
            </a:r>
            <a:r>
              <a:rPr lang="en-US" strike="sngStrike" dirty="0" smtClean="0"/>
              <a:t>assurance</a:t>
            </a:r>
            <a:r>
              <a:rPr lang="en-US" dirty="0" smtClean="0"/>
              <a:t> [to be discussed in the TG]</a:t>
            </a:r>
            <a:endParaRPr lang="en-US" dirty="0"/>
          </a:p>
          <a:p>
            <a:pPr lvl="1"/>
            <a:r>
              <a:rPr lang="en-US" strike="sngStrike" dirty="0" err="1"/>
              <a:t>Yongho</a:t>
            </a:r>
            <a:r>
              <a:rPr lang="en-US" strike="sngStrike" dirty="0"/>
              <a:t> </a:t>
            </a:r>
            <a:r>
              <a:rPr lang="en-US" strike="sngStrike" dirty="0" err="1"/>
              <a:t>Seok</a:t>
            </a:r>
            <a:r>
              <a:rPr lang="en-US" strike="sngStrike" dirty="0"/>
              <a:t> (LG 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2865091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13/1134 Resolutions to CIDs 41, 150, 350, and 898</a:t>
            </a:r>
          </a:p>
          <a:p>
            <a:pPr lvl="1"/>
            <a:r>
              <a:rPr lang="en-US" dirty="0" err="1">
                <a:solidFill>
                  <a:srgbClr val="00CC00"/>
                </a:solidFill>
              </a:rPr>
              <a:t>Chittabrata</a:t>
            </a:r>
            <a:r>
              <a:rPr lang="en-US" dirty="0">
                <a:solidFill>
                  <a:srgbClr val="00CC00"/>
                </a:solidFill>
              </a:rPr>
              <a:t> </a:t>
            </a:r>
            <a:r>
              <a:rPr lang="en-US" dirty="0" err="1">
                <a:solidFill>
                  <a:srgbClr val="00CC00"/>
                </a:solidFill>
              </a:rPr>
              <a:t>Ghosh</a:t>
            </a:r>
            <a:r>
              <a:rPr lang="en-US" dirty="0">
                <a:solidFill>
                  <a:srgbClr val="00CC00"/>
                </a:solidFill>
              </a:rPr>
              <a:t> (Nokia)</a:t>
            </a:r>
          </a:p>
        </p:txBody>
      </p:sp>
      <p:sp>
        <p:nvSpPr>
          <p:cNvPr id="4" name="Date Placeholder 3"/>
          <p:cNvSpPr>
            <a:spLocks noGrp="1"/>
          </p:cNvSpPr>
          <p:nvPr>
            <p:ph type="dt" sz="half" idx="4294967295"/>
          </p:nvPr>
        </p:nvSpPr>
        <p:spPr>
          <a:xfrm>
            <a:off x="696913" y="304799"/>
            <a:ext cx="1893887" cy="304801"/>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1336099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smtClean="0"/>
              <a:t>13/1138</a:t>
            </a:r>
            <a:r>
              <a:rPr lang="en-US" strike="sngStrike" dirty="0"/>
              <a:t>, Comment resolution for </a:t>
            </a:r>
            <a:r>
              <a:rPr lang="en-US" strike="sngStrike" dirty="0" err="1"/>
              <a:t>annexD</a:t>
            </a:r>
            <a:r>
              <a:rPr lang="en-US" strike="sngStrike" dirty="0"/>
              <a:t> </a:t>
            </a:r>
            <a:r>
              <a:rPr lang="en-US" strike="sngStrike" dirty="0" smtClean="0"/>
              <a:t>CID730 (PHY)</a:t>
            </a:r>
            <a:endParaRPr lang="en-US" strike="sngStrike" dirty="0"/>
          </a:p>
          <a:p>
            <a:pPr lvl="1"/>
            <a:r>
              <a:rPr lang="en-US" strike="sngStrike" dirty="0"/>
              <a:t>Jianhan Liu (</a:t>
            </a:r>
            <a:r>
              <a:rPr lang="en-US" strike="sngStrike" dirty="0" err="1"/>
              <a:t>Mediatek</a:t>
            </a:r>
            <a:r>
              <a:rPr lang="en-US" strike="sngStrike" dirty="0"/>
              <a:t>)</a:t>
            </a:r>
          </a:p>
          <a:p>
            <a:pPr marL="0" indent="0">
              <a:buNone/>
            </a:pPr>
            <a:endParaRPr lang="en-US" strike="sngStrike" dirty="0"/>
          </a:p>
          <a:p>
            <a:r>
              <a:rPr lang="en-US" dirty="0">
                <a:solidFill>
                  <a:srgbClr val="00CC00"/>
                </a:solidFill>
              </a:rPr>
              <a:t>13/1136, Comment resolution for clause-8-4-2-170a CID418 and </a:t>
            </a:r>
            <a:r>
              <a:rPr lang="en-US" dirty="0" smtClean="0">
                <a:solidFill>
                  <a:srgbClr val="00CC00"/>
                </a:solidFill>
              </a:rPr>
              <a:t>CID903 (MAC)</a:t>
            </a:r>
            <a:endParaRPr lang="en-US" dirty="0">
              <a:solidFill>
                <a:srgbClr val="00CC00"/>
              </a:solidFill>
            </a:endParaRPr>
          </a:p>
          <a:p>
            <a:pPr lvl="1"/>
            <a:r>
              <a:rPr lang="en-US" dirty="0">
                <a:solidFill>
                  <a:srgbClr val="00CC00"/>
                </a:solidFill>
              </a:rPr>
              <a:t>Jianhan Liu (</a:t>
            </a:r>
            <a:r>
              <a:rPr lang="en-US" dirty="0" err="1">
                <a:solidFill>
                  <a:srgbClr val="00CC00"/>
                </a:solidFill>
              </a:rPr>
              <a:t>Mediatek</a:t>
            </a:r>
            <a:r>
              <a:rPr lang="en-US" dirty="0">
                <a:solidFill>
                  <a:srgbClr val="00CC00"/>
                </a:solidFill>
              </a:rPr>
              <a:t> Inc.)</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682993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Amin </a:t>
            </a:r>
            <a:r>
              <a:rPr lang="en-US" dirty="0" err="1" smtClean="0">
                <a:solidFill>
                  <a:srgbClr val="00CC00"/>
                </a:solidFill>
              </a:rPr>
              <a:t>Jafarian</a:t>
            </a:r>
            <a:r>
              <a:rPr lang="en-US" dirty="0" smtClean="0">
                <a:solidFill>
                  <a:srgbClr val="00CC00"/>
                </a:solidFill>
              </a:rPr>
              <a:t> (Qualcomm)</a:t>
            </a:r>
            <a:endParaRPr lang="en-US" dirty="0">
              <a:solidFill>
                <a:srgbClr val="00CC00"/>
              </a:solidFill>
            </a:endParaRPr>
          </a:p>
          <a:p>
            <a:pPr lvl="1"/>
            <a:r>
              <a:rPr lang="en-US" dirty="0">
                <a:solidFill>
                  <a:srgbClr val="00CC00"/>
                </a:solidFill>
              </a:rPr>
              <a:t>13/1141 CC9-Resolution-CIDs-831+542</a:t>
            </a:r>
          </a:p>
          <a:p>
            <a:pPr lvl="1"/>
            <a:r>
              <a:rPr lang="en-US" dirty="0">
                <a:solidFill>
                  <a:srgbClr val="00CC00"/>
                </a:solidFill>
              </a:rPr>
              <a:t>13/1140 CC9-Resolution-CIDs-499+</a:t>
            </a:r>
          </a:p>
          <a:p>
            <a:pPr lvl="1"/>
            <a:r>
              <a:rPr lang="en-US" dirty="0">
                <a:solidFill>
                  <a:srgbClr val="00CC00"/>
                </a:solidFill>
              </a:rPr>
              <a:t>13/1139 CC9-Resolution-CIDs-323+266+416+431+430+91+794+16+517+697+698+795+699</a:t>
            </a:r>
          </a:p>
          <a:p>
            <a:pPr lvl="1"/>
            <a:r>
              <a:rPr lang="en-US" dirty="0">
                <a:solidFill>
                  <a:srgbClr val="00CC00"/>
                </a:solidFill>
              </a:rPr>
              <a:t>13/0981 CC9-Resolution-CIDs-68+445+676+446+447+35+232+674+449+450+451</a:t>
            </a:r>
          </a:p>
          <a:p>
            <a:pPr lvl="1"/>
            <a:r>
              <a:rPr lang="en-US" dirty="0">
                <a:solidFill>
                  <a:srgbClr val="00CC00"/>
                </a:solidFill>
              </a:rPr>
              <a:t>13/0975 CC9-Resolution-CIDs-393+632+631</a:t>
            </a: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22991815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t>11-13-1145-00-00ah-CC9-resolutions-for-8_4_2_170j-4_11c_d</a:t>
            </a:r>
          </a:p>
          <a:p>
            <a:pPr lvl="1"/>
            <a:r>
              <a:rPr lang="en-US" dirty="0" smtClean="0">
                <a:solidFill>
                  <a:srgbClr val="FF0000"/>
                </a:solidFill>
              </a:rPr>
              <a:t>11-13-1142-01-00ah-CC9-resolutions-for-9_32k</a:t>
            </a:r>
          </a:p>
          <a:p>
            <a:pPr lvl="2"/>
            <a:r>
              <a:rPr lang="en-US" dirty="0">
                <a:solidFill>
                  <a:srgbClr val="FF0000"/>
                </a:solidFill>
              </a:rPr>
              <a:t>Vote deferred, document need </a:t>
            </a:r>
            <a:r>
              <a:rPr lang="en-US" dirty="0" smtClean="0">
                <a:solidFill>
                  <a:srgbClr val="FF0000"/>
                </a:solidFill>
              </a:rPr>
              <a:t>revision</a:t>
            </a:r>
            <a:endParaRPr lang="en-US" dirty="0" smtClean="0"/>
          </a:p>
          <a:p>
            <a:pPr lvl="1"/>
            <a:r>
              <a:rPr lang="en-US" dirty="0" smtClean="0">
                <a:solidFill>
                  <a:srgbClr val="00CC00"/>
                </a:solidFill>
              </a:rPr>
              <a:t>11-13-1143-00-00ah-CC9-resolutions-for-9_32f</a:t>
            </a:r>
          </a:p>
          <a:p>
            <a:pPr lvl="2"/>
            <a:r>
              <a:rPr lang="en-US" dirty="0" smtClean="0">
                <a:solidFill>
                  <a:srgbClr val="00CC00"/>
                </a:solidFill>
              </a:rPr>
              <a:t>Vote deferred, document need revision</a:t>
            </a:r>
            <a:endParaRPr lang="en-US" dirty="0">
              <a:solidFill>
                <a:srgbClr val="00CC00"/>
              </a:solidFill>
            </a:endParaRP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33448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13/1127 CCA channelization and </a:t>
            </a:r>
            <a:r>
              <a:rPr lang="en-US" strike="sngStrike" dirty="0" smtClean="0"/>
              <a:t>levels </a:t>
            </a:r>
            <a:r>
              <a:rPr lang="en-US" dirty="0" smtClean="0"/>
              <a:t>[PHY]</a:t>
            </a:r>
            <a:endParaRPr lang="en-US" dirty="0"/>
          </a:p>
          <a:p>
            <a:pPr lvl="1"/>
            <a:r>
              <a:rPr lang="en-US" strike="sngStrike" dirty="0"/>
              <a:t>Eugene </a:t>
            </a:r>
            <a:r>
              <a:rPr lang="en-US" strike="sngStrike" dirty="0" err="1"/>
              <a:t>Baik</a:t>
            </a:r>
            <a:r>
              <a:rPr lang="en-US" strike="sngStrike" dirty="0"/>
              <a:t> (Qualcomm)</a:t>
            </a:r>
          </a:p>
        </p:txBody>
      </p:sp>
      <p:sp>
        <p:nvSpPr>
          <p:cNvPr id="4" name="Date Placeholder 3"/>
          <p:cNvSpPr>
            <a:spLocks noGrp="1"/>
          </p:cNvSpPr>
          <p:nvPr>
            <p:ph type="dt" sz="half" idx="4294967295"/>
          </p:nvPr>
        </p:nvSpPr>
        <p:spPr>
          <a:xfrm>
            <a:off x="696913" y="228601"/>
            <a:ext cx="17414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777922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sz="1800" dirty="0" smtClean="0">
                <a:solidFill>
                  <a:srgbClr val="00CC00"/>
                </a:solidFill>
              </a:rPr>
              <a:t>11-13-1151-00-00ah-CC9-Resolution-CIDs-527-934-100-627-935.doc</a:t>
            </a:r>
            <a:r>
              <a:rPr lang="en-US" sz="1800" dirty="0">
                <a:solidFill>
                  <a:srgbClr val="00CC00"/>
                </a:solidFill>
              </a:rPr>
              <a:t> </a:t>
            </a:r>
            <a:r>
              <a:rPr lang="en-US" sz="1800" dirty="0" smtClean="0">
                <a:solidFill>
                  <a:srgbClr val="00CC00"/>
                </a:solidFill>
              </a:rPr>
              <a:t> (David</a:t>
            </a:r>
            <a:r>
              <a:rPr lang="en-US" sz="1800" dirty="0" smtClean="0">
                <a:solidFill>
                  <a:srgbClr val="00CC00"/>
                </a:solidFill>
              </a:rPr>
              <a:t>)</a:t>
            </a:r>
            <a:endParaRPr lang="en-US" sz="1800" dirty="0" smtClean="0">
              <a:solidFill>
                <a:srgbClr val="00CC00"/>
              </a:solidFill>
            </a:endParaRPr>
          </a:p>
          <a:p>
            <a:r>
              <a:rPr lang="en-US" sz="1800" dirty="0" smtClean="0">
                <a:solidFill>
                  <a:srgbClr val="00CC00"/>
                </a:solidFill>
              </a:rPr>
              <a:t>11-13-0979-01-00ah-cc9-resolution-CIDs-419-766-66-67 (Amin</a:t>
            </a:r>
            <a:r>
              <a:rPr lang="en-US" sz="1800" dirty="0" smtClean="0">
                <a:solidFill>
                  <a:srgbClr val="00CC00"/>
                </a:solidFill>
              </a:rPr>
              <a:t>)</a:t>
            </a:r>
            <a:endParaRPr lang="en-US" sz="1800" dirty="0">
              <a:solidFill>
                <a:srgbClr val="00CC00"/>
              </a:solidFill>
            </a:endParaRPr>
          </a:p>
          <a:p>
            <a:pPr lvl="0"/>
            <a:r>
              <a:rPr lang="en-US" sz="1800" dirty="0">
                <a:solidFill>
                  <a:srgbClr val="00CC00"/>
                </a:solidFill>
              </a:rPr>
              <a:t>11-13-1022-01-00ah-CC9-Resolution-CIDs </a:t>
            </a:r>
            <a:r>
              <a:rPr lang="en-US" sz="1800" dirty="0" smtClean="0">
                <a:solidFill>
                  <a:srgbClr val="00CC00"/>
                </a:solidFill>
              </a:rPr>
              <a:t>1+2+6+922+963 (</a:t>
            </a:r>
            <a:r>
              <a:rPr lang="en-US" sz="1800" dirty="0">
                <a:solidFill>
                  <a:srgbClr val="00CC00"/>
                </a:solidFill>
              </a:rPr>
              <a:t>A</a:t>
            </a:r>
            <a:r>
              <a:rPr lang="en-US" sz="1800" dirty="0" smtClean="0">
                <a:solidFill>
                  <a:srgbClr val="00CC00"/>
                </a:solidFill>
              </a:rPr>
              <a:t>lfred)</a:t>
            </a:r>
            <a:endParaRPr lang="en-US" sz="1800" dirty="0">
              <a:solidFill>
                <a:srgbClr val="00CC00"/>
              </a:solidFill>
            </a:endParaRPr>
          </a:p>
          <a:p>
            <a:pPr lvl="0"/>
            <a:r>
              <a:rPr lang="en-US" sz="1800" dirty="0">
                <a:solidFill>
                  <a:srgbClr val="00CC00"/>
                </a:solidFill>
              </a:rPr>
              <a:t>11-13-1106-02-00ah-CC9-Resolution-CIDs </a:t>
            </a:r>
            <a:r>
              <a:rPr lang="en-US" sz="1800" dirty="0" smtClean="0">
                <a:solidFill>
                  <a:srgbClr val="00CC00"/>
                </a:solidFill>
              </a:rPr>
              <a:t>112+497+544+545+550+605+606+628+657+846+858 </a:t>
            </a:r>
            <a:r>
              <a:rPr lang="en-US" sz="1800" dirty="0">
                <a:solidFill>
                  <a:srgbClr val="00CC00"/>
                </a:solidFill>
              </a:rPr>
              <a:t>(Alfred</a:t>
            </a:r>
            <a:r>
              <a:rPr lang="en-US" sz="1800" dirty="0" smtClean="0">
                <a:solidFill>
                  <a:srgbClr val="00CC00"/>
                </a:solidFill>
              </a:rPr>
              <a:t>)</a:t>
            </a:r>
            <a:endParaRPr lang="en-US" sz="1800" dirty="0" smtClean="0">
              <a:solidFill>
                <a:srgbClr val="00CC00"/>
              </a:solidFill>
            </a:endParaRPr>
          </a:p>
          <a:p>
            <a:r>
              <a:rPr lang="en-US" sz="1800" dirty="0">
                <a:solidFill>
                  <a:srgbClr val="00CC00"/>
                </a:solidFill>
              </a:rPr>
              <a:t>11-13-1201-00-00ah-CC9-Resolution-CIDs-Clause-6.3.3.2.2.-</a:t>
            </a:r>
            <a:r>
              <a:rPr lang="en-US" sz="1800" dirty="0" smtClean="0">
                <a:solidFill>
                  <a:srgbClr val="00CC00"/>
                </a:solidFill>
              </a:rPr>
              <a:t>6.3.3.3.2-10.1.4.3.2 (Jae </a:t>
            </a:r>
            <a:r>
              <a:rPr lang="en-US" sz="1800" dirty="0" err="1" smtClean="0">
                <a:solidFill>
                  <a:srgbClr val="00CC00"/>
                </a:solidFill>
              </a:rPr>
              <a:t>Seung</a:t>
            </a:r>
            <a:r>
              <a:rPr lang="en-US" sz="1800" dirty="0" smtClean="0">
                <a:solidFill>
                  <a:srgbClr val="00CC00"/>
                </a:solidFill>
              </a:rPr>
              <a:t>)</a:t>
            </a:r>
            <a:r>
              <a:rPr lang="en-US" sz="1800" dirty="0">
                <a:solidFill>
                  <a:srgbClr val="00CC00"/>
                </a:solidFill>
              </a:rPr>
              <a:t/>
            </a:r>
            <a:br>
              <a:rPr lang="en-US" sz="1800" dirty="0">
                <a:solidFill>
                  <a:srgbClr val="00CC00"/>
                </a:solidFill>
              </a:rPr>
            </a:br>
            <a:r>
              <a:rPr lang="en-US" sz="1800" dirty="0" smtClean="0">
                <a:solidFill>
                  <a:srgbClr val="00CC00"/>
                </a:solidFill>
              </a:rPr>
              <a:t>11-13-1202-00-00ah-CC9-Resolution-CIDs-Clause-8.3.3.10-8.3.4.15c-8.4.2.170 (</a:t>
            </a:r>
            <a:r>
              <a:rPr lang="en-US" sz="1800" dirty="0">
                <a:solidFill>
                  <a:srgbClr val="00CC00"/>
                </a:solidFill>
              </a:rPr>
              <a:t>Jae </a:t>
            </a:r>
            <a:r>
              <a:rPr lang="en-US" sz="1800" dirty="0" err="1">
                <a:solidFill>
                  <a:srgbClr val="00CC00"/>
                </a:solidFill>
              </a:rPr>
              <a:t>Seung</a:t>
            </a:r>
            <a:r>
              <a:rPr lang="en-US" sz="1800" dirty="0" smtClean="0">
                <a:solidFill>
                  <a:srgbClr val="00CC00"/>
                </a:solidFill>
              </a:rPr>
              <a:t>)</a:t>
            </a:r>
          </a:p>
          <a:p>
            <a:r>
              <a:rPr lang="en-US" sz="1800" dirty="0" smtClean="0">
                <a:solidFill>
                  <a:srgbClr val="00CC00"/>
                </a:solidFill>
              </a:rPr>
              <a:t>1189 Chao Chun</a:t>
            </a:r>
          </a:p>
          <a:p>
            <a:r>
              <a:rPr lang="en-US" sz="1800" dirty="0" smtClean="0">
                <a:solidFill>
                  <a:srgbClr val="00CC00"/>
                </a:solidFill>
              </a:rPr>
              <a:t>1191 </a:t>
            </a:r>
            <a:r>
              <a:rPr lang="en-US" sz="1800" dirty="0">
                <a:solidFill>
                  <a:srgbClr val="00CC00"/>
                </a:solidFill>
              </a:rPr>
              <a:t>Chao </a:t>
            </a:r>
            <a:r>
              <a:rPr lang="en-US" sz="1800" dirty="0" smtClean="0">
                <a:solidFill>
                  <a:srgbClr val="00CC00"/>
                </a:solidFill>
              </a:rPr>
              <a:t>Chun</a:t>
            </a:r>
          </a:p>
          <a:p>
            <a:r>
              <a:rPr lang="en-US" sz="1800" dirty="0" smtClean="0"/>
              <a:t>812r2 CID 19 (Alfred)</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0944354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152401"/>
            <a:ext cx="2122488" cy="4572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From document </a:t>
            </a:r>
            <a:r>
              <a:rPr lang="en-US" sz="1800" dirty="0"/>
              <a:t>1035r0</a:t>
            </a:r>
          </a:p>
          <a:p>
            <a:pPr>
              <a:buFont typeface="Arial" pitchFamily="34" charset="0"/>
              <a:buChar char="•"/>
            </a:pPr>
            <a:endParaRPr lang="en-US" sz="1800" dirty="0" smtClean="0"/>
          </a:p>
          <a:p>
            <a:pPr>
              <a:buFont typeface="Arial" pitchFamily="34" charset="0"/>
              <a:buChar char="•"/>
            </a:pPr>
            <a:r>
              <a:rPr lang="en-US" sz="1800" dirty="0" smtClean="0"/>
              <a:t>Do </a:t>
            </a:r>
            <a:r>
              <a:rPr lang="en-US" sz="1800" dirty="0"/>
              <a:t>you agree to extend TSF Timer Accuracy field by limiting the accuracy value to 7bit to accommodate other relating information like TSF Stability than  the absolute (TSF) Accuracy for future usage? </a:t>
            </a:r>
          </a:p>
          <a:p>
            <a:pPr>
              <a:buFont typeface="Arial" pitchFamily="34" charset="0"/>
              <a:buChar char="•"/>
            </a:pPr>
            <a:endParaRPr lang="en-US" sz="1800" dirty="0"/>
          </a:p>
          <a:p>
            <a:pPr>
              <a:buFont typeface="Arial" pitchFamily="34" charset="0"/>
              <a:buChar char="•"/>
            </a:pPr>
            <a:r>
              <a:rPr lang="en-US" sz="1800" dirty="0"/>
              <a:t>Yes 1</a:t>
            </a:r>
          </a:p>
          <a:p>
            <a:pPr>
              <a:buFont typeface="Arial" pitchFamily="34" charset="0"/>
              <a:buChar char="•"/>
            </a:pPr>
            <a:r>
              <a:rPr lang="en-US" sz="1800" dirty="0"/>
              <a:t>No 1</a:t>
            </a:r>
          </a:p>
          <a:p>
            <a:pPr>
              <a:buFont typeface="Arial" pitchFamily="34" charset="0"/>
              <a:buChar char="•"/>
            </a:pPr>
            <a:r>
              <a:rPr lang="en-US" sz="1800" dirty="0"/>
              <a:t>Abstain 21</a:t>
            </a:r>
          </a:p>
          <a:p>
            <a:pPr marL="0" indent="0">
              <a:buNone/>
            </a:pPr>
            <a:endParaRPr lang="en-US" sz="1800" dirty="0" smtClean="0"/>
          </a:p>
          <a:p>
            <a:endParaRPr lang="en-US" sz="1800" dirty="0"/>
          </a:p>
          <a:p>
            <a:endParaRPr lang="en-US" sz="1800" dirty="0" smtClean="0"/>
          </a:p>
          <a:p>
            <a:pPr marL="0" indent="0">
              <a:buNone/>
            </a:pPr>
            <a:r>
              <a:rPr lang="en-US" sz="1200" b="0" dirty="0" smtClean="0"/>
              <a:t>Tue AM1 </a:t>
            </a:r>
            <a:r>
              <a:rPr lang="en-US" sz="1200" b="0" dirty="0" err="1" smtClean="0"/>
              <a:t>Shusaku</a:t>
            </a:r>
            <a:r>
              <a:rPr lang="en-US" sz="1200" b="0" dirty="0" smtClean="0"/>
              <a:t> </a:t>
            </a:r>
            <a:endParaRPr lang="en-US" sz="1800" b="0"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a:t>
            </a:r>
            <a:endParaRPr lang="en-US" dirty="0"/>
          </a:p>
        </p:txBody>
      </p:sp>
      <p:sp>
        <p:nvSpPr>
          <p:cNvPr id="3" name="Content Placeholder 2"/>
          <p:cNvSpPr>
            <a:spLocks noGrp="1"/>
          </p:cNvSpPr>
          <p:nvPr>
            <p:ph idx="1"/>
          </p:nvPr>
        </p:nvSpPr>
        <p:spPr/>
        <p:txBody>
          <a:bodyPr/>
          <a:lstStyle/>
          <a:p>
            <a:r>
              <a:rPr lang="en-US" sz="1600" dirty="0" smtClean="0"/>
              <a:t>Mon PM3: </a:t>
            </a:r>
            <a:r>
              <a:rPr lang="en-US" sz="1600" dirty="0" err="1" smtClean="0"/>
              <a:t>Yongho</a:t>
            </a:r>
            <a:r>
              <a:rPr lang="en-US" sz="1600" dirty="0" smtClean="0"/>
              <a:t> </a:t>
            </a:r>
            <a:r>
              <a:rPr lang="en-US" sz="1600" dirty="0" err="1" smtClean="0"/>
              <a:t>Seok</a:t>
            </a:r>
            <a:r>
              <a:rPr lang="en-US" sz="1600" dirty="0" smtClean="0"/>
              <a:t> (LGE)</a:t>
            </a:r>
          </a:p>
          <a:p>
            <a:r>
              <a:rPr lang="en-US" sz="1600" dirty="0" smtClean="0"/>
              <a:t>Tue AM1: Alfred </a:t>
            </a:r>
            <a:r>
              <a:rPr lang="en-US" sz="1600" dirty="0" err="1" smtClean="0"/>
              <a:t>Asterjadhi</a:t>
            </a:r>
            <a:r>
              <a:rPr lang="en-US" sz="1600" dirty="0" smtClean="0"/>
              <a:t> (Qualcomm</a:t>
            </a:r>
            <a:r>
              <a:rPr lang="en-US" sz="1600" dirty="0" smtClean="0"/>
              <a:t>)</a:t>
            </a:r>
          </a:p>
          <a:p>
            <a:r>
              <a:rPr lang="en-US" sz="1600" dirty="0" smtClean="0"/>
              <a:t>Tue PM1: Ron </a:t>
            </a:r>
            <a:r>
              <a:rPr lang="en-US" sz="1600" dirty="0" err="1" smtClean="0"/>
              <a:t>Murias</a:t>
            </a:r>
            <a:r>
              <a:rPr lang="en-US" sz="1600" dirty="0" smtClean="0"/>
              <a:t> (</a:t>
            </a:r>
            <a:r>
              <a:rPr lang="en-US" sz="1600" dirty="0" err="1"/>
              <a:t>I</a:t>
            </a:r>
            <a:r>
              <a:rPr lang="en-US" sz="1600" dirty="0" err="1" smtClean="0"/>
              <a:t>nterDigital</a:t>
            </a:r>
            <a:r>
              <a:rPr lang="en-US" sz="1600" dirty="0" smtClean="0"/>
              <a:t>)</a:t>
            </a:r>
          </a:p>
          <a:p>
            <a:r>
              <a:rPr lang="it-IT" sz="1600" dirty="0" smtClean="0"/>
              <a:t>Wed PM1: Li </a:t>
            </a:r>
            <a:r>
              <a:rPr lang="it-IT" sz="1600" dirty="0"/>
              <a:t>Chia Choo (Institute for Infocomm Research (I2R))</a:t>
            </a:r>
            <a:endParaRPr lang="en-US" sz="1600" dirty="0" smtClean="0"/>
          </a:p>
          <a:p>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6324903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30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a:t>
            </a:r>
            <a:endParaRPr lang="en-US" dirty="0"/>
          </a:p>
        </p:txBody>
      </p:sp>
      <p:sp>
        <p:nvSpPr>
          <p:cNvPr id="3" name="Content Placeholder 2"/>
          <p:cNvSpPr>
            <a:spLocks noGrp="1"/>
          </p:cNvSpPr>
          <p:nvPr>
            <p:ph idx="1"/>
          </p:nvPr>
        </p:nvSpPr>
        <p:spPr/>
        <p:txBody>
          <a:bodyPr/>
          <a:lstStyle/>
          <a:p>
            <a:pPr marL="342900" lvl="1" indent="-342900">
              <a:buFontTx/>
              <a:buChar char="•"/>
            </a:pPr>
            <a:r>
              <a:rPr lang="en-US" sz="1800" dirty="0" smtClean="0"/>
              <a:t>Do you agree with the resolution of the CIDs </a:t>
            </a:r>
          </a:p>
          <a:p>
            <a:pPr marL="685800" lvl="2" indent="-342900"/>
            <a:r>
              <a:rPr lang="en-GB" sz="1600" dirty="0"/>
              <a:t>518, 580, </a:t>
            </a:r>
            <a:r>
              <a:rPr lang="en-GB" sz="1600" dirty="0" smtClean="0"/>
              <a:t>551, 5</a:t>
            </a:r>
            <a:r>
              <a:rPr lang="en-GB" sz="1600" dirty="0"/>
              <a:t>, 876, 101, 115, 116, 118, 134, 496, 528, 538, 539, 569, 603, 604, 617, 629, 659, 754, 758, 759, 768, 769, 772, 792, </a:t>
            </a:r>
            <a:r>
              <a:rPr lang="en-GB" sz="1600" dirty="0" smtClean="0"/>
              <a:t>807</a:t>
            </a:r>
            <a:endParaRPr lang="en-US" dirty="0" smtClean="0"/>
          </a:p>
          <a:p>
            <a:pPr marL="685800" lvl="2" indent="-342900"/>
            <a:r>
              <a:rPr lang="en-US" sz="1800" dirty="0" smtClean="0"/>
              <a:t>In document 11-13-1087-01-00ah-CC9-miscellaneous-comment-resolution</a:t>
            </a:r>
          </a:p>
          <a:p>
            <a:pPr marL="685800" lvl="2" indent="-342900"/>
            <a:endParaRPr lang="en-US" dirty="0"/>
          </a:p>
          <a:p>
            <a:pPr marL="685800" lvl="2" indent="-342900"/>
            <a:endParaRPr lang="en-US" sz="1800" dirty="0" smtClean="0"/>
          </a:p>
          <a:p>
            <a:pPr marL="685800" lvl="2" indent="-342900"/>
            <a:endParaRPr lang="en-US" dirty="0"/>
          </a:p>
          <a:p>
            <a:pPr marL="685800" lvl="2" indent="-342900"/>
            <a:r>
              <a:rPr lang="en-US" sz="1800" dirty="0" smtClean="0"/>
              <a:t>Passes with unanimous consent</a:t>
            </a:r>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8200" y="5867400"/>
            <a:ext cx="1401089" cy="276999"/>
          </a:xfrm>
          <a:prstGeom prst="rect">
            <a:avLst/>
          </a:prstGeom>
          <a:noFill/>
        </p:spPr>
        <p:txBody>
          <a:bodyPr wrap="none" rtlCol="0">
            <a:spAutoFit/>
          </a:bodyPr>
          <a:lstStyle/>
          <a:p>
            <a:r>
              <a:rPr lang="en-US" dirty="0" smtClean="0"/>
              <a:t>Mon PM3, </a:t>
            </a:r>
            <a:r>
              <a:rPr lang="en-US" dirty="0" err="1" smtClean="0"/>
              <a:t>Yongho</a:t>
            </a:r>
            <a:r>
              <a:rPr lang="en-US" dirty="0" smtClean="0"/>
              <a:t> </a:t>
            </a:r>
            <a:endParaRPr lang="en-US" dirty="0"/>
          </a:p>
        </p:txBody>
      </p:sp>
    </p:spTree>
    <p:extLst>
      <p:ext uri="{BB962C8B-B14F-4D97-AF65-F5344CB8AC3E}">
        <p14:creationId xmlns:p14="http://schemas.microsoft.com/office/powerpoint/2010/main" val="25500487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with the changes proposed in 13/1072r2?</a:t>
            </a:r>
          </a:p>
          <a:p>
            <a:endParaRPr lang="en-US" dirty="0"/>
          </a:p>
          <a:p>
            <a:pPr marL="0" indent="0">
              <a:buNone/>
            </a:pPr>
            <a:endParaRPr lang="en-US" dirty="0"/>
          </a:p>
          <a:p>
            <a:pPr marL="0" indent="0">
              <a:buNone/>
            </a:pPr>
            <a:r>
              <a:rPr lang="en-US" sz="2000" b="0" dirty="0" smtClean="0"/>
              <a:t>Pre Motion passes with unanimous consent </a:t>
            </a:r>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141659" cy="276999"/>
          </a:xfrm>
          <a:prstGeom prst="rect">
            <a:avLst/>
          </a:prstGeom>
          <a:noFill/>
        </p:spPr>
        <p:txBody>
          <a:bodyPr wrap="none" rtlCol="0">
            <a:spAutoFit/>
          </a:bodyPr>
          <a:lstStyle/>
          <a:p>
            <a:r>
              <a:rPr lang="en-US" dirty="0" smtClean="0"/>
              <a:t>Mon PM3, Lin</a:t>
            </a:r>
            <a:endParaRPr lang="en-US" dirty="0"/>
          </a:p>
        </p:txBody>
      </p:sp>
    </p:spTree>
    <p:extLst>
      <p:ext uri="{BB962C8B-B14F-4D97-AF65-F5344CB8AC3E}">
        <p14:creationId xmlns:p14="http://schemas.microsoft.com/office/powerpoint/2010/main" val="5232346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3</a:t>
            </a:r>
          </a:p>
        </p:txBody>
      </p:sp>
      <p:sp>
        <p:nvSpPr>
          <p:cNvPr id="3" name="Content Placeholder 2"/>
          <p:cNvSpPr>
            <a:spLocks noGrp="1"/>
          </p:cNvSpPr>
          <p:nvPr>
            <p:ph idx="1"/>
          </p:nvPr>
        </p:nvSpPr>
        <p:spPr/>
        <p:txBody>
          <a:bodyPr/>
          <a:lstStyle/>
          <a:p>
            <a:r>
              <a:rPr lang="en-US" dirty="0" smtClean="0"/>
              <a:t>Do you agree with the resolution of</a:t>
            </a:r>
            <a:endParaRPr lang="en-US" sz="2000" dirty="0"/>
          </a:p>
          <a:p>
            <a:pPr lvl="1"/>
            <a:r>
              <a:rPr lang="en-US" dirty="0"/>
              <a:t>CID 265 </a:t>
            </a:r>
            <a:r>
              <a:rPr lang="en-US" dirty="0" smtClean="0"/>
              <a:t>in 13/1068r2 </a:t>
            </a:r>
            <a:r>
              <a:rPr lang="en-US" dirty="0"/>
              <a:t>CC09 Comment </a:t>
            </a:r>
            <a:r>
              <a:rPr lang="en-US" dirty="0" smtClean="0"/>
              <a:t>Resolution</a:t>
            </a:r>
            <a:endParaRPr lang="en-US" dirty="0"/>
          </a:p>
          <a:p>
            <a:pPr lvl="1"/>
            <a:r>
              <a:rPr lang="en-US" dirty="0"/>
              <a:t>CID </a:t>
            </a:r>
            <a:r>
              <a:rPr lang="en-US" dirty="0" smtClean="0"/>
              <a:t>264, </a:t>
            </a:r>
            <a:r>
              <a:rPr lang="en-US" dirty="0"/>
              <a:t>534, 535, 716 and 834 </a:t>
            </a:r>
            <a:r>
              <a:rPr lang="en-US" dirty="0" smtClean="0"/>
              <a:t>in 13/1069r1</a:t>
            </a:r>
          </a:p>
          <a:p>
            <a:pPr lvl="1"/>
            <a:endParaRPr lang="en-US" dirty="0" smtClean="0"/>
          </a:p>
          <a:p>
            <a:pPr lvl="1"/>
            <a:endParaRPr lang="en-US" dirty="0"/>
          </a:p>
          <a:p>
            <a:pPr marL="457200" lvl="1" indent="0">
              <a:buNone/>
            </a:pPr>
            <a:r>
              <a:rPr lang="en-US" dirty="0" smtClean="0"/>
              <a:t>Passes with unanimous consent</a:t>
            </a:r>
            <a:endParaRPr lang="en-US" dirty="0"/>
          </a:p>
          <a:p>
            <a:pPr lvl="1"/>
            <a:endParaRPr lang="en-US" dirty="0" smtClean="0"/>
          </a:p>
          <a:p>
            <a:endParaRPr lang="en-US" dirty="0"/>
          </a:p>
          <a:p>
            <a:endParaRPr lang="en-US" sz="2000"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223412" cy="276999"/>
          </a:xfrm>
          <a:prstGeom prst="rect">
            <a:avLst/>
          </a:prstGeom>
          <a:noFill/>
        </p:spPr>
        <p:txBody>
          <a:bodyPr wrap="none" rtlCol="0">
            <a:spAutoFit/>
          </a:bodyPr>
          <a:lstStyle/>
          <a:p>
            <a:r>
              <a:rPr lang="en-US" dirty="0" smtClean="0"/>
              <a:t>Mon PM3, Betty</a:t>
            </a:r>
            <a:endParaRPr lang="en-US" dirty="0"/>
          </a:p>
        </p:txBody>
      </p:sp>
    </p:spTree>
    <p:extLst>
      <p:ext uri="{BB962C8B-B14F-4D97-AF65-F5344CB8AC3E}">
        <p14:creationId xmlns:p14="http://schemas.microsoft.com/office/powerpoint/2010/main" val="33988508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4</a:t>
            </a:r>
            <a:endParaRPr lang="en-US" dirty="0"/>
          </a:p>
        </p:txBody>
      </p:sp>
      <p:sp>
        <p:nvSpPr>
          <p:cNvPr id="3" name="Content Placeholder 2"/>
          <p:cNvSpPr>
            <a:spLocks noGrp="1"/>
          </p:cNvSpPr>
          <p:nvPr>
            <p:ph idx="1"/>
          </p:nvPr>
        </p:nvSpPr>
        <p:spPr/>
        <p:txBody>
          <a:bodyPr/>
          <a:lstStyle/>
          <a:p>
            <a:r>
              <a:rPr lang="en-US" sz="2000" dirty="0" smtClean="0"/>
              <a:t>Do you agree with the resolution of comments</a:t>
            </a:r>
            <a:endParaRPr lang="en-US" sz="2000" dirty="0"/>
          </a:p>
          <a:p>
            <a:pPr lvl="1"/>
            <a:r>
              <a:rPr lang="en-US" sz="1800" dirty="0" smtClean="0"/>
              <a:t>CID 201 </a:t>
            </a:r>
            <a:r>
              <a:rPr lang="en-US" sz="1800" dirty="0"/>
              <a:t>and 202 </a:t>
            </a:r>
            <a:endParaRPr lang="en-US" sz="1800" dirty="0" smtClean="0"/>
          </a:p>
          <a:p>
            <a:pPr lvl="2"/>
            <a:r>
              <a:rPr lang="en-US" sz="1600" dirty="0" smtClean="0"/>
              <a:t>11-13-1098-00-00ah </a:t>
            </a:r>
            <a:r>
              <a:rPr lang="en-US" sz="1600" dirty="0"/>
              <a:t>CC9 Resolution of CID201 and 202</a:t>
            </a:r>
          </a:p>
          <a:p>
            <a:pPr lvl="1"/>
            <a:r>
              <a:rPr lang="en-US" sz="1800" dirty="0"/>
              <a:t>CID 685, </a:t>
            </a:r>
            <a:r>
              <a:rPr lang="en-US" sz="1800" dirty="0" smtClean="0"/>
              <a:t>688 to 694</a:t>
            </a:r>
          </a:p>
          <a:p>
            <a:pPr lvl="2"/>
            <a:r>
              <a:rPr lang="en-US" sz="1600" dirty="0" smtClean="0"/>
              <a:t>11-13-1099-00-00ah </a:t>
            </a:r>
            <a:r>
              <a:rPr lang="en-US" sz="1600" dirty="0"/>
              <a:t>CC9 Comment Resolution CID 685, 688-694</a:t>
            </a:r>
          </a:p>
          <a:p>
            <a:pPr lvl="1"/>
            <a:r>
              <a:rPr lang="en-US" sz="1800" dirty="0" smtClean="0"/>
              <a:t>214, 216,217,218,221,260,679,680,681,682,824 </a:t>
            </a:r>
            <a:endParaRPr lang="en-US" sz="1800" dirty="0"/>
          </a:p>
          <a:p>
            <a:pPr lvl="2"/>
            <a:r>
              <a:rPr lang="en-US" sz="1400" dirty="0" smtClean="0"/>
              <a:t>11-13-1101-00-00ah-CC9-Comment </a:t>
            </a:r>
            <a:r>
              <a:rPr lang="en-US" sz="1400" dirty="0"/>
              <a:t>Resolution-CID </a:t>
            </a:r>
            <a:r>
              <a:rPr lang="en-US" sz="1400" dirty="0" smtClean="0"/>
              <a:t>214-216-217-218-221-260-679-680-824</a:t>
            </a:r>
          </a:p>
          <a:p>
            <a:pPr marL="457200" lvl="1" indent="0">
              <a:buNone/>
            </a:pPr>
            <a:endParaRPr lang="en-US" sz="1400" dirty="0" smtClean="0"/>
          </a:p>
          <a:p>
            <a:pPr marL="457200" lvl="1" indent="0">
              <a:buNone/>
            </a:pPr>
            <a:r>
              <a:rPr lang="en-US" sz="1600" dirty="0" smtClean="0"/>
              <a:t>Passes with unanimous consent</a:t>
            </a:r>
          </a:p>
          <a:p>
            <a:pPr marL="457200" lvl="1" indent="0">
              <a:buNone/>
            </a:pPr>
            <a:endParaRPr lang="en-US" sz="1600" dirty="0"/>
          </a:p>
          <a:p>
            <a:pPr marL="457200" lvl="1" indent="0">
              <a:buNone/>
            </a:pPr>
            <a:endParaRPr lang="en-US" sz="1600" dirty="0" smtClean="0"/>
          </a:p>
          <a:p>
            <a:pPr marL="457200" lvl="1" indent="0">
              <a:buNone/>
            </a:pPr>
            <a:r>
              <a:rPr lang="en-US" sz="1100" dirty="0" smtClean="0"/>
              <a:t>Mon PM3, James </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535801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5</a:t>
            </a:r>
            <a:endParaRPr lang="en-US" dirty="0"/>
          </a:p>
        </p:txBody>
      </p:sp>
      <p:sp>
        <p:nvSpPr>
          <p:cNvPr id="3" name="Content Placeholder 2"/>
          <p:cNvSpPr>
            <a:spLocks noGrp="1"/>
          </p:cNvSpPr>
          <p:nvPr>
            <p:ph idx="1"/>
          </p:nvPr>
        </p:nvSpPr>
        <p:spPr/>
        <p:txBody>
          <a:bodyPr/>
          <a:lstStyle/>
          <a:p>
            <a:r>
              <a:rPr lang="en-US" sz="2000" dirty="0"/>
              <a:t>Do you agree with the resolution of </a:t>
            </a:r>
            <a:r>
              <a:rPr lang="en-US" sz="2000" dirty="0" smtClean="0"/>
              <a:t>comments</a:t>
            </a:r>
          </a:p>
          <a:p>
            <a:pPr lvl="1"/>
            <a:r>
              <a:rPr lang="en-US" sz="1800" dirty="0" smtClean="0"/>
              <a:t>335, 760, 762 in 11-13-1102-01-00ah-CC9-Comment-Resolution-CID-335-760-761-762</a:t>
            </a:r>
            <a:endParaRPr lang="en-US" sz="1800" dirty="0"/>
          </a:p>
          <a:p>
            <a:pPr lvl="1"/>
            <a:r>
              <a:rPr lang="en-US" sz="1800" dirty="0" smtClean="0"/>
              <a:t>213, 220 in 11-13-1103-00-00ah-CC9-Comment-Resolution-CID-213-220</a:t>
            </a:r>
            <a:endParaRPr lang="en-US" sz="1800" dirty="0"/>
          </a:p>
          <a:p>
            <a:pPr lvl="1"/>
            <a:r>
              <a:rPr lang="en-US" sz="1800" dirty="0" smtClean="0"/>
              <a:t>780, 782-to-787 in 11-13-1104-00-00ah-CC9-Comment-Resolution-CID-780-782-to-787</a:t>
            </a:r>
          </a:p>
          <a:p>
            <a:pPr lvl="1"/>
            <a:endParaRPr lang="en-US" sz="1800" dirty="0"/>
          </a:p>
          <a:p>
            <a:pPr marL="457200" lvl="1" indent="0">
              <a:buNone/>
            </a:pPr>
            <a:r>
              <a:rPr lang="en-US" sz="1800" dirty="0" smtClean="0"/>
              <a:t>Passes with unanimous consent</a:t>
            </a:r>
          </a:p>
          <a:p>
            <a:pPr lvl="1"/>
            <a:endParaRPr lang="en-US" sz="1800" dirty="0"/>
          </a:p>
          <a:p>
            <a:pPr marL="457200" lvl="1" indent="0">
              <a:buNone/>
            </a:pPr>
            <a:endParaRPr lang="en-US" sz="1800" dirty="0"/>
          </a:p>
          <a:p>
            <a:pPr marL="0" indent="0">
              <a:buNone/>
            </a:pPr>
            <a:endParaRPr lang="en-US" sz="1200" b="0" dirty="0" smtClean="0"/>
          </a:p>
          <a:p>
            <a:pPr marL="0" indent="0">
              <a:buNone/>
            </a:pPr>
            <a:r>
              <a:rPr lang="en-US" sz="1200" b="0" dirty="0" smtClean="0"/>
              <a:t>Tue AM1, James</a:t>
            </a:r>
            <a:endParaRPr lang="en-US" sz="1200" b="0"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6152022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6</a:t>
            </a:r>
            <a:endParaRPr lang="en-US" dirty="0"/>
          </a:p>
        </p:txBody>
      </p:sp>
      <p:sp>
        <p:nvSpPr>
          <p:cNvPr id="3" name="Content Placeholder 2"/>
          <p:cNvSpPr>
            <a:spLocks noGrp="1"/>
          </p:cNvSpPr>
          <p:nvPr>
            <p:ph idx="1"/>
          </p:nvPr>
        </p:nvSpPr>
        <p:spPr/>
        <p:txBody>
          <a:bodyPr/>
          <a:lstStyle/>
          <a:p>
            <a:r>
              <a:rPr lang="en-US" dirty="0" smtClean="0"/>
              <a:t>Do you agree with the resolution of</a:t>
            </a:r>
          </a:p>
          <a:p>
            <a:pPr lvl="1"/>
            <a:r>
              <a:rPr lang="en-US" dirty="0"/>
              <a:t>41, 150, 350, and </a:t>
            </a:r>
            <a:r>
              <a:rPr lang="en-US" dirty="0" smtClean="0"/>
              <a:t>898 in 13/1134r0 </a:t>
            </a:r>
            <a:r>
              <a:rPr lang="en-US" dirty="0"/>
              <a:t>Resolutions to CIDs 41, 150, 350, and </a:t>
            </a:r>
            <a:r>
              <a:rPr lang="en-US" dirty="0" smtClean="0"/>
              <a:t>898</a:t>
            </a:r>
          </a:p>
          <a:p>
            <a:pPr marL="457200" lvl="1" indent="0">
              <a:buNone/>
            </a:pPr>
            <a:endParaRPr lang="en-US" dirty="0"/>
          </a:p>
          <a:p>
            <a:pPr marL="457200" lvl="1" indent="0">
              <a:buNone/>
            </a:pPr>
            <a:r>
              <a:rPr lang="en-US" dirty="0" smtClean="0"/>
              <a:t>Passes with unanimous consent</a:t>
            </a:r>
          </a:p>
          <a:p>
            <a:pPr lvl="1"/>
            <a:endParaRPr lang="en-US" dirty="0"/>
          </a:p>
          <a:p>
            <a:pPr marL="457200" lvl="1" indent="0">
              <a:buNone/>
            </a:pPr>
            <a:endParaRPr lang="en-US" dirty="0" smtClean="0"/>
          </a:p>
          <a:p>
            <a:pPr marL="457200" lvl="1" indent="0">
              <a:buNone/>
            </a:pPr>
            <a:endParaRPr lang="en-US" dirty="0"/>
          </a:p>
          <a:p>
            <a:pPr marL="457200" lvl="1" indent="0">
              <a:buNone/>
            </a:pPr>
            <a:endParaRPr lang="en-US" sz="1600" dirty="0"/>
          </a:p>
          <a:p>
            <a:pPr marL="457200" lvl="1" indent="0">
              <a:buNone/>
            </a:pPr>
            <a:endParaRPr lang="en-US" sz="1600" dirty="0" smtClean="0"/>
          </a:p>
          <a:p>
            <a:pPr marL="457200" lvl="1" indent="0">
              <a:buNone/>
            </a:pPr>
            <a:r>
              <a:rPr lang="en-US" sz="1200" dirty="0" smtClean="0"/>
              <a:t>Tue AM1, </a:t>
            </a:r>
            <a:r>
              <a:rPr lang="en-US" sz="1200" dirty="0" err="1" smtClean="0"/>
              <a:t>Chittabrata</a:t>
            </a:r>
            <a:endParaRPr lang="en-US" sz="1200" dirty="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6604735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7</a:t>
            </a:r>
            <a:endParaRPr lang="en-US" dirty="0"/>
          </a:p>
        </p:txBody>
      </p:sp>
      <p:sp>
        <p:nvSpPr>
          <p:cNvPr id="3" name="Content Placeholder 2"/>
          <p:cNvSpPr>
            <a:spLocks noGrp="1"/>
          </p:cNvSpPr>
          <p:nvPr>
            <p:ph idx="1"/>
          </p:nvPr>
        </p:nvSpPr>
        <p:spPr/>
        <p:txBody>
          <a:bodyPr/>
          <a:lstStyle/>
          <a:p>
            <a:r>
              <a:rPr lang="en-US" sz="1800" dirty="0" smtClean="0"/>
              <a:t>Do you agree with the resolution of the CIDS</a:t>
            </a:r>
          </a:p>
          <a:p>
            <a:pPr lvl="1"/>
            <a:r>
              <a:rPr lang="en-US" sz="1600" dirty="0" smtClean="0"/>
              <a:t>86 in 11-13-1093-00-00ah-CC9-Comment-Resolution-CID-86</a:t>
            </a:r>
            <a:endParaRPr lang="en-US" sz="1600" dirty="0"/>
          </a:p>
          <a:p>
            <a:pPr lvl="1"/>
            <a:r>
              <a:rPr lang="en-US" sz="1600" dirty="0" smtClean="0"/>
              <a:t>362 in 11-13-1094-00-00ah-CC9-Comment-Resolution-CID-362</a:t>
            </a:r>
            <a:endParaRPr lang="en-US" sz="1600" dirty="0"/>
          </a:p>
          <a:p>
            <a:pPr lvl="1"/>
            <a:r>
              <a:rPr lang="en-US" sz="1600" dirty="0" smtClean="0"/>
              <a:t>717 in 11-13-1095-00-00ah-CC9-Comment-Resolution-CID-717</a:t>
            </a:r>
            <a:endParaRPr lang="en-US" sz="1600" dirty="0"/>
          </a:p>
          <a:p>
            <a:pPr marL="0" indent="0">
              <a:buNone/>
            </a:pPr>
            <a:endParaRPr lang="en-US" dirty="0" smtClean="0"/>
          </a:p>
          <a:p>
            <a:pPr marL="0" indent="0">
              <a:buNone/>
            </a:pPr>
            <a:r>
              <a:rPr lang="en-US" sz="1800" b="0" dirty="0" smtClean="0"/>
              <a:t>	Passes with unanimous consent</a:t>
            </a:r>
            <a:endParaRPr lang="en-US" sz="1800" b="0" dirty="0"/>
          </a:p>
          <a:p>
            <a:pPr marL="0" indent="0">
              <a:buNone/>
            </a:pPr>
            <a:endParaRPr lang="en-US" dirty="0"/>
          </a:p>
          <a:p>
            <a:pPr marL="0" indent="0">
              <a:buNone/>
            </a:pPr>
            <a:endParaRPr lang="en-US" dirty="0" smtClean="0"/>
          </a:p>
          <a:p>
            <a:r>
              <a:rPr lang="en-US" sz="1100" b="0" dirty="0" smtClean="0"/>
              <a:t>Tue AM1, Yuan Zhou</a:t>
            </a:r>
            <a:endParaRPr lang="en-US" sz="18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2220634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8</a:t>
            </a:r>
            <a:endParaRPr lang="en-US" dirty="0"/>
          </a:p>
        </p:txBody>
      </p:sp>
      <p:sp>
        <p:nvSpPr>
          <p:cNvPr id="3" name="Content Placeholder 2"/>
          <p:cNvSpPr>
            <a:spLocks noGrp="1"/>
          </p:cNvSpPr>
          <p:nvPr>
            <p:ph idx="1"/>
          </p:nvPr>
        </p:nvSpPr>
        <p:spPr/>
        <p:txBody>
          <a:bodyPr/>
          <a:lstStyle/>
          <a:p>
            <a:r>
              <a:rPr lang="en-US" dirty="0" smtClean="0"/>
              <a:t>Do you agree with the resolution of CID </a:t>
            </a:r>
          </a:p>
          <a:p>
            <a:pPr lvl="1"/>
            <a:r>
              <a:rPr lang="en-US" dirty="0" smtClean="0"/>
              <a:t>856 in 13/1124r0 </a:t>
            </a:r>
            <a:r>
              <a:rPr lang="en-US" dirty="0"/>
              <a:t>CC9-Resolution-CIDs-856</a:t>
            </a:r>
          </a:p>
          <a:p>
            <a:pPr lvl="1"/>
            <a:endParaRPr lang="en-US" dirty="0" smtClean="0"/>
          </a:p>
          <a:p>
            <a:pPr marL="457200" lvl="1" indent="0">
              <a:buNone/>
            </a:pPr>
            <a:endParaRPr lang="en-US" dirty="0" smtClean="0"/>
          </a:p>
          <a:p>
            <a:pPr marL="457200" lvl="1" indent="0">
              <a:buNone/>
            </a:pPr>
            <a:r>
              <a:rPr lang="en-US" dirty="0" smtClean="0"/>
              <a:t>Passes with unanimous consent</a:t>
            </a:r>
            <a:endParaRPr lang="en-US" dirty="0"/>
          </a:p>
          <a:p>
            <a:pPr lvl="1"/>
            <a:endParaRPr lang="en-US" dirty="0" smtClean="0"/>
          </a:p>
          <a:p>
            <a:pPr lvl="1"/>
            <a:endParaRPr lang="en-US" dirty="0"/>
          </a:p>
          <a:p>
            <a:pPr lvl="1"/>
            <a:endParaRPr lang="en-US" dirty="0" smtClean="0"/>
          </a:p>
          <a:p>
            <a:pPr lvl="1"/>
            <a:r>
              <a:rPr lang="en-US" sz="1100" dirty="0" smtClean="0"/>
              <a:t>Tue AM1, </a:t>
            </a:r>
            <a:r>
              <a:rPr lang="en-US" sz="1100" dirty="0" err="1" smtClean="0"/>
              <a:t>Shoukang</a:t>
            </a:r>
            <a:r>
              <a:rPr lang="en-US" sz="1100" dirty="0" smtClean="0"/>
              <a:t> </a:t>
            </a:r>
            <a:r>
              <a:rPr lang="en-US" sz="1100" dirty="0" err="1" smtClean="0"/>
              <a:t>Zheng</a:t>
            </a:r>
            <a:endParaRPr lang="en-US" sz="1100"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5832493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9</a:t>
            </a:r>
            <a:endParaRPr lang="en-US" dirty="0"/>
          </a:p>
        </p:txBody>
      </p:sp>
      <p:sp>
        <p:nvSpPr>
          <p:cNvPr id="3" name="Content Placeholder 2"/>
          <p:cNvSpPr>
            <a:spLocks noGrp="1"/>
          </p:cNvSpPr>
          <p:nvPr>
            <p:ph idx="1"/>
          </p:nvPr>
        </p:nvSpPr>
        <p:spPr>
          <a:xfrm>
            <a:off x="685800" y="2057400"/>
            <a:ext cx="7772400" cy="4114800"/>
          </a:xfrm>
        </p:spPr>
        <p:txBody>
          <a:bodyPr/>
          <a:lstStyle/>
          <a:p>
            <a:r>
              <a:rPr lang="en-US" dirty="0" smtClean="0"/>
              <a:t>Do you agree with the resolution of</a:t>
            </a:r>
          </a:p>
          <a:p>
            <a:pPr lvl="1"/>
            <a:r>
              <a:rPr lang="en-US" dirty="0" smtClean="0"/>
              <a:t>CIDs 31 </a:t>
            </a:r>
            <a:r>
              <a:rPr lang="en-US" dirty="0"/>
              <a:t>and </a:t>
            </a:r>
            <a:r>
              <a:rPr lang="en-US" dirty="0" smtClean="0"/>
              <a:t>592</a:t>
            </a:r>
            <a:r>
              <a:rPr lang="en-US" dirty="0"/>
              <a:t> </a:t>
            </a:r>
            <a:r>
              <a:rPr lang="en-US" dirty="0" smtClean="0"/>
              <a:t>in11-13-1034-00-00ah-cc9-cids-31 </a:t>
            </a:r>
            <a:r>
              <a:rPr lang="en-US" dirty="0"/>
              <a:t>and 592-comment-resolutions</a:t>
            </a:r>
          </a:p>
          <a:p>
            <a:pPr lvl="1"/>
            <a:endParaRPr lang="en-US" dirty="0" smtClean="0"/>
          </a:p>
          <a:p>
            <a:pPr marL="457200" lvl="1" indent="0">
              <a:buNone/>
            </a:pPr>
            <a:endParaRPr lang="en-US" dirty="0"/>
          </a:p>
          <a:p>
            <a:pPr lvl="1"/>
            <a:r>
              <a:rPr lang="en-US" dirty="0" smtClean="0"/>
              <a:t>Passes with unanimous consent</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endParaRPr lang="en-US" dirty="0" smtClean="0"/>
          </a:p>
          <a:p>
            <a:r>
              <a:rPr lang="en-US" sz="1200" dirty="0" smtClean="0"/>
              <a:t>Tue AM1 Peter </a:t>
            </a:r>
            <a:r>
              <a:rPr lang="en-US" sz="1200" dirty="0" err="1"/>
              <a:t>Loc</a:t>
            </a:r>
            <a:r>
              <a:rPr lang="en-US" sz="1200" dirty="0"/>
              <a:t> (Huawei)</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279202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4</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81000"/>
            <a:ext cx="1741488" cy="2286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10</a:t>
            </a:r>
            <a:endParaRPr lang="en-US" dirty="0"/>
          </a:p>
        </p:txBody>
      </p:sp>
      <p:sp>
        <p:nvSpPr>
          <p:cNvPr id="3" name="Content Placeholder 2"/>
          <p:cNvSpPr>
            <a:spLocks noGrp="1"/>
          </p:cNvSpPr>
          <p:nvPr>
            <p:ph idx="1"/>
          </p:nvPr>
        </p:nvSpPr>
        <p:spPr/>
        <p:txBody>
          <a:bodyPr/>
          <a:lstStyle/>
          <a:p>
            <a:r>
              <a:rPr lang="en-US" sz="2000" dirty="0" smtClean="0"/>
              <a:t>Do you agree with the resolution of </a:t>
            </a:r>
            <a:r>
              <a:rPr lang="en-US" sz="2000" dirty="0"/>
              <a:t>CID </a:t>
            </a:r>
            <a:r>
              <a:rPr lang="en-US" sz="2000" dirty="0" smtClean="0"/>
              <a:t>219 and 317 in   13/1067r0? </a:t>
            </a:r>
          </a:p>
          <a:p>
            <a:endParaRPr lang="en-US" sz="2000" dirty="0"/>
          </a:p>
          <a:p>
            <a:endParaRPr lang="en-US" sz="2000" dirty="0" smtClean="0"/>
          </a:p>
          <a:p>
            <a:r>
              <a:rPr lang="en-US" sz="2000" b="0" dirty="0" smtClean="0"/>
              <a:t>Passes with unanimous consent </a:t>
            </a:r>
            <a:endParaRPr lang="en-US" b="0" dirty="0"/>
          </a:p>
          <a:p>
            <a:endParaRPr lang="en-US" dirty="0" smtClean="0"/>
          </a:p>
          <a:p>
            <a:endParaRPr lang="en-US" dirty="0" smtClean="0"/>
          </a:p>
          <a:p>
            <a:endParaRPr lang="en-US" dirty="0"/>
          </a:p>
          <a:p>
            <a:pPr marL="0" indent="0">
              <a:buNone/>
            </a:pPr>
            <a:r>
              <a:rPr lang="en-US" sz="1100" b="0" dirty="0" smtClean="0"/>
              <a:t>Tue AM1 </a:t>
            </a:r>
            <a:r>
              <a:rPr lang="en-US" sz="1100" b="0" dirty="0" err="1" smtClean="0"/>
              <a:t>Liwen</a:t>
            </a:r>
            <a:r>
              <a:rPr lang="en-US" sz="1100" b="0" dirty="0" smtClean="0"/>
              <a:t> </a:t>
            </a:r>
            <a:r>
              <a:rPr lang="en-US" sz="1100" b="0" dirty="0"/>
              <a:t>Chu (STMicroelectronics)</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2152825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11</a:t>
            </a:r>
            <a:endParaRPr lang="en-US" dirty="0"/>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lvl="1"/>
            <a:r>
              <a:rPr lang="en-US" dirty="0" smtClean="0"/>
              <a:t>831 and 542 in </a:t>
            </a:r>
            <a:r>
              <a:rPr lang="en-US" dirty="0"/>
              <a:t>document</a:t>
            </a:r>
            <a:r>
              <a:rPr lang="en-US" dirty="0" smtClean="0"/>
              <a:t> 13/1141r0</a:t>
            </a:r>
            <a:endParaRPr lang="en-GB" dirty="0" smtClean="0"/>
          </a:p>
          <a:p>
            <a:pPr lvl="1"/>
            <a:r>
              <a:rPr lang="en-GB" dirty="0" smtClean="0"/>
              <a:t>499</a:t>
            </a:r>
            <a:r>
              <a:rPr lang="en-GB" dirty="0"/>
              <a:t>, 500, 501, 328, 234, 608, 757, 756, 755, 329, 502, 504, 370, 371, 845, 378, 330, 94, 146, 147, 609, 503, 614, 95, 611, 505, 615, </a:t>
            </a:r>
            <a:r>
              <a:rPr lang="en-GB" dirty="0" smtClean="0"/>
              <a:t>331, </a:t>
            </a:r>
            <a:r>
              <a:rPr lang="en-GB" dirty="0"/>
              <a:t>612, 616, 507, 506, 610, 333, 332, 96, 369, 97, 235, </a:t>
            </a:r>
            <a:r>
              <a:rPr lang="en-GB" dirty="0" smtClean="0"/>
              <a:t>508, 125, 578</a:t>
            </a:r>
            <a:endParaRPr lang="en-US" dirty="0"/>
          </a:p>
          <a:p>
            <a:pPr marL="857250" lvl="2" indent="0">
              <a:buNone/>
            </a:pPr>
            <a:r>
              <a:rPr lang="en-US" dirty="0" smtClean="0"/>
              <a:t>In document 13/1140r0</a:t>
            </a:r>
          </a:p>
          <a:p>
            <a:pPr marL="857250" lvl="2" indent="0">
              <a:buNone/>
            </a:pPr>
            <a:endParaRPr lang="en-US" dirty="0"/>
          </a:p>
          <a:p>
            <a:pPr marL="857250" lvl="2" indent="0">
              <a:buNone/>
            </a:pPr>
            <a:r>
              <a:rPr lang="en-US" dirty="0" smtClean="0"/>
              <a:t>Passes with unanimous consent</a:t>
            </a:r>
          </a:p>
          <a:p>
            <a:pPr marL="857250" lvl="2" indent="0">
              <a:buNone/>
            </a:pPr>
            <a:endParaRPr lang="en-US" dirty="0"/>
          </a:p>
          <a:p>
            <a:pPr marL="857250" lvl="2" indent="0">
              <a:buNone/>
            </a:pPr>
            <a:endParaRPr lang="en-US" dirty="0" smtClean="0"/>
          </a:p>
          <a:p>
            <a:pPr marL="857250" lvl="2" indent="0">
              <a:buNone/>
            </a:pPr>
            <a:endParaRPr lang="en-US" sz="1050" dirty="0" smtClean="0"/>
          </a:p>
          <a:p>
            <a:pPr marL="857250" lvl="2" indent="0">
              <a:buNone/>
            </a:pPr>
            <a:r>
              <a:rPr lang="en-US" sz="1050" dirty="0" smtClean="0"/>
              <a:t>Tue AM1, Amin</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1425140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12</a:t>
            </a:r>
            <a:endParaRPr lang="en-US" dirty="0"/>
          </a:p>
        </p:txBody>
      </p:sp>
      <p:sp>
        <p:nvSpPr>
          <p:cNvPr id="3" name="Content Placeholder 2"/>
          <p:cNvSpPr>
            <a:spLocks noGrp="1"/>
          </p:cNvSpPr>
          <p:nvPr>
            <p:ph idx="1"/>
          </p:nvPr>
        </p:nvSpPr>
        <p:spPr/>
        <p:txBody>
          <a:bodyPr/>
          <a:lstStyle/>
          <a:p>
            <a:r>
              <a:rPr lang="en-US" sz="1800" dirty="0" smtClean="0"/>
              <a:t>Do you agree with the resolution of the following comments? </a:t>
            </a:r>
          </a:p>
          <a:p>
            <a:pPr lvl="1"/>
            <a:r>
              <a:rPr lang="en-US" sz="1600" dirty="0" smtClean="0"/>
              <a:t>323,266,416,431,430,91,794,16,517,697,698,795,699, 695</a:t>
            </a:r>
          </a:p>
          <a:p>
            <a:pPr lvl="2"/>
            <a:r>
              <a:rPr lang="en-US" sz="1400" dirty="0" smtClean="0"/>
              <a:t>In 13/1139r0</a:t>
            </a:r>
            <a:endParaRPr lang="en-US" sz="1400" dirty="0"/>
          </a:p>
          <a:p>
            <a:pPr lvl="1"/>
            <a:r>
              <a:rPr lang="en-US" sz="1600" dirty="0" smtClean="0"/>
              <a:t>68,445,676,446,447,35,232,674,449,450,451</a:t>
            </a:r>
          </a:p>
          <a:p>
            <a:pPr lvl="2"/>
            <a:r>
              <a:rPr lang="en-US" sz="1400" dirty="0" smtClean="0"/>
              <a:t>In 13/0981r1 CC9-Resolution-CIDs-</a:t>
            </a:r>
          </a:p>
          <a:p>
            <a:pPr lvl="1"/>
            <a:r>
              <a:rPr lang="en-US" sz="1600" dirty="0" smtClean="0"/>
              <a:t>393,632,631</a:t>
            </a:r>
          </a:p>
          <a:p>
            <a:pPr lvl="2"/>
            <a:r>
              <a:rPr lang="en-US" sz="1400" dirty="0" smtClean="0"/>
              <a:t>In 13/0975r3 CC9-Resolution-CIDs-393+632+631</a:t>
            </a:r>
          </a:p>
          <a:p>
            <a:pPr lvl="1"/>
            <a:r>
              <a:rPr lang="en-US" sz="1600" dirty="0" smtClean="0"/>
              <a:t>419, 766, 66, 67</a:t>
            </a:r>
          </a:p>
          <a:p>
            <a:pPr lvl="2"/>
            <a:r>
              <a:rPr lang="en-US" sz="1400" dirty="0" smtClean="0"/>
              <a:t>11-13-0979-01-00ah-cc9-resolution-CIDs-419-766-66-67</a:t>
            </a:r>
          </a:p>
          <a:p>
            <a:pPr lvl="2"/>
            <a:endParaRPr lang="en-US" sz="1400" dirty="0" smtClean="0"/>
          </a:p>
          <a:p>
            <a:pPr lvl="1"/>
            <a:r>
              <a:rPr lang="en-US" sz="1600" dirty="0" smtClean="0"/>
              <a:t>Passes with unanimous consent</a:t>
            </a:r>
          </a:p>
          <a:p>
            <a:pPr lvl="1"/>
            <a:endParaRPr lang="en-US" sz="1600" dirty="0"/>
          </a:p>
          <a:p>
            <a:pPr lvl="1"/>
            <a:endParaRPr lang="en-US" sz="1600" dirty="0" smtClean="0"/>
          </a:p>
          <a:p>
            <a:pPr marL="457200" lvl="1" indent="0">
              <a:buNone/>
            </a:pPr>
            <a:r>
              <a:rPr lang="en-US" sz="1100" dirty="0" smtClean="0"/>
              <a:t>Tue PM1, Amin</a:t>
            </a:r>
            <a:endParaRPr lang="en-US" sz="1050" dirty="0"/>
          </a:p>
          <a:p>
            <a:pPr lvl="2"/>
            <a:endParaRPr lang="en-US" sz="1400" dirty="0"/>
          </a:p>
          <a:p>
            <a:endParaRPr lang="en-US" sz="18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8117420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13</a:t>
            </a:r>
            <a:endParaRPr lang="en-US" dirty="0"/>
          </a:p>
        </p:txBody>
      </p:sp>
      <p:sp>
        <p:nvSpPr>
          <p:cNvPr id="3" name="Content Placeholder 2"/>
          <p:cNvSpPr>
            <a:spLocks noGrp="1"/>
          </p:cNvSpPr>
          <p:nvPr>
            <p:ph idx="1"/>
          </p:nvPr>
        </p:nvSpPr>
        <p:spPr/>
        <p:txBody>
          <a:bodyPr/>
          <a:lstStyle/>
          <a:p>
            <a:r>
              <a:rPr lang="en-US" dirty="0" smtClean="0"/>
              <a:t>Do you agree with the resolution of the CIDs </a:t>
            </a:r>
          </a:p>
          <a:p>
            <a:pPr lvl="1"/>
            <a:r>
              <a:rPr lang="en-US" dirty="0" smtClean="0"/>
              <a:t>418 </a:t>
            </a:r>
            <a:r>
              <a:rPr lang="en-US" dirty="0"/>
              <a:t>and </a:t>
            </a:r>
            <a:r>
              <a:rPr lang="en-US" dirty="0" smtClean="0"/>
              <a:t>903 in document 13/1136r0</a:t>
            </a:r>
            <a:endParaRPr lang="en-US" dirty="0"/>
          </a:p>
          <a:p>
            <a:pPr lvl="1"/>
            <a:endParaRPr lang="en-US" dirty="0" smtClean="0"/>
          </a:p>
          <a:p>
            <a:pPr lvl="1"/>
            <a:endParaRPr lang="en-US" dirty="0"/>
          </a:p>
          <a:p>
            <a:pPr marL="457200" lvl="1" indent="0">
              <a:buNone/>
            </a:pPr>
            <a:r>
              <a:rPr lang="en-US" sz="1800" dirty="0" smtClean="0"/>
              <a:t>Passes with unanimous consent</a:t>
            </a:r>
          </a:p>
          <a:p>
            <a:pPr lvl="1"/>
            <a:endParaRPr lang="en-US" dirty="0"/>
          </a:p>
          <a:p>
            <a:pPr lvl="1"/>
            <a:endParaRPr lang="en-US" dirty="0" smtClean="0"/>
          </a:p>
          <a:p>
            <a:pPr lvl="1"/>
            <a:endParaRPr lang="en-US" dirty="0"/>
          </a:p>
          <a:p>
            <a:pPr marL="457200" lvl="1" indent="0">
              <a:buNone/>
            </a:pPr>
            <a:endParaRPr lang="en-US" dirty="0"/>
          </a:p>
          <a:p>
            <a:pPr marL="457200" lvl="1" indent="0">
              <a:buNone/>
            </a:pPr>
            <a:endParaRPr lang="en-US" sz="1050" dirty="0" smtClean="0"/>
          </a:p>
          <a:p>
            <a:pPr marL="457200" lvl="1" indent="0">
              <a:buNone/>
            </a:pPr>
            <a:r>
              <a:rPr lang="en-US" sz="1050" dirty="0" smtClean="0"/>
              <a:t>Tue PM1,  </a:t>
            </a:r>
            <a:r>
              <a:rPr lang="en-US" sz="1050" dirty="0" err="1" smtClean="0"/>
              <a:t>Jianhan</a:t>
            </a:r>
            <a:r>
              <a:rPr lang="en-US" sz="1050" dirty="0" smtClean="0"/>
              <a:t> </a:t>
            </a:r>
            <a:r>
              <a:rPr lang="en-US" sz="1050" dirty="0"/>
              <a:t>Liu (</a:t>
            </a:r>
            <a:r>
              <a:rPr lang="en-US" sz="1050" dirty="0" err="1"/>
              <a:t>Mediatek</a:t>
            </a:r>
            <a:r>
              <a:rPr lang="en-US" sz="1050" dirty="0"/>
              <a:t> Inc.)</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0431460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Pre Motion 14 [</a:t>
            </a:r>
            <a:r>
              <a:rPr lang="en-US" dirty="0" smtClean="0">
                <a:solidFill>
                  <a:srgbClr val="FF0000"/>
                </a:solidFill>
              </a:rPr>
              <a:t>tentative for bookkeeping]</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marL="0" indent="0">
              <a:buNone/>
            </a:pPr>
            <a:endParaRPr lang="en-US" dirty="0"/>
          </a:p>
          <a:p>
            <a:pPr lvl="1"/>
            <a:r>
              <a:rPr lang="en-US" dirty="0"/>
              <a:t>11-13-1145-00-00ah-CC9-resolutions-for-8_4_2_170j-4_11c_d</a:t>
            </a:r>
          </a:p>
          <a:p>
            <a:pPr lvl="1"/>
            <a:r>
              <a:rPr lang="en-GB" dirty="0" smtClean="0"/>
              <a:t>PENDING</a:t>
            </a:r>
          </a:p>
          <a:p>
            <a:pPr lvl="1"/>
            <a:endParaRPr lang="en-GB" dirty="0" smtClean="0"/>
          </a:p>
          <a:p>
            <a:pPr lvl="1"/>
            <a:r>
              <a:rPr lang="en-GB" dirty="0" smtClean="0"/>
              <a:t>421,420,435,424,423,200,129,857,810,885,918,554,678</a:t>
            </a:r>
            <a:r>
              <a:rPr lang="en-US" dirty="0" smtClean="0"/>
              <a:t> in 11-13-1142-00-00ah-CC9-resolutions-for-9_32k</a:t>
            </a:r>
            <a:endParaRPr lang="en-US" dirty="0"/>
          </a:p>
          <a:p>
            <a:pPr lvl="1"/>
            <a:endParaRPr lang="en-GB"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9271972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 Motion </a:t>
            </a:r>
            <a:r>
              <a:rPr lang="en-US" dirty="0" smtClean="0">
                <a:solidFill>
                  <a:schemeClr val="tx1"/>
                </a:solidFill>
              </a:rPr>
              <a:t>14</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Do you agree with the resolution of the following </a:t>
            </a:r>
            <a:r>
              <a:rPr lang="en-US" dirty="0" smtClean="0"/>
              <a:t>CIDs</a:t>
            </a:r>
            <a:endParaRPr lang="en-GB" dirty="0" smtClean="0"/>
          </a:p>
          <a:p>
            <a:pPr lvl="1"/>
            <a:r>
              <a:rPr lang="en-GB" dirty="0" smtClean="0"/>
              <a:t>CIDs 647, 313, 316, 315, 441, </a:t>
            </a:r>
            <a:r>
              <a:rPr lang="en-GB" dirty="0"/>
              <a:t>442, 440, 443, 452, 314, </a:t>
            </a:r>
            <a:r>
              <a:rPr lang="en-GB" dirty="0" smtClean="0"/>
              <a:t>874, 894</a:t>
            </a:r>
            <a:r>
              <a:rPr lang="en-GB" dirty="0"/>
              <a:t>, 564, 558, 668, </a:t>
            </a:r>
            <a:r>
              <a:rPr lang="en-GB" dirty="0" smtClean="0"/>
              <a:t>666, 667</a:t>
            </a:r>
            <a:r>
              <a:rPr lang="en-GB" dirty="0"/>
              <a:t>, </a:t>
            </a:r>
            <a:r>
              <a:rPr lang="en-GB" dirty="0" smtClean="0"/>
              <a:t>670, 672</a:t>
            </a:r>
            <a:r>
              <a:rPr lang="en-GB" dirty="0"/>
              <a:t>, 669, 343, </a:t>
            </a:r>
            <a:r>
              <a:rPr lang="en-GB" dirty="0" smtClean="0"/>
              <a:t>671 in </a:t>
            </a:r>
            <a:r>
              <a:rPr lang="en-US" dirty="0" smtClean="0"/>
              <a:t>11-13-1143-01-00ah-CC9-resolutions-for-9_32f</a:t>
            </a:r>
          </a:p>
          <a:p>
            <a:pPr lvl="1"/>
            <a:endParaRPr lang="en-US" dirty="0"/>
          </a:p>
          <a:p>
            <a:pPr lvl="1"/>
            <a:endParaRPr lang="en-US" dirty="0" smtClean="0"/>
          </a:p>
          <a:p>
            <a:pPr lvl="1"/>
            <a:r>
              <a:rPr lang="en-US" dirty="0" smtClean="0"/>
              <a:t>Pre motion passes with unanimous consent</a:t>
            </a:r>
          </a:p>
          <a:p>
            <a:pPr lvl="1"/>
            <a:endParaRPr lang="en-US" dirty="0"/>
          </a:p>
          <a:p>
            <a:pPr lvl="1"/>
            <a:endParaRPr lang="en-US" dirty="0" smtClean="0"/>
          </a:p>
          <a:p>
            <a:pPr marL="457200" lvl="1" indent="0">
              <a:buNone/>
            </a:pPr>
            <a:endParaRPr lang="en-US" dirty="0" smtClean="0"/>
          </a:p>
          <a:p>
            <a:pPr marL="457200" lvl="1" indent="0">
              <a:buNone/>
            </a:pPr>
            <a:endParaRPr lang="en-US" sz="1200" dirty="0"/>
          </a:p>
          <a:p>
            <a:pPr marL="457200" lvl="1" indent="0">
              <a:buNone/>
            </a:pPr>
            <a:r>
              <a:rPr lang="en-US" sz="1200" dirty="0" smtClean="0"/>
              <a:t>Wed PM1, Matt</a:t>
            </a:r>
            <a:endParaRPr lang="en-US" sz="1200"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6492482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15</a:t>
            </a:r>
            <a:endParaRPr lang="en-US" dirty="0"/>
          </a:p>
        </p:txBody>
      </p:sp>
      <p:sp>
        <p:nvSpPr>
          <p:cNvPr id="3" name="Content Placeholder 2"/>
          <p:cNvSpPr>
            <a:spLocks noGrp="1"/>
          </p:cNvSpPr>
          <p:nvPr>
            <p:ph idx="1"/>
          </p:nvPr>
        </p:nvSpPr>
        <p:spPr/>
        <p:txBody>
          <a:bodyPr/>
          <a:lstStyle/>
          <a:p>
            <a:r>
              <a:rPr lang="en-US" sz="2000" dirty="0" smtClean="0"/>
              <a:t>Do you agree with the resolution of CIDs </a:t>
            </a:r>
          </a:p>
          <a:p>
            <a:pPr lvl="1"/>
            <a:r>
              <a:rPr lang="en-US" sz="1800" dirty="0" smtClean="0"/>
              <a:t>527, 934 </a:t>
            </a:r>
          </a:p>
          <a:p>
            <a:pPr lvl="2"/>
            <a:r>
              <a:rPr lang="en-US" sz="1600" dirty="0" smtClean="0"/>
              <a:t>in 11-13-1151-00-00ah-CC9-Resolution-CIDs-527-934-100-627-935.doc</a:t>
            </a:r>
            <a:endParaRPr lang="en-US" sz="2000" dirty="0" smtClean="0"/>
          </a:p>
          <a:p>
            <a:endParaRPr lang="en-US" dirty="0" smtClean="0"/>
          </a:p>
          <a:p>
            <a:r>
              <a:rPr lang="en-US" sz="1600" b="0" dirty="0" smtClean="0"/>
              <a:t>Passes with unanimous consent</a:t>
            </a:r>
            <a:endParaRPr lang="en-US" sz="1600" b="0" dirty="0"/>
          </a:p>
          <a:p>
            <a:endParaRPr lang="en-US" dirty="0" smtClean="0"/>
          </a:p>
          <a:p>
            <a:pPr marL="0" indent="0">
              <a:buNone/>
            </a:pPr>
            <a:endParaRPr lang="en-US" dirty="0"/>
          </a:p>
          <a:p>
            <a:pPr marL="0" indent="0">
              <a:buNone/>
            </a:pPr>
            <a:endParaRPr lang="en-US" dirty="0"/>
          </a:p>
          <a:p>
            <a:pPr marL="0" indent="0">
              <a:buNone/>
            </a:pPr>
            <a:r>
              <a:rPr lang="en-US" sz="1600" b="0" dirty="0" smtClean="0"/>
              <a:t>Wed PM1, </a:t>
            </a:r>
            <a:r>
              <a:rPr lang="en-US" sz="1600" b="0" dirty="0"/>
              <a:t>D</a:t>
            </a:r>
            <a:r>
              <a:rPr lang="en-US" sz="1600" b="0" dirty="0" smtClean="0"/>
              <a:t>avid</a:t>
            </a:r>
            <a:endParaRPr lang="en-US" sz="16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392226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16</a:t>
            </a:r>
            <a:endParaRPr lang="en-US" dirty="0"/>
          </a:p>
        </p:txBody>
      </p:sp>
      <p:sp>
        <p:nvSpPr>
          <p:cNvPr id="3" name="Content Placeholder 2"/>
          <p:cNvSpPr>
            <a:spLocks noGrp="1"/>
          </p:cNvSpPr>
          <p:nvPr>
            <p:ph idx="1"/>
          </p:nvPr>
        </p:nvSpPr>
        <p:spPr/>
        <p:txBody>
          <a:bodyPr/>
          <a:lstStyle/>
          <a:p>
            <a:r>
              <a:rPr lang="en-US" dirty="0" smtClean="0"/>
              <a:t>Do you agree with the resolution of CIDs</a:t>
            </a:r>
          </a:p>
          <a:p>
            <a:pPr lvl="1"/>
            <a:r>
              <a:rPr lang="en-US" dirty="0" smtClean="0"/>
              <a:t>627</a:t>
            </a:r>
          </a:p>
          <a:p>
            <a:pPr lvl="2"/>
            <a:r>
              <a:rPr lang="en-US" dirty="0" smtClean="0"/>
              <a:t>In 11-13-1022-01-00ah-CC9-Resolution-CIDs 1+2+6+922+963</a:t>
            </a:r>
          </a:p>
          <a:p>
            <a:pPr lvl="2"/>
            <a:endParaRPr lang="en-US" dirty="0"/>
          </a:p>
          <a:p>
            <a:pPr lvl="1"/>
            <a:r>
              <a:rPr lang="en-US" dirty="0" smtClean="0"/>
              <a:t>605</a:t>
            </a:r>
            <a:r>
              <a:rPr lang="en-US" dirty="0"/>
              <a:t>, 606, 628, </a:t>
            </a:r>
            <a:r>
              <a:rPr lang="en-US" dirty="0" smtClean="0"/>
              <a:t>657</a:t>
            </a:r>
            <a:endParaRPr lang="en-US" dirty="0"/>
          </a:p>
          <a:p>
            <a:pPr lvl="2"/>
            <a:r>
              <a:rPr lang="en-US" dirty="0" smtClean="0"/>
              <a:t>11-13-1106-02-00ah-CC9-Resolution-CIDs</a:t>
            </a:r>
          </a:p>
          <a:p>
            <a:pPr lvl="2"/>
            <a:endParaRPr lang="en-US" dirty="0"/>
          </a:p>
          <a:p>
            <a:pPr lvl="2"/>
            <a:endParaRPr lang="en-US" dirty="0" smtClean="0"/>
          </a:p>
          <a:p>
            <a:pPr lvl="1"/>
            <a:r>
              <a:rPr lang="en-US" dirty="0" smtClean="0"/>
              <a:t>Passes with unanimous consent</a:t>
            </a:r>
          </a:p>
          <a:p>
            <a:pPr marL="457200" lvl="1" indent="0">
              <a:buNone/>
            </a:pPr>
            <a:endParaRPr lang="en-US" dirty="0" smtClean="0"/>
          </a:p>
          <a:p>
            <a:pPr marL="457200" lvl="1" indent="0">
              <a:buNone/>
            </a:pPr>
            <a:endParaRPr lang="en-US" sz="1200" dirty="0"/>
          </a:p>
          <a:p>
            <a:pPr marL="457200" lvl="1" indent="0">
              <a:buNone/>
            </a:pPr>
            <a:r>
              <a:rPr lang="en-US" sz="1200" dirty="0" smtClean="0"/>
              <a:t>Wed PM1, Alfred </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9235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17</a:t>
            </a:r>
            <a:endParaRPr lang="en-US" dirty="0"/>
          </a:p>
        </p:txBody>
      </p:sp>
      <p:sp>
        <p:nvSpPr>
          <p:cNvPr id="3" name="Content Placeholder 2"/>
          <p:cNvSpPr>
            <a:spLocks noGrp="1"/>
          </p:cNvSpPr>
          <p:nvPr>
            <p:ph idx="1"/>
          </p:nvPr>
        </p:nvSpPr>
        <p:spPr/>
        <p:txBody>
          <a:bodyPr/>
          <a:lstStyle/>
          <a:p>
            <a:r>
              <a:rPr lang="en-US" dirty="0" smtClean="0"/>
              <a:t>Do you agree with the resolution of  CIDs </a:t>
            </a:r>
            <a:endParaRPr lang="en-US" dirty="0"/>
          </a:p>
          <a:p>
            <a:pPr lvl="1"/>
            <a:r>
              <a:rPr lang="en-GB" dirty="0"/>
              <a:t>56, 57, 60, 261, 262, 263, 519, </a:t>
            </a:r>
            <a:r>
              <a:rPr lang="en-GB" dirty="0" smtClean="0"/>
              <a:t>518, 516,</a:t>
            </a:r>
            <a:r>
              <a:rPr lang="en-GB" dirty="0" smtClean="0">
                <a:solidFill>
                  <a:srgbClr val="FF0000"/>
                </a:solidFill>
              </a:rPr>
              <a:t> </a:t>
            </a:r>
            <a:r>
              <a:rPr lang="en-GB" dirty="0" smtClean="0"/>
              <a:t>705</a:t>
            </a:r>
            <a:r>
              <a:rPr lang="en-GB" dirty="0"/>
              <a:t>, 706, 707, 709, 710, 711, 712, 713,749, 750, 751, 981, 982, 983, </a:t>
            </a:r>
            <a:r>
              <a:rPr lang="en-GB" dirty="0" smtClean="0"/>
              <a:t>984</a:t>
            </a:r>
            <a:endParaRPr lang="en-US" dirty="0" smtClean="0"/>
          </a:p>
          <a:p>
            <a:pPr marL="457200" lvl="1" indent="0">
              <a:buNone/>
            </a:pPr>
            <a:r>
              <a:rPr lang="en-US" dirty="0" smtClean="0"/>
              <a:t>In 13/891r6</a:t>
            </a:r>
          </a:p>
          <a:p>
            <a:pPr marL="457200" lvl="1" indent="0">
              <a:buNone/>
            </a:pPr>
            <a:endParaRPr lang="en-US" dirty="0"/>
          </a:p>
          <a:p>
            <a:pPr marL="457200" lvl="1" indent="0">
              <a:buNone/>
            </a:pPr>
            <a:r>
              <a:rPr lang="en-US" dirty="0" smtClean="0"/>
              <a:t>Passes with unanimous consent</a:t>
            </a:r>
            <a:endParaRPr lang="en-US" dirty="0"/>
          </a:p>
          <a:p>
            <a:pPr marL="457200" lvl="1" indent="0">
              <a:buNone/>
            </a:pPr>
            <a:endParaRPr lang="en-US" dirty="0"/>
          </a:p>
          <a:p>
            <a:pPr marL="457200" lvl="1" indent="0">
              <a:buNone/>
            </a:pPr>
            <a:endParaRPr lang="en-US" dirty="0" smtClean="0"/>
          </a:p>
          <a:p>
            <a:pPr marL="457200" lvl="1" indent="0">
              <a:buNone/>
            </a:pPr>
            <a:endParaRPr lang="en-US" dirty="0" smtClean="0"/>
          </a:p>
          <a:p>
            <a:pPr marL="457200" lvl="1" indent="0">
              <a:buNone/>
            </a:pPr>
            <a:endParaRPr lang="en-US" dirty="0" smtClean="0"/>
          </a:p>
          <a:p>
            <a:pPr marL="457200" lvl="1" indent="0">
              <a:buNone/>
            </a:pPr>
            <a:endParaRPr lang="en-US" sz="1200" dirty="0"/>
          </a:p>
          <a:p>
            <a:pPr marL="457200" lvl="1" indent="0">
              <a:buNone/>
            </a:pPr>
            <a:r>
              <a:rPr lang="en-US" sz="1200" dirty="0" smtClean="0"/>
              <a:t>Wed PM1, </a:t>
            </a:r>
            <a:r>
              <a:rPr lang="en-US" sz="1200" dirty="0" err="1" smtClean="0"/>
              <a:t>Kaiying</a:t>
            </a:r>
            <a:r>
              <a:rPr lang="en-US" sz="1200" dirty="0" smtClean="0"/>
              <a:t> </a:t>
            </a:r>
            <a:r>
              <a:rPr lang="en-US" sz="1200" dirty="0" err="1"/>
              <a:t>Lv</a:t>
            </a:r>
            <a:r>
              <a:rPr lang="en-US" sz="1200" dirty="0"/>
              <a:t> (ZTE Corp.)</a:t>
            </a:r>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5567716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18</a:t>
            </a:r>
            <a:endParaRPr lang="en-US" dirty="0"/>
          </a:p>
        </p:txBody>
      </p:sp>
      <p:sp>
        <p:nvSpPr>
          <p:cNvPr id="3" name="Content Placeholder 2"/>
          <p:cNvSpPr>
            <a:spLocks noGrp="1"/>
          </p:cNvSpPr>
          <p:nvPr>
            <p:ph idx="1"/>
          </p:nvPr>
        </p:nvSpPr>
        <p:spPr/>
        <p:txBody>
          <a:bodyPr/>
          <a:lstStyle/>
          <a:p>
            <a:r>
              <a:rPr lang="en-US" dirty="0" smtClean="0"/>
              <a:t>Do you agree with the resolution of CIDs</a:t>
            </a:r>
            <a:endParaRPr lang="en-GB" sz="2000" b="0" dirty="0" smtClean="0"/>
          </a:p>
          <a:p>
            <a:pPr lvl="1"/>
            <a:r>
              <a:rPr lang="en-GB" sz="1600" b="0" dirty="0" smtClean="0"/>
              <a:t>CIDs </a:t>
            </a:r>
            <a:r>
              <a:rPr lang="en-GB" sz="1600" b="0" dirty="0"/>
              <a:t>509, 522, CIDs 380, 510, 511, 623, 764, 765, CIDs 837, 920</a:t>
            </a:r>
            <a:r>
              <a:rPr lang="en-US" sz="1600" b="0" dirty="0" smtClean="0"/>
              <a:t> </a:t>
            </a:r>
            <a:endParaRPr lang="en-US" b="0" dirty="0" smtClean="0"/>
          </a:p>
          <a:p>
            <a:pPr marL="800100" lvl="2" indent="0">
              <a:buNone/>
            </a:pPr>
            <a:r>
              <a:rPr lang="en-US" dirty="0" smtClean="0"/>
              <a:t>In 11-13-1201-00-00ah-CC9-Resolution-CIDs-Clause-6.3.3.2.2</a:t>
            </a:r>
            <a:r>
              <a:rPr lang="en-US" dirty="0"/>
              <a:t>.-</a:t>
            </a:r>
            <a:r>
              <a:rPr lang="en-US" dirty="0" smtClean="0"/>
              <a:t>6.3.3.3.2-10.1.4.3.2</a:t>
            </a:r>
            <a:endParaRPr lang="en-US" dirty="0"/>
          </a:p>
          <a:p>
            <a:pPr lvl="1"/>
            <a:r>
              <a:rPr lang="en-GB" sz="1600" b="0" dirty="0"/>
              <a:t>CID 403, CIDs 348, 349, 351, 588, 937, CIDs 412, 413, 438, 656</a:t>
            </a:r>
            <a:endParaRPr lang="en-US" b="0" dirty="0"/>
          </a:p>
          <a:p>
            <a:pPr marL="800100" lvl="2" indent="0">
              <a:buNone/>
            </a:pPr>
            <a:r>
              <a:rPr lang="en-US" dirty="0"/>
              <a:t>In </a:t>
            </a:r>
            <a:r>
              <a:rPr lang="en-US" dirty="0" smtClean="0"/>
              <a:t>11-13-1202-00-00ah-CC9-Resolution-CIDs-Clause-8.3.3.10-8.3.4.15c-8.4.2.170</a:t>
            </a:r>
            <a:endParaRPr lang="en-US" dirty="0"/>
          </a:p>
          <a:p>
            <a:pPr marL="457200" lvl="1" indent="0">
              <a:buNone/>
            </a:pPr>
            <a:endParaRPr lang="en-US" dirty="0" smtClean="0"/>
          </a:p>
          <a:p>
            <a:pPr marL="457200" lvl="1" indent="0">
              <a:buNone/>
            </a:pPr>
            <a:r>
              <a:rPr lang="en-US" dirty="0" smtClean="0"/>
              <a:t>Pre motion passes with unanimous consent</a:t>
            </a:r>
            <a:r>
              <a:rPr lang="en-US" dirty="0"/>
              <a:t/>
            </a:r>
            <a:br>
              <a:rPr lang="en-US" dirty="0"/>
            </a:br>
            <a:endParaRPr lang="en-US" dirty="0" smtClean="0"/>
          </a:p>
          <a:p>
            <a:pPr marL="457200" lvl="1" indent="0">
              <a:buNone/>
            </a:pPr>
            <a:endParaRPr lang="en-US" dirty="0"/>
          </a:p>
          <a:p>
            <a:pPr marL="457200" lvl="1" indent="0">
              <a:buNone/>
            </a:pPr>
            <a:endParaRPr lang="en-US" sz="1400" dirty="0" smtClean="0"/>
          </a:p>
          <a:p>
            <a:pPr marL="457200" lvl="1" indent="0">
              <a:buNone/>
            </a:pPr>
            <a:r>
              <a:rPr lang="en-US" sz="1400" dirty="0" smtClean="0"/>
              <a:t>Wed PM1, Jae </a:t>
            </a:r>
            <a:r>
              <a:rPr lang="en-US" sz="1400" dirty="0" err="1" smtClean="0"/>
              <a:t>Seung</a:t>
            </a:r>
            <a:endParaRPr lang="en-US" sz="1400" dirty="0" smtClean="0"/>
          </a:p>
          <a:p>
            <a:pPr marL="457200" lvl="1" indent="0">
              <a:buNone/>
            </a:pPr>
            <a:endParaRPr lang="en-US" dirty="0"/>
          </a:p>
          <a:p>
            <a:pPr marL="457200" lvl="1" indent="0">
              <a:buNone/>
            </a:pPr>
            <a:endParaRPr lang="en-US"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824539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5</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04801"/>
            <a:ext cx="1589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19</a:t>
            </a:r>
            <a:endParaRPr lang="en-US" dirty="0"/>
          </a:p>
        </p:txBody>
      </p:sp>
      <p:sp>
        <p:nvSpPr>
          <p:cNvPr id="3" name="Content Placeholder 2"/>
          <p:cNvSpPr>
            <a:spLocks noGrp="1"/>
          </p:cNvSpPr>
          <p:nvPr>
            <p:ph idx="1"/>
          </p:nvPr>
        </p:nvSpPr>
        <p:spPr/>
        <p:txBody>
          <a:bodyPr/>
          <a:lstStyle/>
          <a:p>
            <a:r>
              <a:rPr lang="en-US" sz="1800" dirty="0" smtClean="0"/>
              <a:t>Do you agree with the resolution of the following CIDs</a:t>
            </a:r>
          </a:p>
          <a:p>
            <a:pPr lvl="1"/>
            <a:r>
              <a:rPr lang="en-US" sz="1800" dirty="0" smtClean="0"/>
              <a:t>1189r1</a:t>
            </a:r>
            <a:endParaRPr lang="en-US" sz="1800" dirty="0"/>
          </a:p>
          <a:p>
            <a:pPr lvl="2"/>
            <a:r>
              <a:rPr lang="en-GB" sz="1600" dirty="0"/>
              <a:t>559, 590, 103, 708, 152, 153, 160</a:t>
            </a:r>
            <a:endParaRPr lang="en-US" sz="2000" dirty="0"/>
          </a:p>
          <a:p>
            <a:pPr lvl="1"/>
            <a:r>
              <a:rPr lang="en-US" sz="1800" dirty="0" smtClean="0"/>
              <a:t>1191r1</a:t>
            </a:r>
            <a:endParaRPr lang="en-US" sz="1800" dirty="0"/>
          </a:p>
          <a:p>
            <a:pPr lvl="2"/>
            <a:r>
              <a:rPr lang="en-GB" sz="1600" dirty="0" smtClean="0"/>
              <a:t>CIDs</a:t>
            </a:r>
            <a:r>
              <a:rPr lang="en-GB" sz="1600" dirty="0"/>
              <a:t>: 340, 767, 626</a:t>
            </a:r>
            <a:endParaRPr lang="en-US" sz="1600" dirty="0"/>
          </a:p>
          <a:p>
            <a:pPr lvl="2"/>
            <a:r>
              <a:rPr lang="en-GB" sz="1600" dirty="0" smtClean="0"/>
              <a:t>CID</a:t>
            </a:r>
            <a:r>
              <a:rPr lang="en-GB" sz="1600" dirty="0"/>
              <a:t>: 361</a:t>
            </a:r>
            <a:endParaRPr lang="en-US" sz="1600" dirty="0"/>
          </a:p>
          <a:p>
            <a:pPr lvl="2"/>
            <a:r>
              <a:rPr lang="en-GB" sz="1600" dirty="0" smtClean="0"/>
              <a:t>CID</a:t>
            </a:r>
            <a:r>
              <a:rPr lang="en-GB" sz="1600" dirty="0"/>
              <a:t>: 339</a:t>
            </a:r>
            <a:endParaRPr lang="en-US" sz="1600" dirty="0"/>
          </a:p>
          <a:p>
            <a:pPr lvl="2"/>
            <a:r>
              <a:rPr lang="en-GB" sz="1600" dirty="0" smtClean="0"/>
              <a:t>CIDs</a:t>
            </a:r>
            <a:r>
              <a:rPr lang="en-GB" sz="1600" dirty="0"/>
              <a:t>: 342, 372, 936</a:t>
            </a:r>
            <a:endParaRPr lang="en-US" sz="1600" dirty="0"/>
          </a:p>
          <a:p>
            <a:pPr lvl="2"/>
            <a:r>
              <a:rPr lang="en-GB" sz="1600" dirty="0" smtClean="0"/>
              <a:t>CIDs</a:t>
            </a:r>
            <a:r>
              <a:rPr lang="en-GB" sz="1600" dirty="0"/>
              <a:t>: 487, 394, </a:t>
            </a:r>
            <a:r>
              <a:rPr lang="en-GB" sz="1600" dirty="0" smtClean="0"/>
              <a:t>630</a:t>
            </a:r>
          </a:p>
          <a:p>
            <a:pPr lvl="2"/>
            <a:endParaRPr lang="en-GB" sz="1600" dirty="0"/>
          </a:p>
          <a:p>
            <a:pPr marL="457200" lvl="1" indent="0">
              <a:buNone/>
            </a:pPr>
            <a:r>
              <a:rPr lang="en-GB" sz="1400" dirty="0" smtClean="0"/>
              <a:t>Pre motion passes with unanimous consent</a:t>
            </a:r>
          </a:p>
          <a:p>
            <a:pPr marL="457200" lvl="1" indent="0">
              <a:buNone/>
            </a:pPr>
            <a:endParaRPr lang="en-GB" sz="1400" dirty="0"/>
          </a:p>
          <a:p>
            <a:pPr marL="457200" lvl="1" indent="0">
              <a:buNone/>
            </a:pPr>
            <a:r>
              <a:rPr lang="en-GB" sz="1400" dirty="0" smtClean="0"/>
              <a:t>Wed PM1, Chao Chun</a:t>
            </a:r>
          </a:p>
          <a:p>
            <a:pPr lvl="1"/>
            <a:endParaRPr lang="en-GB" sz="1400"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50</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1622457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51</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52</a:t>
            </a:fld>
            <a:endParaRPr lang="en-US" altLang="ko-K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58</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59</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CC00"/>
                </a:solidFill>
              </a:rPr>
              <a:t> (done in TG</a:t>
            </a:r>
            <a:r>
              <a:rPr lang="en-US" sz="2000" dirty="0" smtClean="0">
                <a:solidFill>
                  <a:srgbClr val="00CC00"/>
                </a:solidFill>
              </a:rPr>
              <a:t>) 13/1027 </a:t>
            </a:r>
            <a:r>
              <a:rPr lang="en-US" sz="2000" dirty="0">
                <a:solidFill>
                  <a:srgbClr val="00CC00"/>
                </a:solidFill>
              </a:rPr>
              <a:t>CC9-Resolution-CID </a:t>
            </a:r>
            <a:r>
              <a:rPr lang="en-US" sz="2000" dirty="0" smtClean="0">
                <a:solidFill>
                  <a:srgbClr val="00CC00"/>
                </a:solidFill>
              </a:rPr>
              <a:t>3</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p>
          <a:p>
            <a:r>
              <a:rPr lang="en-US" sz="2000" dirty="0">
                <a:solidFill>
                  <a:srgbClr val="00CC00"/>
                </a:solidFill>
              </a:rPr>
              <a:t> (done in TG</a:t>
            </a:r>
            <a:r>
              <a:rPr lang="en-US" sz="2000" dirty="0" smtClean="0">
                <a:solidFill>
                  <a:srgbClr val="00CC00"/>
                </a:solidFill>
              </a:rPr>
              <a:t>) 13/1062 CIDs </a:t>
            </a:r>
            <a:r>
              <a:rPr lang="en-US" sz="2000" dirty="0">
                <a:solidFill>
                  <a:srgbClr val="00CC00"/>
                </a:solidFill>
              </a:rPr>
              <a:t>for Speed Frame </a:t>
            </a:r>
            <a:r>
              <a:rPr lang="en-US" sz="2000" dirty="0" smtClean="0">
                <a:solidFill>
                  <a:srgbClr val="00CC00"/>
                </a:solidFill>
              </a:rPr>
              <a:t>Exchange</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endParaRPr lang="en-US" sz="1800" dirty="0">
              <a:solidFill>
                <a:srgbClr val="00CC00"/>
              </a:solidFill>
            </a:endParaRPr>
          </a:p>
          <a:p>
            <a:r>
              <a:rPr lang="en-US" sz="2000" dirty="0">
                <a:solidFill>
                  <a:srgbClr val="00CC00"/>
                </a:solidFill>
              </a:rPr>
              <a:t> (done in TG</a:t>
            </a:r>
            <a:r>
              <a:rPr lang="en-US" sz="2000" dirty="0" smtClean="0">
                <a:solidFill>
                  <a:srgbClr val="00CC00"/>
                </a:solidFill>
              </a:rPr>
              <a:t>) 13/1064 </a:t>
            </a:r>
            <a:r>
              <a:rPr lang="en-US" sz="2000" dirty="0">
                <a:solidFill>
                  <a:srgbClr val="00CC00"/>
                </a:solidFill>
              </a:rPr>
              <a:t>CC9-Resolution-CIDs </a:t>
            </a:r>
            <a:r>
              <a:rPr lang="en-US" sz="2000" dirty="0" smtClean="0">
                <a:solidFill>
                  <a:srgbClr val="00CC00"/>
                </a:solidFill>
              </a:rPr>
              <a:t>808+838+839+840</a:t>
            </a:r>
            <a:endParaRPr lang="en-US" sz="2000" dirty="0">
              <a:solidFill>
                <a:srgbClr val="00CC00"/>
              </a:solidFill>
            </a:endParaRPr>
          </a:p>
          <a:p>
            <a:pPr lvl="1"/>
            <a:r>
              <a:rPr lang="en-US" sz="1800" dirty="0">
                <a:solidFill>
                  <a:srgbClr val="00CC00"/>
                </a:solidFill>
              </a:rPr>
              <a:t>Alfred </a:t>
            </a:r>
            <a:r>
              <a:rPr lang="en-US" sz="1800" dirty="0" err="1" smtClean="0">
                <a:solidFill>
                  <a:srgbClr val="00CC00"/>
                </a:solidFill>
              </a:rPr>
              <a:t>Asterjadhi</a:t>
            </a:r>
            <a:r>
              <a:rPr lang="en-US" sz="1800" dirty="0" smtClean="0">
                <a:solidFill>
                  <a:srgbClr val="00CC00"/>
                </a:solidFill>
              </a:rPr>
              <a:t> </a:t>
            </a:r>
            <a:r>
              <a:rPr lang="en-US" sz="1800" dirty="0">
                <a:solidFill>
                  <a:srgbClr val="00CC00"/>
                </a:solidFill>
              </a:rPr>
              <a:t>(Qualcomm Inc</a:t>
            </a:r>
            <a:r>
              <a:rPr lang="en-US" sz="1800" dirty="0" smtClean="0">
                <a:solidFill>
                  <a:srgbClr val="00CC00"/>
                </a:solidFill>
              </a:rPr>
              <a:t>.)</a:t>
            </a:r>
          </a:p>
          <a:p>
            <a:pPr lvl="1"/>
            <a:r>
              <a:rPr lang="en-US" sz="1800" dirty="0" smtClean="0">
                <a:solidFill>
                  <a:srgbClr val="00CC00"/>
                </a:solidFill>
              </a:rPr>
              <a:t>No objection. Motion on Wednesday 13/1064r1</a:t>
            </a:r>
          </a:p>
          <a:p>
            <a:r>
              <a:rPr lang="en-US" sz="2000" dirty="0">
                <a:solidFill>
                  <a:srgbClr val="00CC00"/>
                </a:solidFill>
              </a:rPr>
              <a:t> (done in TG</a:t>
            </a:r>
            <a:r>
              <a:rPr lang="en-US" sz="2000" dirty="0" smtClean="0">
                <a:solidFill>
                  <a:srgbClr val="00CC00"/>
                </a:solidFill>
              </a:rPr>
              <a:t>) 13/1106 </a:t>
            </a:r>
            <a:r>
              <a:rPr lang="en-US" sz="2000" dirty="0">
                <a:solidFill>
                  <a:srgbClr val="00CC00"/>
                </a:solidFill>
              </a:rPr>
              <a:t>CC9-Resolution-CIDs </a:t>
            </a:r>
            <a:r>
              <a:rPr lang="en-US" sz="2000" dirty="0" smtClean="0">
                <a:solidFill>
                  <a:srgbClr val="00CC00"/>
                </a:solidFill>
              </a:rPr>
              <a:t>112+497+544+545+550+605+606+628+657+846+858</a:t>
            </a: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 13/1106r1</a:t>
            </a:r>
            <a:endParaRPr lang="en-US" dirty="0">
              <a:solidFill>
                <a:srgbClr val="00CC00"/>
              </a:solidFill>
            </a:endParaRP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24622531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60</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61</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62</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13/1033 CIDs </a:t>
            </a:r>
            <a:r>
              <a:rPr lang="en-US" dirty="0">
                <a:solidFill>
                  <a:srgbClr val="00CC00"/>
                </a:solidFill>
              </a:rPr>
              <a:t>835,836,687,686,779,781,131</a:t>
            </a:r>
          </a:p>
          <a:p>
            <a:pPr lvl="1"/>
            <a:r>
              <a:rPr lang="en-US" dirty="0">
                <a:solidFill>
                  <a:srgbClr val="00CC00"/>
                </a:solidFill>
              </a:rPr>
              <a:t>George Calcev </a:t>
            </a:r>
            <a:r>
              <a:rPr lang="en-US" dirty="0" smtClean="0">
                <a:solidFill>
                  <a:srgbClr val="00CC00"/>
                </a:solidFill>
              </a:rPr>
              <a:t>(</a:t>
            </a:r>
            <a:r>
              <a:rPr lang="en-US" dirty="0">
                <a:solidFill>
                  <a:srgbClr val="00CC00"/>
                </a:solidFill>
              </a:rPr>
              <a:t>Huawei</a:t>
            </a:r>
            <a:r>
              <a:rPr lang="en-US" dirty="0" smtClean="0">
                <a:solidFill>
                  <a:srgbClr val="00CC00"/>
                </a:solidFill>
              </a:rPr>
              <a:t>)</a:t>
            </a:r>
          </a:p>
          <a:p>
            <a:pPr lvl="1"/>
            <a:r>
              <a:rPr lang="en-US" dirty="0" smtClean="0">
                <a:solidFill>
                  <a:srgbClr val="00CC00"/>
                </a:solidFill>
              </a:rPr>
              <a:t>Small edits.</a:t>
            </a:r>
          </a:p>
          <a:p>
            <a:pPr lvl="1"/>
            <a:r>
              <a:rPr lang="en-US" dirty="0" smtClean="0">
                <a:solidFill>
                  <a:srgbClr val="00CC00"/>
                </a:solidFill>
              </a:rPr>
              <a:t>No objection. Will have motion on 13/1033r1 on Wednesday.</a:t>
            </a:r>
          </a:p>
          <a:p>
            <a:endParaRPr lang="en-US" dirty="0">
              <a:solidFill>
                <a:srgbClr val="00CC00"/>
              </a:solidFill>
            </a:endParaRPr>
          </a:p>
        </p:txBody>
      </p:sp>
      <p:sp>
        <p:nvSpPr>
          <p:cNvPr id="4" name="Date Placeholder 3"/>
          <p:cNvSpPr>
            <a:spLocks noGrp="1"/>
          </p:cNvSpPr>
          <p:nvPr>
            <p:ph type="dt" sz="half" idx="4294967295"/>
          </p:nvPr>
        </p:nvSpPr>
        <p:spPr>
          <a:xfrm>
            <a:off x="696913" y="381000"/>
            <a:ext cx="1741487" cy="2286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986612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sz="1800" dirty="0" err="1"/>
              <a:t>Yongho</a:t>
            </a:r>
            <a:r>
              <a:rPr lang="en-US" sz="1800" dirty="0"/>
              <a:t> </a:t>
            </a:r>
            <a:r>
              <a:rPr lang="en-US" sz="1800" dirty="0" err="1"/>
              <a:t>Seok</a:t>
            </a:r>
            <a:r>
              <a:rPr lang="en-US" sz="1800" dirty="0"/>
              <a:t> (LG Electronics)</a:t>
            </a:r>
            <a:endParaRPr lang="en-US" sz="1800" dirty="0" smtClean="0"/>
          </a:p>
          <a:p>
            <a:pPr lvl="1"/>
            <a:r>
              <a:rPr lang="en-US" sz="1600" dirty="0">
                <a:solidFill>
                  <a:srgbClr val="00CC00"/>
                </a:solidFill>
              </a:rPr>
              <a:t> (done in TG</a:t>
            </a:r>
            <a:r>
              <a:rPr lang="en-US" sz="1600" dirty="0" smtClean="0">
                <a:solidFill>
                  <a:srgbClr val="00CC00"/>
                </a:solidFill>
              </a:rPr>
              <a:t>) 13/1048 clause-9-19-4a-4-comment-resolution</a:t>
            </a:r>
          </a:p>
          <a:p>
            <a:pPr lvl="2"/>
            <a:r>
              <a:rPr lang="en-US" sz="1400" dirty="0" smtClean="0">
                <a:solidFill>
                  <a:srgbClr val="00CC00"/>
                </a:solidFill>
              </a:rPr>
              <a:t>No Objection. Motion on Wednesday</a:t>
            </a:r>
          </a:p>
          <a:p>
            <a:pPr lvl="1"/>
            <a:r>
              <a:rPr lang="en-US" sz="1600" dirty="0">
                <a:solidFill>
                  <a:srgbClr val="00CC00"/>
                </a:solidFill>
              </a:rPr>
              <a:t> (done in TG</a:t>
            </a:r>
            <a:r>
              <a:rPr lang="en-US" sz="1600" dirty="0" smtClean="0">
                <a:solidFill>
                  <a:srgbClr val="00CC00"/>
                </a:solidFill>
              </a:rPr>
              <a:t>) 11-13-1084-00-00ah-CC9-clause-10-43d-comment-resolution</a:t>
            </a:r>
          </a:p>
          <a:p>
            <a:pPr lvl="2"/>
            <a:r>
              <a:rPr lang="en-US" sz="1400" dirty="0" smtClean="0">
                <a:solidFill>
                  <a:srgbClr val="00CC00"/>
                </a:solidFill>
              </a:rPr>
              <a:t>No objection. Motion on Wednesday</a:t>
            </a:r>
            <a:endParaRPr lang="en-US" sz="1600" dirty="0">
              <a:solidFill>
                <a:srgbClr val="00CC00"/>
              </a:solidFill>
            </a:endParaRPr>
          </a:p>
          <a:p>
            <a:pPr lvl="1"/>
            <a:r>
              <a:rPr lang="en-US" sz="1600" dirty="0">
                <a:solidFill>
                  <a:srgbClr val="00CC00"/>
                </a:solidFill>
              </a:rPr>
              <a:t> (done in TG</a:t>
            </a:r>
            <a:r>
              <a:rPr lang="en-US" sz="1600" dirty="0" smtClean="0">
                <a:solidFill>
                  <a:srgbClr val="00CC00"/>
                </a:solidFill>
              </a:rPr>
              <a:t>) 11-13-1085-00-00ah-CC9-clause-8_4_2_170k-comment-resolution</a:t>
            </a:r>
          </a:p>
          <a:p>
            <a:pPr lvl="2"/>
            <a:r>
              <a:rPr lang="en-US" sz="1400" dirty="0" smtClean="0">
                <a:solidFill>
                  <a:srgbClr val="00CC00"/>
                </a:solidFill>
              </a:rPr>
              <a:t>No objection. Motion on Wednesday.</a:t>
            </a:r>
            <a:endParaRPr lang="en-US" sz="1400" dirty="0">
              <a:solidFill>
                <a:srgbClr val="00CC00"/>
              </a:solidFill>
            </a:endParaRPr>
          </a:p>
          <a:p>
            <a:pPr lvl="1"/>
            <a:r>
              <a:rPr lang="en-US" sz="1600" dirty="0">
                <a:solidFill>
                  <a:srgbClr val="00CC00"/>
                </a:solidFill>
              </a:rPr>
              <a:t> (done in TG</a:t>
            </a:r>
            <a:r>
              <a:rPr lang="en-US" sz="1600" dirty="0" smtClean="0">
                <a:solidFill>
                  <a:srgbClr val="00CC00"/>
                </a:solidFill>
              </a:rPr>
              <a:t>) 11-13-1086-00-00ah-CC9-CID-813-816-825-826-886-comment-resolution</a:t>
            </a:r>
          </a:p>
          <a:p>
            <a:pPr lvl="2"/>
            <a:r>
              <a:rPr lang="en-US" sz="1400" dirty="0" smtClean="0">
                <a:solidFill>
                  <a:srgbClr val="00CC00"/>
                </a:solidFill>
              </a:rPr>
              <a:t>Will add more detail on rejection.</a:t>
            </a:r>
          </a:p>
          <a:p>
            <a:pPr lvl="2"/>
            <a:r>
              <a:rPr lang="en-US" sz="1400" dirty="0" smtClean="0">
                <a:solidFill>
                  <a:srgbClr val="00CC00"/>
                </a:solidFill>
              </a:rPr>
              <a:t>No objection. Motion on Wednesday to 13/1086r1</a:t>
            </a:r>
            <a:endParaRPr lang="en-US" sz="1400" dirty="0">
              <a:solidFill>
                <a:srgbClr val="00CC00"/>
              </a:solidFill>
            </a:endParaRPr>
          </a:p>
          <a:p>
            <a:pPr lvl="1"/>
            <a:r>
              <a:rPr lang="en-US" sz="1600" dirty="0" smtClean="0">
                <a:solidFill>
                  <a:srgbClr val="00CC00"/>
                </a:solidFill>
              </a:rPr>
              <a:t>11-13-1087-00-00ah-CC9-miscellaneous-comment-resolution</a:t>
            </a:r>
          </a:p>
          <a:p>
            <a:pPr lvl="2"/>
            <a:r>
              <a:rPr lang="en-US" sz="1400" dirty="0" smtClean="0">
                <a:solidFill>
                  <a:srgbClr val="FF0000"/>
                </a:solidFill>
              </a:rPr>
              <a:t>Deferred: </a:t>
            </a:r>
          </a:p>
          <a:p>
            <a:pPr lvl="3"/>
            <a:r>
              <a:rPr lang="en-US" sz="1200" dirty="0" smtClean="0">
                <a:solidFill>
                  <a:srgbClr val="FF0000"/>
                </a:solidFill>
              </a:rPr>
              <a:t>705,  706 707 709 710, 711 712 713  (se Amin’s Document 891)</a:t>
            </a:r>
          </a:p>
          <a:p>
            <a:pPr lvl="2"/>
            <a:endParaRPr lang="en-US" sz="1400" dirty="0" smtClean="0"/>
          </a:p>
          <a:p>
            <a:pPr lvl="2"/>
            <a:endParaRPr lang="en-US" sz="1400" dirty="0" smtClean="0"/>
          </a:p>
          <a:p>
            <a:pPr lvl="1"/>
            <a:endParaRPr lang="en-US" sz="1600" dirty="0"/>
          </a:p>
        </p:txBody>
      </p:sp>
      <p:sp>
        <p:nvSpPr>
          <p:cNvPr id="4" name="Date Placeholder 3"/>
          <p:cNvSpPr>
            <a:spLocks noGrp="1"/>
          </p:cNvSpPr>
          <p:nvPr>
            <p:ph type="dt" sz="half" idx="4294967295"/>
          </p:nvPr>
        </p:nvSpPr>
        <p:spPr>
          <a:xfrm>
            <a:off x="696913" y="304801"/>
            <a:ext cx="18938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340348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a:solidFill>
                  <a:srgbClr val="00CC00"/>
                </a:solidFill>
              </a:rPr>
              <a:t>13/1072 Resolutions on BSS Max Idle Period</a:t>
            </a:r>
          </a:p>
          <a:p>
            <a:pPr lvl="1"/>
            <a:r>
              <a:rPr lang="en-US" dirty="0">
                <a:solidFill>
                  <a:srgbClr val="00CC00"/>
                </a:solidFill>
              </a:rPr>
              <a:t>Lin Wang(ZTE Corporation)</a:t>
            </a:r>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71334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27663</TotalTime>
  <Words>3558</Words>
  <Application>Microsoft Office PowerPoint</Application>
  <PresentationFormat>On-screen Show (4:3)</PresentationFormat>
  <Paragraphs>728</Paragraphs>
  <Slides>62</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64" baseType="lpstr">
      <vt:lpstr>802-11-Submission</vt:lpstr>
      <vt:lpstr>Document</vt:lpstr>
      <vt:lpstr>TGah MAC Ad Hoc Agenda and Report</vt:lpstr>
      <vt:lpstr>PowerPoint Presentation</vt:lpstr>
      <vt:lpstr>Secretary</vt:lpstr>
      <vt:lpstr>Submissions and notes</vt:lpstr>
      <vt:lpstr>Interpretive guide</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vt:lpstr>
      <vt:lpstr>MAC ad hoc Straw Polls</vt:lpstr>
      <vt:lpstr>Straw Poll 1</vt:lpstr>
      <vt:lpstr>MAC ad hoc Pre-Motions to be brought for vote in TGah task group</vt:lpstr>
      <vt:lpstr>Pre Motion 1</vt:lpstr>
      <vt:lpstr>Pre Motion 2</vt:lpstr>
      <vt:lpstr>Pre Motion 3</vt:lpstr>
      <vt:lpstr>Pre Motion 4</vt:lpstr>
      <vt:lpstr>Pre Motion 5</vt:lpstr>
      <vt:lpstr>Pre motion 6</vt:lpstr>
      <vt:lpstr>Pre motion 7</vt:lpstr>
      <vt:lpstr>Pre Motion 8</vt:lpstr>
      <vt:lpstr>Pre Motion 9</vt:lpstr>
      <vt:lpstr>Pre Motion 10</vt:lpstr>
      <vt:lpstr>Pre Motion 11</vt:lpstr>
      <vt:lpstr>Pre Motion 12</vt:lpstr>
      <vt:lpstr>Pre Motion 13</vt:lpstr>
      <vt:lpstr>Pre Motion 14 [tentative for bookkeeping]</vt:lpstr>
      <vt:lpstr>Pre Motion 14</vt:lpstr>
      <vt:lpstr>Pre Motion 15</vt:lpstr>
      <vt:lpstr>Pre Motion 16</vt:lpstr>
      <vt:lpstr>Pre Motion 17</vt:lpstr>
      <vt:lpstr>Pre motion 18</vt:lpstr>
      <vt:lpstr>Pre Motion 19</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836</cp:revision>
  <cp:lastPrinted>1998-02-10T13:28:06Z</cp:lastPrinted>
  <dcterms:created xsi:type="dcterms:W3CDTF">2008-05-05T19:43:32Z</dcterms:created>
  <dcterms:modified xsi:type="dcterms:W3CDTF">2013-09-18T09:02:31Z</dcterms:modified>
</cp:coreProperties>
</file>