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365" r:id="rId29"/>
    <p:sldId id="384" r:id="rId30"/>
    <p:sldId id="287" r:id="rId31"/>
    <p:sldId id="423" r:id="rId32"/>
    <p:sldId id="424" r:id="rId33"/>
    <p:sldId id="425" r:id="rId34"/>
    <p:sldId id="426" r:id="rId35"/>
    <p:sldId id="428" r:id="rId36"/>
    <p:sldId id="429" r:id="rId37"/>
    <p:sldId id="430" r:id="rId38"/>
    <p:sldId id="431" r:id="rId39"/>
    <p:sldId id="432" r:id="rId40"/>
    <p:sldId id="433" r:id="rId41"/>
    <p:sldId id="434" r:id="rId42"/>
    <p:sldId id="436" r:id="rId43"/>
    <p:sldId id="437" r:id="rId44"/>
    <p:sldId id="438" r:id="rId45"/>
    <p:sldId id="439" r:id="rId46"/>
    <p:sldId id="440" r:id="rId47"/>
    <p:sldId id="270" r:id="rId48"/>
    <p:sldId id="361" r:id="rId49"/>
    <p:sldId id="336" r:id="rId50"/>
    <p:sldId id="337" r:id="rId51"/>
    <p:sldId id="338" r:id="rId52"/>
    <p:sldId id="339" r:id="rId53"/>
    <p:sldId id="340" r:id="rId54"/>
    <p:sldId id="355" r:id="rId55"/>
    <p:sldId id="356" r:id="rId56"/>
    <p:sldId id="357" r:id="rId57"/>
    <p:sldId id="385" r:id="rId58"/>
    <p:sldId id="386" r:id="rId5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568" autoAdjust="0"/>
  </p:normalViewPr>
  <p:slideViewPr>
    <p:cSldViewPr>
      <p:cViewPr>
        <p:scale>
          <a:sx n="70" d="100"/>
          <a:sy n="70" d="100"/>
        </p:scale>
        <p:origin x="-594"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54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56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47</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039"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t>[Deferred] 13/891 </a:t>
            </a:r>
            <a:r>
              <a:rPr lang="en-US" dirty="0"/>
              <a:t>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(not I server yet)</a:t>
            </a:r>
            <a:endParaRPr lang="en-US" dirty="0"/>
          </a:p>
          <a:p>
            <a:pPr lvl="1"/>
            <a:r>
              <a:rPr lang="en-US" dirty="0" smtClean="0"/>
              <a:t>CIDs</a:t>
            </a:r>
            <a:r>
              <a:rPr lang="en-US" dirty="0"/>
              <a:t> </a:t>
            </a:r>
            <a:r>
              <a:rPr lang="en-US" dirty="0" smtClean="0"/>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00CC00"/>
                </a:solidFill>
              </a:rPr>
              <a:t>Strawpoll</a:t>
            </a:r>
            <a:r>
              <a:rPr lang="en-US" dirty="0" smtClean="0">
                <a:solidFill>
                  <a:srgbClr val="00CC00"/>
                </a:solidFill>
              </a:rPr>
              <a:t> failed</a:t>
            </a:r>
          </a:p>
          <a:p>
            <a:pPr lvl="1"/>
            <a:r>
              <a:rPr lang="en-US" dirty="0" err="1" smtClean="0">
                <a:solidFill>
                  <a:srgbClr val="00CC00"/>
                </a:solidFill>
              </a:rPr>
              <a:t>Shusaku</a:t>
            </a:r>
            <a:r>
              <a:rPr lang="en-US" dirty="0" smtClean="0">
                <a:solidFill>
                  <a:srgbClr val="00CC00"/>
                </a:solidFill>
              </a:rPr>
              <a:t> will have a separate submissions to address </a:t>
            </a:r>
            <a:r>
              <a:rPr lang="en-US" dirty="0" smtClean="0">
                <a:solidFill>
                  <a:srgbClr val="00CC00"/>
                </a:solidFill>
              </a:rPr>
              <a:t>773&amp;774</a:t>
            </a:r>
          </a:p>
          <a:p>
            <a:pPr lvl="1"/>
            <a:r>
              <a:rPr lang="en-US" dirty="0" smtClean="0">
                <a:solidFill>
                  <a:srgbClr val="00CC00"/>
                </a:solidFill>
              </a:rPr>
              <a:t>No plan for further submission on this topic at this meeting</a:t>
            </a:r>
            <a:endParaRPr lang="en-US" dirty="0">
              <a:solidFill>
                <a:srgbClr val="00CC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FF0000"/>
                </a:solidFill>
              </a:rPr>
              <a:t>11-13-1096-00-00ah-CC9-Comment-Resolution-CID-471[deferred]</a:t>
            </a:r>
            <a:endParaRPr lang="en-US" dirty="0">
              <a:solidFill>
                <a:srgbClr val="FF00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(PHY)</a:t>
            </a:r>
            <a:endParaRPr lang="en-US" strike="sngStrike"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solidFill>
                  <a:srgbClr val="00CC00"/>
                </a:solidFill>
              </a:rPr>
              <a:t>13/1136, Comment resolution for clause-8-4-2-170a CID418 and </a:t>
            </a:r>
            <a:r>
              <a:rPr lang="en-US" dirty="0" smtClean="0">
                <a:solidFill>
                  <a:srgbClr val="00CC00"/>
                </a:solidFill>
              </a:rPr>
              <a:t>CID903 (MAC)</a:t>
            </a:r>
            <a:endParaRPr lang="en-US" dirty="0">
              <a:solidFill>
                <a:srgbClr val="00CC00"/>
              </a:solidFill>
            </a:endParaRPr>
          </a:p>
          <a:p>
            <a:pPr lvl="1"/>
            <a:r>
              <a:rPr lang="en-US" dirty="0">
                <a:solidFill>
                  <a:srgbClr val="00CC00"/>
                </a:solidFill>
              </a:rPr>
              <a:t>Jianhan Liu (</a:t>
            </a:r>
            <a:r>
              <a:rPr lang="en-US" dirty="0" err="1">
                <a:solidFill>
                  <a:srgbClr val="00CC00"/>
                </a:solidFill>
              </a:rPr>
              <a:t>Mediatek</a:t>
            </a:r>
            <a:r>
              <a:rPr lang="en-US" dirty="0">
                <a:solidFill>
                  <a:srgbClr val="00CC00"/>
                </a:solidFill>
              </a:rPr>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solidFill>
                  <a:srgbClr val="00CC00"/>
                </a:solidFill>
              </a:rPr>
              <a:t>13/1139 CC9-Resolution-CIDs-323+266+416+431+430+91+794+16+517+697+698+795+699</a:t>
            </a:r>
          </a:p>
          <a:p>
            <a:pPr lvl="1"/>
            <a:r>
              <a:rPr lang="en-US" dirty="0">
                <a:solidFill>
                  <a:srgbClr val="00CC00"/>
                </a:solidFill>
              </a:rPr>
              <a:t>13/0981 CC9-Resolution-CIDs-68+445+676+446+447+35+232+674+449+450+451</a:t>
            </a:r>
          </a:p>
          <a:p>
            <a:pPr lvl="1"/>
            <a:r>
              <a:rPr lang="en-US" dirty="0">
                <a:solidFill>
                  <a:srgbClr val="00CC00"/>
                </a:solidFill>
              </a:rPr>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smtClean="0">
                <a:solidFill>
                  <a:srgbClr val="FF0000"/>
                </a:solidFill>
              </a:rPr>
              <a:t>11-13-1142-01-00ah-CC9-resolutions-for-9_32k</a:t>
            </a:r>
          </a:p>
          <a:p>
            <a:pPr lvl="2"/>
            <a:r>
              <a:rPr lang="en-US" dirty="0">
                <a:solidFill>
                  <a:srgbClr val="FF0000"/>
                </a:solidFill>
              </a:rPr>
              <a:t>Vote deferred, document need </a:t>
            </a:r>
            <a:r>
              <a:rPr lang="en-US" dirty="0" smtClean="0">
                <a:solidFill>
                  <a:srgbClr val="FF0000"/>
                </a:solidFill>
              </a:rPr>
              <a:t>revision</a:t>
            </a:r>
            <a:endParaRPr lang="en-US" dirty="0" smtClean="0"/>
          </a:p>
          <a:p>
            <a:pPr lvl="1"/>
            <a:r>
              <a:rPr lang="en-US" dirty="0" smtClean="0">
                <a:solidFill>
                  <a:srgbClr val="FF0000"/>
                </a:solidFill>
              </a:rPr>
              <a:t>11-13-1143-00-00ah-CC9-resolutions-for-9_32f</a:t>
            </a:r>
          </a:p>
          <a:p>
            <a:pPr lvl="2"/>
            <a:r>
              <a:rPr lang="en-US" dirty="0" smtClean="0">
                <a:solidFill>
                  <a:srgbClr val="FF0000"/>
                </a:solidFill>
              </a:rPr>
              <a:t>Vote deferred, document need revision</a:t>
            </a:r>
            <a:endParaRPr lang="en-US" dirty="0">
              <a:solidFill>
                <a:srgbClr val="FF0000"/>
              </a:solidFill>
            </a:endParaRP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1800" dirty="0" smtClean="0">
                <a:solidFill>
                  <a:srgbClr val="00CC00"/>
                </a:solidFill>
              </a:rPr>
              <a:t>11-13-1151-00-00ah-CC9-Resolution-CIDs-527-934-100-627-935.doc</a:t>
            </a:r>
            <a:r>
              <a:rPr lang="en-US" sz="1800" dirty="0">
                <a:solidFill>
                  <a:srgbClr val="00CC00"/>
                </a:solidFill>
              </a:rPr>
              <a:t> </a:t>
            </a:r>
            <a:r>
              <a:rPr lang="en-US" sz="1800" dirty="0" smtClean="0">
                <a:solidFill>
                  <a:srgbClr val="00CC00"/>
                </a:solidFill>
              </a:rPr>
              <a:t> (David</a:t>
            </a:r>
            <a:r>
              <a:rPr lang="en-US" sz="1800" dirty="0" smtClean="0">
                <a:solidFill>
                  <a:srgbClr val="00CC00"/>
                </a:solidFill>
              </a:rPr>
              <a:t>)</a:t>
            </a:r>
            <a:endParaRPr lang="en-US" sz="1800" dirty="0" smtClean="0">
              <a:solidFill>
                <a:srgbClr val="00CC00"/>
              </a:solidFill>
            </a:endParaRPr>
          </a:p>
          <a:p>
            <a:r>
              <a:rPr lang="en-US" sz="1800" dirty="0" smtClean="0">
                <a:solidFill>
                  <a:srgbClr val="00CC00"/>
                </a:solidFill>
              </a:rPr>
              <a:t>11-13-0979-01-00ah-cc9-resolution-CIDs-419-766-66-67 (Amin</a:t>
            </a:r>
            <a:r>
              <a:rPr lang="en-US" sz="1800" dirty="0" smtClean="0">
                <a:solidFill>
                  <a:srgbClr val="00CC00"/>
                </a:solidFill>
              </a:rPr>
              <a:t>)</a:t>
            </a:r>
            <a:endParaRPr lang="en-US" sz="1800" dirty="0">
              <a:solidFill>
                <a:srgbClr val="00CC00"/>
              </a:solidFill>
            </a:endParaRPr>
          </a:p>
          <a:p>
            <a:pPr lvl="0"/>
            <a:r>
              <a:rPr lang="en-US" sz="1800" dirty="0">
                <a:solidFill>
                  <a:srgbClr val="00CC00"/>
                </a:solidFill>
              </a:rPr>
              <a:t>11-13-1022-01-00ah-CC9-Resolution-CIDs </a:t>
            </a:r>
            <a:r>
              <a:rPr lang="en-US" sz="1800" dirty="0" smtClean="0">
                <a:solidFill>
                  <a:srgbClr val="00CC00"/>
                </a:solidFill>
              </a:rPr>
              <a:t>1+2+6+922+963 (</a:t>
            </a:r>
            <a:r>
              <a:rPr lang="en-US" sz="1800" dirty="0">
                <a:solidFill>
                  <a:srgbClr val="00CC00"/>
                </a:solidFill>
              </a:rPr>
              <a:t>A</a:t>
            </a:r>
            <a:r>
              <a:rPr lang="en-US" sz="1800" dirty="0" smtClean="0">
                <a:solidFill>
                  <a:srgbClr val="00CC00"/>
                </a:solidFill>
              </a:rPr>
              <a:t>lfred)</a:t>
            </a:r>
            <a:endParaRPr lang="en-US" sz="1800" dirty="0">
              <a:solidFill>
                <a:srgbClr val="00CC00"/>
              </a:solidFill>
            </a:endParaRPr>
          </a:p>
          <a:p>
            <a:pPr lvl="0"/>
            <a:r>
              <a:rPr lang="en-US" sz="1800" dirty="0">
                <a:solidFill>
                  <a:srgbClr val="00CC00"/>
                </a:solidFill>
              </a:rPr>
              <a:t>11-13-1106-02-00ah-CC9-Resolution-CIDs </a:t>
            </a:r>
            <a:r>
              <a:rPr lang="en-US" sz="1800" dirty="0" smtClean="0">
                <a:solidFill>
                  <a:srgbClr val="00CC00"/>
                </a:solidFill>
              </a:rPr>
              <a:t>112+497+544+545+550+605+606+628+657+846+858 </a:t>
            </a:r>
            <a:r>
              <a:rPr lang="en-US" sz="1800" dirty="0">
                <a:solidFill>
                  <a:srgbClr val="00CC00"/>
                </a:solidFill>
              </a:rPr>
              <a:t>(Alfred</a:t>
            </a:r>
            <a:r>
              <a:rPr lang="en-US" sz="1800" dirty="0" smtClean="0">
                <a:solidFill>
                  <a:srgbClr val="00CC00"/>
                </a:solidFill>
              </a:rPr>
              <a:t>)</a:t>
            </a:r>
            <a:endParaRPr lang="en-US" sz="1800" dirty="0" smtClean="0">
              <a:solidFill>
                <a:srgbClr val="00CC00"/>
              </a:solidFill>
            </a:endParaRPr>
          </a:p>
          <a:p>
            <a:r>
              <a:rPr lang="en-US" sz="1800" dirty="0"/>
              <a:t>11-13-1201-00-00ah-CC9-Resolution-CIDs-Clause-6.3.3.2.2.-</a:t>
            </a:r>
            <a:r>
              <a:rPr lang="en-US" sz="1800" dirty="0" smtClean="0"/>
              <a:t>6.3.3.3.2-10.1.4.3.2 (Jae </a:t>
            </a:r>
            <a:r>
              <a:rPr lang="en-US" sz="1800" dirty="0" err="1" smtClean="0"/>
              <a:t>Seung</a:t>
            </a:r>
            <a:r>
              <a:rPr lang="en-US" sz="1800" dirty="0" smtClean="0"/>
              <a:t>)</a:t>
            </a:r>
            <a:r>
              <a:rPr lang="en-US" sz="1800" dirty="0"/>
              <a:t/>
            </a:r>
            <a:br>
              <a:rPr lang="en-US" sz="1800" dirty="0"/>
            </a:br>
            <a:r>
              <a:rPr lang="en-US" sz="1800" dirty="0" smtClean="0"/>
              <a:t>11-13-1202-00-00ah-CC9-Resolution-CIDs-Clause-8.3.3.10-8.3.4.15c-8.4.2.170 (</a:t>
            </a:r>
            <a:r>
              <a:rPr lang="en-US" sz="1800" dirty="0"/>
              <a:t>Jae </a:t>
            </a:r>
            <a:r>
              <a:rPr lang="en-US" sz="1800" dirty="0" err="1"/>
              <a:t>Seung</a:t>
            </a:r>
            <a:r>
              <a:rPr lang="en-US" sz="1800" dirty="0" smtClean="0"/>
              <a:t>)</a:t>
            </a:r>
          </a:p>
          <a:p>
            <a:r>
              <a:rPr lang="en-US" sz="1800" dirty="0" smtClean="0"/>
              <a:t>1189 Chao Chun</a:t>
            </a:r>
          </a:p>
          <a:p>
            <a:r>
              <a:rPr lang="en-US" sz="1800" dirty="0" smtClean="0"/>
              <a:t>1191 </a:t>
            </a:r>
            <a:r>
              <a:rPr lang="en-US" sz="1800" dirty="0"/>
              <a:t>Chao Chun</a:t>
            </a:r>
          </a:p>
          <a:p>
            <a:endParaRPr lang="en-US" sz="1800" dirty="0" smtClean="0"/>
          </a:p>
          <a:p>
            <a:pPr marL="0" indent="0">
              <a:buNone/>
            </a:pPr>
            <a:r>
              <a:rPr lang="en-US" sz="1800" dirty="0"/>
              <a:t> </a:t>
            </a:r>
          </a:p>
          <a:p>
            <a:endParaRPr lang="en-US" sz="1800" dirty="0">
              <a:solidFill>
                <a:srgbClr val="00CC00"/>
              </a:solidFill>
            </a:endParaRPr>
          </a:p>
          <a:p>
            <a:endParaRPr lang="en-US" sz="1800" dirty="0" smtClean="0"/>
          </a:p>
          <a:p>
            <a:endParaRPr lang="en-US" sz="18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r>
              <a:rPr lang="en-US" sz="1600" dirty="0" smtClean="0"/>
              <a:t>)</a:t>
            </a:r>
          </a:p>
          <a:p>
            <a:r>
              <a:rPr lang="en-US" sz="1600" dirty="0" smtClean="0"/>
              <a:t>Tue PM1: Ron </a:t>
            </a:r>
            <a:r>
              <a:rPr lang="en-US" sz="1600" dirty="0" err="1" smtClean="0"/>
              <a:t>Murias</a:t>
            </a:r>
            <a:r>
              <a:rPr lang="en-US" sz="1600" dirty="0" smtClean="0"/>
              <a:t> (</a:t>
            </a:r>
            <a:r>
              <a:rPr lang="en-US" sz="1600" dirty="0" err="1"/>
              <a:t>I</a:t>
            </a:r>
            <a:r>
              <a:rPr lang="en-US" sz="1600" dirty="0" err="1" smtClean="0"/>
              <a:t>nterDigital</a:t>
            </a:r>
            <a:r>
              <a:rPr lang="en-US" sz="1600" dirty="0" smtClean="0"/>
              <a:t>)</a:t>
            </a:r>
            <a:endParaRPr lang="en-US" sz="1600" dirty="0" smtClean="0"/>
          </a:p>
          <a:p>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12</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comments? </a:t>
            </a:r>
          </a:p>
          <a:p>
            <a:pPr lvl="1"/>
            <a:r>
              <a:rPr lang="en-US" sz="1600" dirty="0" smtClean="0"/>
              <a:t>323,266,416,431,430,91,794,16,517,697,698,795,699, 695</a:t>
            </a:r>
          </a:p>
          <a:p>
            <a:pPr lvl="2"/>
            <a:r>
              <a:rPr lang="en-US" sz="1400" dirty="0" smtClean="0"/>
              <a:t>In 13/1139r0</a:t>
            </a:r>
            <a:endParaRPr lang="en-US" sz="1400" dirty="0"/>
          </a:p>
          <a:p>
            <a:pPr lvl="1"/>
            <a:r>
              <a:rPr lang="en-US" sz="1600" dirty="0" smtClean="0"/>
              <a:t>68,445,676,446,447,35,232,674,449,450,451</a:t>
            </a:r>
          </a:p>
          <a:p>
            <a:pPr lvl="2"/>
            <a:r>
              <a:rPr lang="en-US" sz="1400" dirty="0" smtClean="0"/>
              <a:t>In 13/0981r1 CC9-Resolution-CIDs-</a:t>
            </a:r>
          </a:p>
          <a:p>
            <a:pPr lvl="1"/>
            <a:r>
              <a:rPr lang="en-US" sz="1600" dirty="0" smtClean="0"/>
              <a:t>393,632,631</a:t>
            </a:r>
          </a:p>
          <a:p>
            <a:pPr lvl="2"/>
            <a:r>
              <a:rPr lang="en-US" sz="1400" dirty="0" smtClean="0"/>
              <a:t>In 13/0975r3 CC9-Resolution-CIDs-393+632+631</a:t>
            </a:r>
          </a:p>
          <a:p>
            <a:pPr lvl="1"/>
            <a:r>
              <a:rPr lang="en-US" sz="1600" dirty="0" smtClean="0"/>
              <a:t>419, 766, 66, 67</a:t>
            </a:r>
          </a:p>
          <a:p>
            <a:pPr lvl="2"/>
            <a:r>
              <a:rPr lang="en-US" sz="1400" dirty="0" smtClean="0"/>
              <a:t>11-13-0979-01-00ah-cc9-resolution-CIDs-419-766-66-67</a:t>
            </a:r>
          </a:p>
          <a:p>
            <a:pPr lvl="2"/>
            <a:endParaRPr lang="en-US" sz="1400" dirty="0" smtClean="0"/>
          </a:p>
          <a:p>
            <a:pPr lvl="1"/>
            <a:r>
              <a:rPr lang="en-US" sz="1600" dirty="0" smtClean="0"/>
              <a:t>Passes with unanimous consent</a:t>
            </a:r>
          </a:p>
          <a:p>
            <a:pPr lvl="1"/>
            <a:endParaRPr lang="en-US" sz="1600" dirty="0"/>
          </a:p>
          <a:p>
            <a:pPr lvl="1"/>
            <a:endParaRPr lang="en-US" sz="1600" dirty="0" smtClean="0"/>
          </a:p>
          <a:p>
            <a:pPr marL="457200" lvl="1" indent="0">
              <a:buNone/>
            </a:pPr>
            <a:r>
              <a:rPr lang="en-US" sz="1100" dirty="0" smtClean="0"/>
              <a:t>Tue PM1, Amin</a:t>
            </a:r>
            <a:endParaRPr lang="en-US" sz="1050" dirty="0"/>
          </a:p>
          <a:p>
            <a:pPr lvl="2"/>
            <a:endParaRPr lang="en-US" sz="14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8117420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13</a:t>
            </a:r>
            <a:endParaRPr lang="en-US" dirty="0"/>
          </a:p>
        </p:txBody>
      </p:sp>
      <p:sp>
        <p:nvSpPr>
          <p:cNvPr id="3" name="Content Placeholder 2"/>
          <p:cNvSpPr>
            <a:spLocks noGrp="1"/>
          </p:cNvSpPr>
          <p:nvPr>
            <p:ph idx="1"/>
          </p:nvPr>
        </p:nvSpPr>
        <p:spPr/>
        <p:txBody>
          <a:bodyPr/>
          <a:lstStyle/>
          <a:p>
            <a:r>
              <a:rPr lang="en-US" dirty="0" smtClean="0"/>
              <a:t>Do you agree with the resolution of the CIDs </a:t>
            </a:r>
          </a:p>
          <a:p>
            <a:pPr lvl="1"/>
            <a:r>
              <a:rPr lang="en-US" dirty="0" smtClean="0"/>
              <a:t>418 </a:t>
            </a:r>
            <a:r>
              <a:rPr lang="en-US" dirty="0"/>
              <a:t>and </a:t>
            </a:r>
            <a:r>
              <a:rPr lang="en-US" dirty="0" smtClean="0"/>
              <a:t>903 in document 13/1136r0</a:t>
            </a:r>
            <a:endParaRPr lang="en-US" dirty="0"/>
          </a:p>
          <a:p>
            <a:pPr lvl="1"/>
            <a:endParaRPr lang="en-US" dirty="0" smtClean="0"/>
          </a:p>
          <a:p>
            <a:pPr lvl="1"/>
            <a:endParaRPr lang="en-US" dirty="0"/>
          </a:p>
          <a:p>
            <a:pPr marL="457200" lvl="1" indent="0">
              <a:buNone/>
            </a:pPr>
            <a:r>
              <a:rPr lang="en-US" sz="1800" dirty="0" smtClean="0"/>
              <a:t>Passes with unanimous consent</a:t>
            </a:r>
          </a:p>
          <a:p>
            <a:pPr lvl="1"/>
            <a:endParaRPr lang="en-US" dirty="0"/>
          </a:p>
          <a:p>
            <a:pPr lvl="1"/>
            <a:endParaRPr lang="en-US" dirty="0" smtClean="0"/>
          </a:p>
          <a:p>
            <a:pPr lvl="1"/>
            <a:endParaRPr lang="en-US" dirty="0"/>
          </a:p>
          <a:p>
            <a:pPr marL="457200" lvl="1" indent="0">
              <a:buNone/>
            </a:pPr>
            <a:endParaRPr lang="en-US" dirty="0"/>
          </a:p>
          <a:p>
            <a:pPr marL="457200" lvl="1" indent="0">
              <a:buNone/>
            </a:pPr>
            <a:endParaRPr lang="en-US" sz="1050" dirty="0" smtClean="0"/>
          </a:p>
          <a:p>
            <a:pPr marL="457200" lvl="1" indent="0">
              <a:buNone/>
            </a:pPr>
            <a:r>
              <a:rPr lang="en-US" sz="1050" dirty="0" smtClean="0"/>
              <a:t>Tue PM1,  </a:t>
            </a:r>
            <a:r>
              <a:rPr lang="en-US" sz="1050" dirty="0" err="1" smtClean="0"/>
              <a:t>Jianhan</a:t>
            </a:r>
            <a:r>
              <a:rPr lang="en-US" sz="1050" dirty="0" smtClean="0"/>
              <a:t> </a:t>
            </a:r>
            <a:r>
              <a:rPr lang="en-US" sz="1050" dirty="0"/>
              <a:t>Liu (</a:t>
            </a:r>
            <a:r>
              <a:rPr lang="en-US" sz="1050" dirty="0" err="1"/>
              <a:t>Mediatek</a:t>
            </a:r>
            <a:r>
              <a:rPr lang="en-US" sz="1050" dirty="0"/>
              <a:t> Inc.)</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0431460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Pre Motion 14 [</a:t>
            </a:r>
            <a:r>
              <a:rPr lang="en-US" dirty="0" smtClean="0">
                <a:solidFill>
                  <a:srgbClr val="FF0000"/>
                </a:solidFill>
              </a:rPr>
              <a:t>tentative for bookkeeping]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marL="0" indent="0">
              <a:buNone/>
            </a:pPr>
            <a:endParaRPr lang="en-US" dirty="0"/>
          </a:p>
          <a:p>
            <a:pPr lvl="1"/>
            <a:r>
              <a:rPr lang="en-US" dirty="0"/>
              <a:t>11-13-1145-00-00ah-CC9-resolutions-for-8_4_2_170j-4_11c_d</a:t>
            </a:r>
          </a:p>
          <a:p>
            <a:pPr lvl="1"/>
            <a:endParaRPr lang="en-GB" dirty="0" smtClean="0"/>
          </a:p>
          <a:p>
            <a:pPr lvl="1"/>
            <a:r>
              <a:rPr lang="en-GB" dirty="0" smtClean="0"/>
              <a:t>421,420,435,424,423,200,129,857,810,885,918,554,678</a:t>
            </a:r>
            <a:r>
              <a:rPr lang="en-US" dirty="0" smtClean="0"/>
              <a:t> in 11-13-1142-00-00ah-CC9-resolutions-for-9_32k</a:t>
            </a:r>
            <a:endParaRPr lang="en-US" dirty="0"/>
          </a:p>
          <a:p>
            <a:pPr lvl="1"/>
            <a:endParaRPr lang="en-GB" dirty="0" smtClean="0"/>
          </a:p>
          <a:p>
            <a:pPr lvl="1"/>
            <a:r>
              <a:rPr lang="en-GB" dirty="0" smtClean="0"/>
              <a:t>CIDs 647, 313, 316, 315, 441, </a:t>
            </a:r>
            <a:r>
              <a:rPr lang="en-GB" dirty="0"/>
              <a:t>442, 440, 443, 452, 314, </a:t>
            </a:r>
            <a:r>
              <a:rPr lang="en-GB" dirty="0" smtClean="0"/>
              <a:t>874, 894</a:t>
            </a:r>
            <a:r>
              <a:rPr lang="en-GB" dirty="0"/>
              <a:t>, 564, 558, 668, </a:t>
            </a:r>
            <a:r>
              <a:rPr lang="en-GB" dirty="0" smtClean="0"/>
              <a:t>666, 667</a:t>
            </a:r>
            <a:r>
              <a:rPr lang="en-GB" dirty="0"/>
              <a:t>, </a:t>
            </a:r>
            <a:r>
              <a:rPr lang="en-GB" dirty="0" smtClean="0"/>
              <a:t>670, 672</a:t>
            </a:r>
            <a:r>
              <a:rPr lang="en-GB" dirty="0"/>
              <a:t>, 669, 343, </a:t>
            </a:r>
            <a:r>
              <a:rPr lang="en-GB" dirty="0" smtClean="0"/>
              <a:t>671 in </a:t>
            </a:r>
            <a:r>
              <a:rPr lang="en-US" dirty="0"/>
              <a:t>11-13-1143-00-00ah-CC9-resolutions-for-9_32f</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9271972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15</a:t>
            </a:r>
            <a:endParaRPr lang="en-US" dirty="0"/>
          </a:p>
        </p:txBody>
      </p:sp>
      <p:sp>
        <p:nvSpPr>
          <p:cNvPr id="3" name="Content Placeholder 2"/>
          <p:cNvSpPr>
            <a:spLocks noGrp="1"/>
          </p:cNvSpPr>
          <p:nvPr>
            <p:ph idx="1"/>
          </p:nvPr>
        </p:nvSpPr>
        <p:spPr/>
        <p:txBody>
          <a:bodyPr/>
          <a:lstStyle/>
          <a:p>
            <a:r>
              <a:rPr lang="en-US" sz="2000" dirty="0" smtClean="0"/>
              <a:t>Do you agree with the resolution of CIDs </a:t>
            </a:r>
          </a:p>
          <a:p>
            <a:pPr lvl="1"/>
            <a:r>
              <a:rPr lang="en-US" sz="1800" dirty="0" smtClean="0"/>
              <a:t>527, 934 </a:t>
            </a:r>
          </a:p>
          <a:p>
            <a:pPr lvl="2"/>
            <a:r>
              <a:rPr lang="en-US" sz="1600" dirty="0" smtClean="0"/>
              <a:t>in 11-13-1151-00-00ah-CC9-Resolution-CIDs-527-934-100-627-935.doc</a:t>
            </a:r>
            <a:endParaRPr lang="en-US" sz="2000" dirty="0" smtClean="0"/>
          </a:p>
          <a:p>
            <a:endParaRPr lang="en-US" dirty="0" smtClean="0"/>
          </a:p>
          <a:p>
            <a:r>
              <a:rPr lang="en-US" sz="1600" dirty="0" smtClean="0"/>
              <a:t>Passes with unanimous consent</a:t>
            </a:r>
            <a:endParaRPr lang="en-US" sz="1600" dirty="0"/>
          </a:p>
          <a:p>
            <a:endParaRPr lang="en-US" dirty="0" smtClean="0"/>
          </a:p>
          <a:p>
            <a:pPr marL="0" indent="0">
              <a:buNone/>
            </a:pPr>
            <a:endParaRPr lang="en-US" dirty="0"/>
          </a:p>
          <a:p>
            <a:pPr marL="0" indent="0">
              <a:buNone/>
            </a:pPr>
            <a:endParaRPr lang="en-US" dirty="0"/>
          </a:p>
          <a:p>
            <a:pPr marL="0" indent="0">
              <a:buNone/>
            </a:pPr>
            <a:r>
              <a:rPr lang="en-US" sz="1600" b="0" dirty="0" smtClean="0"/>
              <a:t>Wed PM1, </a:t>
            </a:r>
            <a:r>
              <a:rPr lang="en-US" sz="1600" b="0" dirty="0"/>
              <a:t>D</a:t>
            </a:r>
            <a:r>
              <a:rPr lang="en-US" sz="1600" b="0" dirty="0" smtClean="0"/>
              <a:t>avid</a:t>
            </a:r>
            <a:endParaRPr lang="en-US" sz="16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3922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16</a:t>
            </a:r>
            <a:endParaRPr lang="en-US" dirty="0"/>
          </a:p>
        </p:txBody>
      </p:sp>
      <p:sp>
        <p:nvSpPr>
          <p:cNvPr id="3" name="Content Placeholder 2"/>
          <p:cNvSpPr>
            <a:spLocks noGrp="1"/>
          </p:cNvSpPr>
          <p:nvPr>
            <p:ph idx="1"/>
          </p:nvPr>
        </p:nvSpPr>
        <p:spPr/>
        <p:txBody>
          <a:bodyPr/>
          <a:lstStyle/>
          <a:p>
            <a:r>
              <a:rPr lang="en-US" dirty="0" smtClean="0"/>
              <a:t>Do you agree with the resolution of CIDs</a:t>
            </a:r>
          </a:p>
          <a:p>
            <a:pPr lvl="1"/>
            <a:r>
              <a:rPr lang="en-US" dirty="0" smtClean="0"/>
              <a:t>627</a:t>
            </a:r>
          </a:p>
          <a:p>
            <a:pPr lvl="2"/>
            <a:r>
              <a:rPr lang="en-US" dirty="0" smtClean="0"/>
              <a:t>In 11-13-1022-01-00ah-CC9-Resolution-CIDs 1+2+6+922+963</a:t>
            </a:r>
          </a:p>
          <a:p>
            <a:pPr lvl="2"/>
            <a:endParaRPr lang="en-US" dirty="0"/>
          </a:p>
          <a:p>
            <a:pPr lvl="1"/>
            <a:r>
              <a:rPr lang="en-US" dirty="0" smtClean="0"/>
              <a:t>605</a:t>
            </a:r>
            <a:r>
              <a:rPr lang="en-US" dirty="0"/>
              <a:t>, 606, 628, </a:t>
            </a:r>
            <a:r>
              <a:rPr lang="en-US" dirty="0" smtClean="0"/>
              <a:t>657</a:t>
            </a:r>
            <a:endParaRPr lang="en-US" dirty="0"/>
          </a:p>
          <a:p>
            <a:pPr lvl="2"/>
            <a:r>
              <a:rPr lang="en-US" dirty="0" smtClean="0"/>
              <a:t>11-13-1106-02-00ah-CC9-Resolution-CIDs</a:t>
            </a:r>
          </a:p>
          <a:p>
            <a:pPr lvl="2"/>
            <a:endParaRPr lang="en-US" dirty="0"/>
          </a:p>
          <a:p>
            <a:pPr lvl="2"/>
            <a:endParaRPr lang="en-US" dirty="0" smtClean="0"/>
          </a:p>
          <a:p>
            <a:pPr lvl="1"/>
            <a:r>
              <a:rPr lang="en-US" dirty="0" smtClean="0"/>
              <a:t>Passes with unanimous consent</a:t>
            </a:r>
          </a:p>
          <a:p>
            <a:pPr marL="457200" lvl="1" indent="0">
              <a:buNone/>
            </a:pPr>
            <a:endParaRPr lang="en-US" dirty="0" smtClean="0"/>
          </a:p>
          <a:p>
            <a:pPr marL="457200" lvl="1" indent="0">
              <a:buNone/>
            </a:pPr>
            <a:endParaRPr lang="en-US" sz="1200" dirty="0"/>
          </a:p>
          <a:p>
            <a:pPr marL="457200" lvl="1" indent="0">
              <a:buNone/>
            </a:pPr>
            <a:r>
              <a:rPr lang="en-US" sz="1200" dirty="0" smtClean="0"/>
              <a:t>Wed PM1, Alfred </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923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47</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48</a:t>
            </a:fld>
            <a:endParaRPr lang="en-US" altLang="ko-K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54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56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57</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58</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FF0000"/>
                </a:solidFill>
              </a:rPr>
              <a:t>Deferred: </a:t>
            </a:r>
          </a:p>
          <a:p>
            <a:pPr lvl="3"/>
            <a:r>
              <a:rPr lang="en-US" sz="12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27479</TotalTime>
  <Words>3276</Words>
  <Application>Microsoft Office PowerPoint</Application>
  <PresentationFormat>On-screen Show (4:3)</PresentationFormat>
  <Paragraphs>671</Paragraphs>
  <Slides>58</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Pre Motion 12</vt:lpstr>
      <vt:lpstr>Pre Motion 13</vt:lpstr>
      <vt:lpstr>Pre Motion 14 [tentative for bookkeeping]</vt:lpstr>
      <vt:lpstr>Pre Motion 15</vt:lpstr>
      <vt:lpstr>Pre Motion 16</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820</cp:revision>
  <cp:lastPrinted>1998-02-10T13:28:06Z</cp:lastPrinted>
  <dcterms:created xsi:type="dcterms:W3CDTF">2008-05-05T19:43:32Z</dcterms:created>
  <dcterms:modified xsi:type="dcterms:W3CDTF">2013-09-18T05:58:36Z</dcterms:modified>
</cp:coreProperties>
</file>