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7"/>
  </p:notesMasterIdLst>
  <p:handoutMasterIdLst>
    <p:handoutMasterId r:id="rId48"/>
  </p:handoutMasterIdLst>
  <p:sldIdLst>
    <p:sldId id="269" r:id="rId2"/>
    <p:sldId id="333" r:id="rId3"/>
    <p:sldId id="281" r:id="rId4"/>
    <p:sldId id="282" r:id="rId5"/>
    <p:sldId id="401" r:id="rId6"/>
    <p:sldId id="402" r:id="rId7"/>
    <p:sldId id="403" r:id="rId8"/>
    <p:sldId id="422" r:id="rId9"/>
    <p:sldId id="404" r:id="rId10"/>
    <p:sldId id="405" r:id="rId11"/>
    <p:sldId id="406" r:id="rId12"/>
    <p:sldId id="407" r:id="rId13"/>
    <p:sldId id="408" r:id="rId14"/>
    <p:sldId id="410" r:id="rId15"/>
    <p:sldId id="411" r:id="rId16"/>
    <p:sldId id="412" r:id="rId17"/>
    <p:sldId id="413" r:id="rId18"/>
    <p:sldId id="414" r:id="rId19"/>
    <p:sldId id="415" r:id="rId20"/>
    <p:sldId id="416" r:id="rId21"/>
    <p:sldId id="417" r:id="rId22"/>
    <p:sldId id="418" r:id="rId23"/>
    <p:sldId id="419" r:id="rId24"/>
    <p:sldId id="420" r:id="rId25"/>
    <p:sldId id="421" r:id="rId26"/>
    <p:sldId id="365" r:id="rId27"/>
    <p:sldId id="384" r:id="rId28"/>
    <p:sldId id="287" r:id="rId29"/>
    <p:sldId id="423" r:id="rId30"/>
    <p:sldId id="424" r:id="rId31"/>
    <p:sldId id="425" r:id="rId32"/>
    <p:sldId id="426" r:id="rId33"/>
    <p:sldId id="400" r:id="rId34"/>
    <p:sldId id="270" r:id="rId35"/>
    <p:sldId id="361" r:id="rId36"/>
    <p:sldId id="336" r:id="rId37"/>
    <p:sldId id="337" r:id="rId38"/>
    <p:sldId id="338" r:id="rId39"/>
    <p:sldId id="339" r:id="rId40"/>
    <p:sldId id="340" r:id="rId41"/>
    <p:sldId id="355" r:id="rId42"/>
    <p:sldId id="356" r:id="rId43"/>
    <p:sldId id="357" r:id="rId44"/>
    <p:sldId id="385" r:id="rId45"/>
    <p:sldId id="386" r:id="rId4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722" autoAdjust="0"/>
    <p:restoredTop sz="99568" autoAdjust="0"/>
  </p:normalViewPr>
  <p:slideViewPr>
    <p:cSldViewPr>
      <p:cViewPr>
        <p:scale>
          <a:sx n="90" d="100"/>
          <a:sy n="90" d="100"/>
        </p:scale>
        <p:origin x="-72" y="57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4856"/>
    </p:cViewPr>
  </p:sorterViewPr>
  <p:notesViewPr>
    <p:cSldViewPr>
      <p:cViewPr varScale="1">
        <p:scale>
          <a:sx n="63" d="100"/>
          <a:sy n="63" d="100"/>
        </p:scale>
        <p:origin x="-2874"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3184319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426016309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40</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41</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42</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43</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2</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3</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4</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26</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28</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34</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36</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37</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817688"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2013</a:t>
            </a:r>
            <a:endParaRPr lang="en-US" altLang="ko-KR" dirty="0"/>
          </a:p>
        </p:txBody>
      </p:sp>
      <p:sp>
        <p:nvSpPr>
          <p:cNvPr id="3" name="Footer Placeholder 2"/>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802.11-13/01167r1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893888"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81000"/>
            <a:ext cx="1905000" cy="228600"/>
          </a:xfrm>
        </p:spPr>
        <p:txBody>
          <a:bodyPr/>
          <a:lstStyle/>
          <a:p>
            <a:r>
              <a:rPr lang="en-US" altLang="ko-KR" dirty="0" smtClean="0"/>
              <a:t>September 2013</a:t>
            </a:r>
            <a:endParaRPr lang="en-US" altLang="ko-KR" dirty="0"/>
          </a:p>
        </p:txBody>
      </p:sp>
      <p:sp>
        <p:nvSpPr>
          <p:cNvPr id="7" name="Footer Placeholder 4"/>
          <p:cNvSpPr>
            <a:spLocks noGrp="1"/>
          </p:cNvSpPr>
          <p:nvPr>
            <p:ph type="ftr" sz="quarter" idx="11"/>
          </p:nvPr>
        </p:nvSpPr>
        <p:spPr/>
        <p:txBody>
          <a:bodyPr/>
          <a:lstStyle/>
          <a:p>
            <a:r>
              <a:rPr lang="en-US" altLang="ko-KR" smtClean="0"/>
              <a:t>Merlin, Liu, Shao</a:t>
            </a:r>
            <a:endParaRPr lang="en-US" altLang="ko-KR"/>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err="1" smtClean="0">
                <a:ea typeface="굴림" pitchFamily="34" charset="-127"/>
              </a:rPr>
              <a:t>TGah</a:t>
            </a:r>
            <a:r>
              <a:rPr lang="en-US" altLang="ko-KR" dirty="0" smtClean="0">
                <a:ea typeface="굴림" pitchFamily="34" charset="-127"/>
              </a:rPr>
              <a:t> 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2013-16-09</a:t>
            </a:r>
            <a:endParaRPr lang="en-US" altLang="ko-KR" sz="2000" b="0" dirty="0">
              <a:ea typeface="굴림" pitchFamily="34" charset="-127"/>
            </a:endParaRPr>
          </a:p>
        </p:txBody>
      </p:sp>
      <p:graphicFrame>
        <p:nvGraphicFramePr>
          <p:cNvPr id="30731" name="Object 11"/>
          <p:cNvGraphicFramePr>
            <a:graphicFrameLocks noChangeAspect="1"/>
          </p:cNvGraphicFramePr>
          <p:nvPr>
            <p:extLst>
              <p:ext uri="{D42A27DB-BD31-4B8C-83A1-F6EECF244321}">
                <p14:modId xmlns:p14="http://schemas.microsoft.com/office/powerpoint/2010/main" val="2129440729"/>
              </p:ext>
            </p:extLst>
          </p:nvPr>
        </p:nvGraphicFramePr>
        <p:xfrm>
          <a:off x="522288" y="2384425"/>
          <a:ext cx="8088312" cy="3182938"/>
        </p:xfrm>
        <a:graphic>
          <a:graphicData uri="http://schemas.openxmlformats.org/presentationml/2006/ole">
            <mc:AlternateContent xmlns:mc="http://schemas.openxmlformats.org/markup-compatibility/2006">
              <mc:Choice xmlns:v="urn:schemas-microsoft-com:vml" Requires="v">
                <p:oleObj spid="_x0000_s30966" name="Document" r:id="rId4" imgW="8190894" imgH="3369952" progId="Word.Document.8">
                  <p:embed/>
                </p:oleObj>
              </mc:Choice>
              <mc:Fallback>
                <p:oleObj name="Document" r:id="rId4" imgW="8190894" imgH="3369952" progId="Word.Document.8">
                  <p:embed/>
                  <p:pic>
                    <p:nvPicPr>
                      <p:cNvPr id="0" name="Picture 11"/>
                      <p:cNvPicPr>
                        <a:picLocks noChangeAspect="1" noChangeArrowheads="1"/>
                      </p:cNvPicPr>
                      <p:nvPr/>
                    </p:nvPicPr>
                    <p:blipFill>
                      <a:blip r:embed="rId5"/>
                      <a:srcRect/>
                      <a:stretch>
                        <a:fillRect/>
                      </a:stretch>
                    </p:blipFill>
                    <p:spPr bwMode="auto">
                      <a:xfrm>
                        <a:off x="522288" y="2384425"/>
                        <a:ext cx="8088312" cy="3182938"/>
                      </a:xfrm>
                      <a:prstGeom prst="rect">
                        <a:avLst/>
                      </a:prstGeom>
                      <a:noFill/>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13/1068 CC09 Comment Resolution CID 265</a:t>
            </a:r>
          </a:p>
          <a:p>
            <a:pPr lvl="1"/>
            <a:r>
              <a:rPr lang="en-US" dirty="0">
                <a:solidFill>
                  <a:srgbClr val="00CC00"/>
                </a:solidFill>
              </a:rPr>
              <a:t>Betty Zhao (Huawei</a:t>
            </a:r>
            <a:r>
              <a:rPr lang="en-US" dirty="0" smtClean="0">
                <a:solidFill>
                  <a:srgbClr val="00CC00"/>
                </a:solidFill>
              </a:rPr>
              <a:t>)</a:t>
            </a:r>
          </a:p>
          <a:p>
            <a:r>
              <a:rPr lang="en-US" dirty="0">
                <a:solidFill>
                  <a:srgbClr val="00CC00"/>
                </a:solidFill>
              </a:rPr>
              <a:t>13/1069 </a:t>
            </a:r>
            <a:r>
              <a:rPr lang="en-US" dirty="0" smtClean="0">
                <a:solidFill>
                  <a:srgbClr val="00CC00"/>
                </a:solidFill>
              </a:rPr>
              <a:t>CID </a:t>
            </a:r>
            <a:r>
              <a:rPr lang="en-US" dirty="0">
                <a:solidFill>
                  <a:srgbClr val="00CC00"/>
                </a:solidFill>
              </a:rPr>
              <a:t>265, 534, 535, 716 and 834</a:t>
            </a:r>
          </a:p>
          <a:p>
            <a:pPr lvl="1"/>
            <a:r>
              <a:rPr lang="en-US" dirty="0">
                <a:solidFill>
                  <a:srgbClr val="00CC00"/>
                </a:solidFill>
              </a:rPr>
              <a:t>Betty Zhao (Huawei</a:t>
            </a:r>
            <a:r>
              <a:rPr lang="en-US" dirty="0" smtClean="0">
                <a:solidFill>
                  <a:srgbClr val="00CC00"/>
                </a:solidFill>
              </a:rPr>
              <a:t>)</a:t>
            </a:r>
          </a:p>
          <a:p>
            <a:endParaRPr lang="en-US" dirty="0"/>
          </a:p>
        </p:txBody>
      </p:sp>
      <p:sp>
        <p:nvSpPr>
          <p:cNvPr id="4" name="Date Placeholder 3"/>
          <p:cNvSpPr>
            <a:spLocks noGrp="1"/>
          </p:cNvSpPr>
          <p:nvPr>
            <p:ph type="dt" sz="half" idx="4294967295"/>
          </p:nvPr>
        </p:nvSpPr>
        <p:spPr>
          <a:xfrm>
            <a:off x="696913" y="304801"/>
            <a:ext cx="18176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42418631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James Wang (</a:t>
            </a:r>
            <a:r>
              <a:rPr lang="en-US" dirty="0" err="1"/>
              <a:t>MediaTek</a:t>
            </a:r>
            <a:r>
              <a:rPr lang="en-US" dirty="0" smtClean="0"/>
              <a:t>)</a:t>
            </a:r>
          </a:p>
          <a:p>
            <a:pPr lvl="1"/>
            <a:r>
              <a:rPr lang="en-US" dirty="0" smtClean="0">
                <a:solidFill>
                  <a:srgbClr val="00CC00"/>
                </a:solidFill>
              </a:rPr>
              <a:t>11-13-1098-00-00ah </a:t>
            </a:r>
            <a:r>
              <a:rPr lang="en-US" dirty="0">
                <a:solidFill>
                  <a:srgbClr val="00CC00"/>
                </a:solidFill>
              </a:rPr>
              <a:t>CC9 Resolution of CID201 and </a:t>
            </a:r>
            <a:r>
              <a:rPr lang="en-US" dirty="0" smtClean="0">
                <a:solidFill>
                  <a:srgbClr val="00CC00"/>
                </a:solidFill>
              </a:rPr>
              <a:t>202</a:t>
            </a:r>
            <a:endParaRPr lang="en-US" dirty="0">
              <a:solidFill>
                <a:srgbClr val="00CC00"/>
              </a:solidFill>
            </a:endParaRPr>
          </a:p>
          <a:p>
            <a:pPr lvl="1"/>
            <a:r>
              <a:rPr lang="en-US" dirty="0">
                <a:solidFill>
                  <a:srgbClr val="00CC00"/>
                </a:solidFill>
              </a:rPr>
              <a:t>11-13-1099-00-00ah CC9 Comment Resolution CID 685, 688-694</a:t>
            </a:r>
          </a:p>
          <a:p>
            <a:pPr lvl="1"/>
            <a:r>
              <a:rPr lang="en-US" dirty="0">
                <a:solidFill>
                  <a:srgbClr val="00CC00"/>
                </a:solidFill>
              </a:rPr>
              <a:t>11-13-1101-00-00ah-CC9-Comment Resolution-CID </a:t>
            </a:r>
            <a:r>
              <a:rPr lang="en-US" dirty="0" smtClean="0">
                <a:solidFill>
                  <a:srgbClr val="00CC00"/>
                </a:solidFill>
              </a:rPr>
              <a:t>214-216-217-218-221-260-679-680-824</a:t>
            </a:r>
            <a:endParaRPr lang="en-US" dirty="0">
              <a:solidFill>
                <a:srgbClr val="00CC00"/>
              </a:solidFill>
            </a:endParaRPr>
          </a:p>
          <a:p>
            <a:pPr lvl="1"/>
            <a:r>
              <a:rPr lang="en-US" dirty="0"/>
              <a:t>11-13-1102-00-00ah-CC9-Comment-Resolution-CID-335-760-761-762</a:t>
            </a:r>
          </a:p>
          <a:p>
            <a:pPr lvl="1"/>
            <a:r>
              <a:rPr lang="en-US" dirty="0"/>
              <a:t>11-13-1103-00-00ah-CC9-Comment-Resolution-CID-213-220</a:t>
            </a:r>
          </a:p>
          <a:p>
            <a:pPr lvl="1"/>
            <a:r>
              <a:rPr lang="en-US" dirty="0"/>
              <a:t>11-13-1104-00-00ah-CC9-Comment-Resolution-CID-780-782-to-787</a:t>
            </a:r>
          </a:p>
          <a:p>
            <a:endParaRPr lang="en-US" dirty="0"/>
          </a:p>
        </p:txBody>
      </p:sp>
      <p:sp>
        <p:nvSpPr>
          <p:cNvPr id="4" name="Date Placeholder 3"/>
          <p:cNvSpPr>
            <a:spLocks noGrp="1"/>
          </p:cNvSpPr>
          <p:nvPr>
            <p:ph type="dt" sz="half" idx="4294967295"/>
          </p:nvPr>
        </p:nvSpPr>
        <p:spPr>
          <a:xfrm>
            <a:off x="696913" y="304801"/>
            <a:ext cx="16652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14476974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Minho Cheong, MAC submissions to </a:t>
            </a:r>
            <a:r>
              <a:rPr lang="en-US" dirty="0"/>
              <a:t>be presented on Wed</a:t>
            </a:r>
            <a:r>
              <a:rPr lang="en-US" dirty="0" smtClean="0"/>
              <a:t>.</a:t>
            </a:r>
          </a:p>
          <a:p>
            <a:pPr lvl="1"/>
            <a:r>
              <a:rPr lang="en-US" dirty="0" smtClean="0"/>
              <a:t>13/1120 cc9-mac-comment-resolutions-on-sectorization </a:t>
            </a:r>
            <a:endParaRPr lang="en-US" dirty="0"/>
          </a:p>
          <a:p>
            <a:pPr lvl="1"/>
            <a:r>
              <a:rPr lang="en-US" dirty="0" smtClean="0"/>
              <a:t>CIDs</a:t>
            </a:r>
            <a:r>
              <a:rPr lang="en-US" dirty="0"/>
              <a:t> </a:t>
            </a:r>
            <a:r>
              <a:rPr lang="en-US" dirty="0" smtClean="0"/>
              <a:t>428-429-434 withdrawn via Minho</a:t>
            </a:r>
          </a:p>
          <a:p>
            <a:r>
              <a:rPr lang="en-US" strike="sngStrike" dirty="0"/>
              <a:t>Minho Cheong, </a:t>
            </a:r>
            <a:r>
              <a:rPr lang="en-US" strike="sngStrike" dirty="0" smtClean="0"/>
              <a:t>PHY submissions</a:t>
            </a:r>
          </a:p>
          <a:p>
            <a:pPr lvl="1"/>
            <a:r>
              <a:rPr lang="en-US" strike="sngStrike" dirty="0" smtClean="0"/>
              <a:t>13/1049 cc9-phy-comment-resolutions-24.2.2-24.2.3</a:t>
            </a:r>
            <a:endParaRPr lang="en-US" strike="sngStrike" dirty="0"/>
          </a:p>
          <a:p>
            <a:pPr lvl="1"/>
            <a:r>
              <a:rPr lang="en-US" strike="sngStrike" dirty="0" smtClean="0"/>
              <a:t>13/1050 cc9-phy-comment-resolutions-24.3.4</a:t>
            </a:r>
            <a:endParaRPr lang="en-US" strike="sngStrike" dirty="0"/>
          </a:p>
          <a:p>
            <a:pPr lvl="1"/>
            <a:r>
              <a:rPr lang="en-US" strike="sngStrike" dirty="0" smtClean="0"/>
              <a:t>13/1118 cc9-phy-comment-resolutions-Annex-E</a:t>
            </a:r>
            <a:endParaRPr lang="en-US" strike="sngStrike" dirty="0"/>
          </a:p>
        </p:txBody>
      </p:sp>
      <p:sp>
        <p:nvSpPr>
          <p:cNvPr id="4" name="Date Placeholder 3"/>
          <p:cNvSpPr>
            <a:spLocks noGrp="1"/>
          </p:cNvSpPr>
          <p:nvPr>
            <p:ph type="dt" sz="half" idx="4294967295"/>
          </p:nvPr>
        </p:nvSpPr>
        <p:spPr>
          <a:xfrm>
            <a:off x="696913" y="304801"/>
            <a:ext cx="18176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39096597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strike="sngStrike" dirty="0"/>
              <a:t>13/984 d01 PHY CID70</a:t>
            </a:r>
          </a:p>
          <a:p>
            <a:pPr lvl="1"/>
            <a:r>
              <a:rPr lang="en-US" strike="sngStrike" dirty="0"/>
              <a:t>Hongyuan Zhang (Marvell</a:t>
            </a:r>
            <a:r>
              <a:rPr lang="en-US" strike="sngStrike" dirty="0" smtClean="0"/>
              <a:t>)</a:t>
            </a:r>
          </a:p>
          <a:p>
            <a:endParaRPr lang="en-US" dirty="0"/>
          </a:p>
        </p:txBody>
      </p:sp>
      <p:sp>
        <p:nvSpPr>
          <p:cNvPr id="4" name="Date Placeholder 3"/>
          <p:cNvSpPr>
            <a:spLocks noGrp="1"/>
          </p:cNvSpPr>
          <p:nvPr>
            <p:ph type="dt" sz="half" idx="4294967295"/>
          </p:nvPr>
        </p:nvSpPr>
        <p:spPr>
          <a:xfrm>
            <a:off x="696913" y="304801"/>
            <a:ext cx="17414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590833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13/1026r0 CC9 Comment resolution for CIDs 657, </a:t>
            </a:r>
            <a:r>
              <a:rPr lang="en-US" dirty="0" smtClean="0"/>
              <a:t>659</a:t>
            </a:r>
          </a:p>
          <a:p>
            <a:pPr lvl="1"/>
            <a:r>
              <a:rPr lang="en-US" dirty="0" smtClean="0"/>
              <a:t>Ron </a:t>
            </a:r>
            <a:r>
              <a:rPr lang="en-US" dirty="0" err="1"/>
              <a:t>Murias</a:t>
            </a:r>
            <a:r>
              <a:rPr lang="en-US" dirty="0"/>
              <a:t> (</a:t>
            </a:r>
            <a:r>
              <a:rPr lang="en-US" dirty="0" err="1"/>
              <a:t>InterDigital</a:t>
            </a:r>
            <a:r>
              <a:rPr lang="en-US" dirty="0"/>
              <a:t>)</a:t>
            </a:r>
          </a:p>
          <a:p>
            <a:r>
              <a:rPr lang="en-US" dirty="0"/>
              <a:t>13/1025r0 CC9 Comment resolution for CIDs 628, </a:t>
            </a:r>
            <a:r>
              <a:rPr lang="en-US" dirty="0" smtClean="0"/>
              <a:t>629</a:t>
            </a:r>
          </a:p>
          <a:p>
            <a:pPr lvl="1"/>
            <a:r>
              <a:rPr lang="en-US" dirty="0" smtClean="0"/>
              <a:t>Ron </a:t>
            </a:r>
            <a:r>
              <a:rPr lang="en-US" dirty="0" err="1"/>
              <a:t>Murias</a:t>
            </a:r>
            <a:r>
              <a:rPr lang="en-US" dirty="0"/>
              <a:t> (</a:t>
            </a:r>
            <a:r>
              <a:rPr lang="en-US" dirty="0" err="1"/>
              <a:t>InterDigital</a:t>
            </a:r>
            <a:r>
              <a:rPr lang="en-US" dirty="0"/>
              <a:t>)</a:t>
            </a:r>
          </a:p>
          <a:p>
            <a:r>
              <a:rPr lang="en-US" dirty="0"/>
              <a:t>13/1024r0 CC9 Comment Resolution for CIDs 617, 620, 758, 759, </a:t>
            </a:r>
            <a:r>
              <a:rPr lang="en-US" dirty="0" smtClean="0"/>
              <a:t>933</a:t>
            </a:r>
          </a:p>
          <a:p>
            <a:pPr lvl="1"/>
            <a:r>
              <a:rPr lang="en-US" dirty="0" smtClean="0"/>
              <a:t>Ron </a:t>
            </a:r>
            <a:r>
              <a:rPr lang="en-US" dirty="0" err="1"/>
              <a:t>Murias</a:t>
            </a:r>
            <a:r>
              <a:rPr lang="en-US" dirty="0"/>
              <a:t> (</a:t>
            </a:r>
            <a:r>
              <a:rPr lang="en-US" dirty="0" err="1"/>
              <a:t>InterDigital</a:t>
            </a:r>
            <a:r>
              <a:rPr lang="en-US" dirty="0"/>
              <a:t>)	</a:t>
            </a:r>
          </a:p>
          <a:p>
            <a:r>
              <a:rPr lang="en-US" dirty="0"/>
              <a:t>13/1023r0 CC9 Comment Resolution for CID </a:t>
            </a:r>
            <a:r>
              <a:rPr lang="en-US" dirty="0" smtClean="0"/>
              <a:t>604</a:t>
            </a:r>
          </a:p>
          <a:p>
            <a:pPr lvl="1"/>
            <a:r>
              <a:rPr lang="en-US" dirty="0" smtClean="0"/>
              <a:t>Ron </a:t>
            </a:r>
            <a:r>
              <a:rPr lang="en-US" dirty="0" err="1"/>
              <a:t>Murias</a:t>
            </a:r>
            <a:r>
              <a:rPr lang="en-US" dirty="0"/>
              <a:t> (</a:t>
            </a:r>
            <a:r>
              <a:rPr lang="en-US" dirty="0" err="1"/>
              <a:t>InterDigital</a:t>
            </a:r>
            <a:r>
              <a:rPr lang="en-US" dirty="0" smtClean="0"/>
              <a:t>)</a:t>
            </a:r>
          </a:p>
          <a:p>
            <a:endParaRPr lang="en-US" dirty="0"/>
          </a:p>
        </p:txBody>
      </p:sp>
      <p:sp>
        <p:nvSpPr>
          <p:cNvPr id="4" name="Date Placeholder 3"/>
          <p:cNvSpPr>
            <a:spLocks noGrp="1"/>
          </p:cNvSpPr>
          <p:nvPr>
            <p:ph type="dt" sz="half" idx="4294967295"/>
          </p:nvPr>
        </p:nvSpPr>
        <p:spPr>
          <a:xfrm>
            <a:off x="696913" y="304801"/>
            <a:ext cx="18176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33533960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11-13-1035-00-00ah-cc9-possible-integration-regarding-cid773&amp;774</a:t>
            </a:r>
          </a:p>
          <a:p>
            <a:pPr lvl="1"/>
            <a:r>
              <a:rPr lang="en-US" dirty="0"/>
              <a:t>Shusaku Shimada (</a:t>
            </a:r>
            <a:r>
              <a:rPr lang="en-US" dirty="0" err="1"/>
              <a:t>Schubiquist</a:t>
            </a:r>
            <a:r>
              <a:rPr lang="en-US" dirty="0"/>
              <a:t> Technologies Guild)</a:t>
            </a:r>
          </a:p>
          <a:p>
            <a:r>
              <a:rPr lang="en-US" dirty="0"/>
              <a:t>11-13-1082-00-00ah-cc9-combination-analysis-with-Direct-Link-regarding-cid807</a:t>
            </a:r>
          </a:p>
          <a:p>
            <a:pPr lvl="1"/>
            <a:r>
              <a:rPr lang="en-US" dirty="0"/>
              <a:t>Shusaku Shimada (</a:t>
            </a:r>
            <a:r>
              <a:rPr lang="en-US" dirty="0" err="1"/>
              <a:t>Schubiquist</a:t>
            </a:r>
            <a:r>
              <a:rPr lang="en-US" dirty="0"/>
              <a:t> Technologies Guild)</a:t>
            </a:r>
          </a:p>
          <a:p>
            <a:endParaRPr lang="en-US" dirty="0"/>
          </a:p>
        </p:txBody>
      </p:sp>
      <p:sp>
        <p:nvSpPr>
          <p:cNvPr id="4" name="Date Placeholder 3"/>
          <p:cNvSpPr>
            <a:spLocks noGrp="1"/>
          </p:cNvSpPr>
          <p:nvPr>
            <p:ph type="dt" sz="half" idx="4294967295"/>
          </p:nvPr>
        </p:nvSpPr>
        <p:spPr>
          <a:xfrm>
            <a:off x="696913" y="228601"/>
            <a:ext cx="1970087" cy="3810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29802508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11-13-1034-00-00ah-cc9-cids-31 and 592-comment-resolutions</a:t>
            </a:r>
          </a:p>
          <a:p>
            <a:pPr lvl="1"/>
            <a:r>
              <a:rPr lang="en-US" dirty="0"/>
              <a:t>Peter </a:t>
            </a:r>
            <a:r>
              <a:rPr lang="en-US" dirty="0" err="1"/>
              <a:t>Loc</a:t>
            </a:r>
            <a:r>
              <a:rPr lang="en-US" dirty="0"/>
              <a:t> (Huawei)</a:t>
            </a:r>
          </a:p>
        </p:txBody>
      </p:sp>
      <p:sp>
        <p:nvSpPr>
          <p:cNvPr id="4" name="Date Placeholder 3"/>
          <p:cNvSpPr>
            <a:spLocks noGrp="1"/>
          </p:cNvSpPr>
          <p:nvPr>
            <p:ph type="dt" sz="half" idx="4294967295"/>
          </p:nvPr>
        </p:nvSpPr>
        <p:spPr>
          <a:xfrm>
            <a:off x="696913" y="304801"/>
            <a:ext cx="16652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19946406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Yuan Zhou (I2R)</a:t>
            </a:r>
          </a:p>
          <a:p>
            <a:pPr lvl="1"/>
            <a:r>
              <a:rPr lang="en-US" dirty="0"/>
              <a:t>11-13-1093-00-00ah-CC9-Comment-Resolution-CID-86</a:t>
            </a:r>
          </a:p>
          <a:p>
            <a:pPr lvl="1"/>
            <a:r>
              <a:rPr lang="en-US" dirty="0"/>
              <a:t>11-13-1094-00-00ah-CC9-Comment-Resolution-CID-362</a:t>
            </a:r>
          </a:p>
          <a:p>
            <a:pPr lvl="1"/>
            <a:r>
              <a:rPr lang="en-US" dirty="0"/>
              <a:t>11-13-1095-00-00ah-CC9-Comment-Resolution-CID-717</a:t>
            </a:r>
          </a:p>
          <a:p>
            <a:pPr lvl="1"/>
            <a:r>
              <a:rPr lang="en-US" dirty="0"/>
              <a:t>11-13-1096-00-00ah-CC9-Comment-Resolution-CID-471</a:t>
            </a:r>
          </a:p>
        </p:txBody>
      </p:sp>
      <p:sp>
        <p:nvSpPr>
          <p:cNvPr id="4" name="Date Placeholder 3"/>
          <p:cNvSpPr>
            <a:spLocks noGrp="1"/>
          </p:cNvSpPr>
          <p:nvPr>
            <p:ph type="dt" sz="half" idx="4294967295"/>
          </p:nvPr>
        </p:nvSpPr>
        <p:spPr>
          <a:xfrm>
            <a:off x="696913" y="304801"/>
            <a:ext cx="17414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38495073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13/1124 CC9-Resolution-CIDs-856</a:t>
            </a:r>
          </a:p>
          <a:p>
            <a:pPr lvl="1"/>
            <a:r>
              <a:rPr lang="en-US" dirty="0"/>
              <a:t>Shoukang Zheng (I2R)</a:t>
            </a:r>
          </a:p>
        </p:txBody>
      </p:sp>
      <p:sp>
        <p:nvSpPr>
          <p:cNvPr id="4" name="Date Placeholder 3"/>
          <p:cNvSpPr>
            <a:spLocks noGrp="1"/>
          </p:cNvSpPr>
          <p:nvPr>
            <p:ph type="dt" sz="half" idx="4294967295"/>
          </p:nvPr>
        </p:nvSpPr>
        <p:spPr>
          <a:xfrm>
            <a:off x="696913" y="304801"/>
            <a:ext cx="16652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19635969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13/1067 CC9 resolution of CID 219 317</a:t>
            </a:r>
          </a:p>
          <a:p>
            <a:pPr lvl="1"/>
            <a:r>
              <a:rPr lang="en-US" dirty="0" err="1"/>
              <a:t>Liwen</a:t>
            </a:r>
            <a:r>
              <a:rPr lang="en-US" dirty="0"/>
              <a:t> Chu (STMicroelectronics</a:t>
            </a:r>
            <a:r>
              <a:rPr lang="en-US" dirty="0" smtClean="0"/>
              <a:t>)</a:t>
            </a:r>
          </a:p>
          <a:p>
            <a:r>
              <a:rPr lang="en-US" dirty="0" smtClean="0"/>
              <a:t>Withdraw </a:t>
            </a:r>
            <a:r>
              <a:rPr lang="en-US" dirty="0"/>
              <a:t>the following comments: 312, 318, 319, 320, 322, </a:t>
            </a:r>
            <a:r>
              <a:rPr lang="en-US" dirty="0" smtClean="0"/>
              <a:t>325</a:t>
            </a:r>
          </a:p>
          <a:p>
            <a:pPr lvl="1"/>
            <a:r>
              <a:rPr lang="en-US" dirty="0" err="1"/>
              <a:t>Liwen</a:t>
            </a:r>
            <a:r>
              <a:rPr lang="en-US" dirty="0"/>
              <a:t> Chu (STMicroelectronics)</a:t>
            </a:r>
          </a:p>
        </p:txBody>
      </p:sp>
      <p:sp>
        <p:nvSpPr>
          <p:cNvPr id="4" name="Date Placeholder 3"/>
          <p:cNvSpPr>
            <a:spLocks noGrp="1"/>
          </p:cNvSpPr>
          <p:nvPr>
            <p:ph type="dt" sz="half" idx="4294967295"/>
          </p:nvPr>
        </p:nvSpPr>
        <p:spPr>
          <a:xfrm>
            <a:off x="696913" y="304801"/>
            <a:ext cx="16652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8982632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2</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ea typeface="굴림" pitchFamily="34" charset="-127"/>
              </a:rPr>
              <a:t>September 2013 –Nanjing, China </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800" b="1" dirty="0" smtClean="0">
                <a:ea typeface="굴림" pitchFamily="34" charset="-127"/>
              </a:rPr>
              <a:t>Call the meeting to order.</a:t>
            </a:r>
          </a:p>
          <a:p>
            <a:pPr marL="342900" indent="-342900">
              <a:lnSpc>
                <a:spcPct val="80000"/>
              </a:lnSpc>
              <a:spcBef>
                <a:spcPct val="20000"/>
              </a:spcBef>
              <a:buFontTx/>
              <a:buChar char="•"/>
            </a:pPr>
            <a:r>
              <a:rPr lang="en-US" altLang="ko-KR" sz="1800" b="1" dirty="0" smtClean="0">
                <a:ea typeface="굴림" pitchFamily="34" charset="-127"/>
              </a:rPr>
              <a:t>Designation of a secretary for the minutes. </a:t>
            </a:r>
          </a:p>
          <a:p>
            <a:pPr marL="342900" indent="-342900">
              <a:lnSpc>
                <a:spcPct val="80000"/>
              </a:lnSpc>
              <a:spcBef>
                <a:spcPct val="20000"/>
              </a:spcBef>
              <a:buFontTx/>
              <a:buChar char="•"/>
            </a:pPr>
            <a:r>
              <a:rPr lang="en-US" altLang="ko-KR" sz="1800" b="1" dirty="0">
                <a:ea typeface="굴림" pitchFamily="34" charset="-127"/>
              </a:rPr>
              <a:t>Reminder on Affiliation, </a:t>
            </a:r>
            <a:r>
              <a:rPr lang="en-US" sz="1800" b="1" dirty="0"/>
              <a:t>IEEE 802 and IEEE 802.11 IPR policies and </a:t>
            </a:r>
            <a:r>
              <a:rPr lang="en-US" sz="1800" b="1" dirty="0" smtClean="0"/>
              <a:t>procedures; call </a:t>
            </a:r>
            <a:r>
              <a:rPr lang="en-US" sz="1800" b="1" dirty="0"/>
              <a:t>for </a:t>
            </a:r>
            <a:r>
              <a:rPr lang="en-US" sz="1800" b="1" dirty="0" smtClean="0"/>
              <a:t>awareness.</a:t>
            </a:r>
            <a:endParaRPr lang="en-US" altLang="ko-KR" sz="1800" b="1" dirty="0" smtClean="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Reminder </a:t>
            </a:r>
            <a:r>
              <a:rPr lang="en-US" altLang="ko-KR" sz="1800" b="1" dirty="0">
                <a:ea typeface="굴림" pitchFamily="34" charset="-127"/>
              </a:rPr>
              <a:t>to record </a:t>
            </a:r>
            <a:r>
              <a:rPr lang="en-US" altLang="ko-KR" sz="1800" b="1" dirty="0" smtClean="0">
                <a:ea typeface="굴림" pitchFamily="34" charset="-127"/>
              </a:rPr>
              <a:t>attendance.</a:t>
            </a: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Proposed agenda:</a:t>
            </a:r>
            <a:endParaRPr lang="en-US" altLang="ko-KR" sz="1600" dirty="0" smtClean="0">
              <a:solidFill>
                <a:srgbClr val="FF0000"/>
              </a:solidFill>
              <a:ea typeface="굴림" pitchFamily="34" charset="-127"/>
            </a:endParaRPr>
          </a:p>
          <a:p>
            <a:pPr marL="800100" lvl="1" indent="-342900">
              <a:lnSpc>
                <a:spcPct val="80000"/>
              </a:lnSpc>
              <a:spcBef>
                <a:spcPct val="20000"/>
              </a:spcBef>
              <a:buFontTx/>
              <a:buChar char="•"/>
            </a:pPr>
            <a:r>
              <a:rPr lang="en-US" altLang="ko-KR" sz="1800" b="1" dirty="0" smtClean="0">
                <a:ea typeface="굴림" pitchFamily="34" charset="-127"/>
              </a:rPr>
              <a:t>Reminder of the Ad-hoc operating rules</a:t>
            </a:r>
          </a:p>
          <a:p>
            <a:pPr marL="800100" lvl="1" indent="-342900">
              <a:lnSpc>
                <a:spcPct val="80000"/>
              </a:lnSpc>
              <a:spcBef>
                <a:spcPct val="20000"/>
              </a:spcBef>
              <a:buFontTx/>
              <a:buChar char="•"/>
            </a:pPr>
            <a:r>
              <a:rPr lang="en-US" altLang="ko-KR" sz="1800" b="1" dirty="0" smtClean="0">
                <a:ea typeface="굴림" pitchFamily="34" charset="-127"/>
              </a:rPr>
              <a:t>Call for submissions for comment resolution</a:t>
            </a:r>
          </a:p>
          <a:p>
            <a:pPr marL="800100" lvl="1" indent="-342900">
              <a:lnSpc>
                <a:spcPct val="80000"/>
              </a:lnSpc>
              <a:spcBef>
                <a:spcPct val="20000"/>
              </a:spcBef>
              <a:buFontTx/>
              <a:buChar char="•"/>
            </a:pPr>
            <a:r>
              <a:rPr lang="en-US" altLang="ko-KR" sz="1800" b="1" dirty="0">
                <a:ea typeface="굴림" pitchFamily="34" charset="-127"/>
              </a:rPr>
              <a:t>Call for submissions </a:t>
            </a:r>
            <a:r>
              <a:rPr lang="en-US" altLang="ko-KR" sz="1800" b="1" dirty="0" smtClean="0">
                <a:ea typeface="굴림" pitchFamily="34" charset="-127"/>
              </a:rPr>
              <a:t>other than for comment resolution</a:t>
            </a:r>
          </a:p>
          <a:p>
            <a:pPr marL="800100" lvl="1" indent="-342900">
              <a:lnSpc>
                <a:spcPct val="80000"/>
              </a:lnSpc>
              <a:spcBef>
                <a:spcPct val="20000"/>
              </a:spcBef>
              <a:buFontTx/>
              <a:buChar char="•"/>
            </a:pPr>
            <a:r>
              <a:rPr lang="en-US" altLang="ko-KR" sz="1800" b="1" dirty="0" smtClean="0">
                <a:ea typeface="굴림" pitchFamily="34" charset="-127"/>
              </a:rPr>
              <a:t>Address submissions for comment resolution</a:t>
            </a:r>
          </a:p>
          <a:p>
            <a:pPr marL="800100" lvl="1" indent="-342900">
              <a:lnSpc>
                <a:spcPct val="80000"/>
              </a:lnSpc>
              <a:spcBef>
                <a:spcPct val="20000"/>
              </a:spcBef>
              <a:buFontTx/>
              <a:buChar char="•"/>
            </a:pPr>
            <a:r>
              <a:rPr lang="en-US" altLang="ko-KR" sz="1800" b="1" dirty="0">
                <a:ea typeface="굴림" pitchFamily="34" charset="-127"/>
              </a:rPr>
              <a:t>Address submissions </a:t>
            </a:r>
            <a:r>
              <a:rPr lang="en-US" altLang="ko-KR" sz="1800" b="1" dirty="0" smtClean="0">
                <a:ea typeface="굴림" pitchFamily="34" charset="-127"/>
              </a:rPr>
              <a:t>not for comment resolution</a:t>
            </a: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Adjourn</a:t>
            </a:r>
            <a:endParaRPr lang="en-US" altLang="ko-KR" sz="1800" b="1" dirty="0">
              <a:ea typeface="굴림" pitchFamily="34" charset="-127"/>
            </a:endParaRPr>
          </a:p>
        </p:txBody>
      </p:sp>
      <p:sp>
        <p:nvSpPr>
          <p:cNvPr id="7" name="Date Placeholder 3"/>
          <p:cNvSpPr>
            <a:spLocks noGrp="1"/>
          </p:cNvSpPr>
          <p:nvPr>
            <p:ph type="dt" sz="half" idx="10"/>
          </p:nvPr>
        </p:nvSpPr>
        <p:spPr>
          <a:xfrm>
            <a:off x="696912" y="304801"/>
            <a:ext cx="1970088" cy="304800"/>
          </a:xfrm>
        </p:spPr>
        <p:txBody>
          <a:bodyPr/>
          <a:lstStyle/>
          <a:p>
            <a:r>
              <a:rPr lang="en-US" altLang="ko-KR" dirty="0" smtClean="0"/>
              <a:t>September 2013</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13/1088 coexistence assurance</a:t>
            </a:r>
          </a:p>
          <a:p>
            <a:pPr lvl="1"/>
            <a:r>
              <a:rPr lang="en-US" dirty="0" err="1"/>
              <a:t>Yongho</a:t>
            </a:r>
            <a:r>
              <a:rPr lang="en-US" dirty="0"/>
              <a:t> </a:t>
            </a:r>
            <a:r>
              <a:rPr lang="en-US" dirty="0" err="1"/>
              <a:t>Seok</a:t>
            </a:r>
            <a:r>
              <a:rPr lang="en-US" dirty="0"/>
              <a:t> (LG Electronics)</a:t>
            </a:r>
          </a:p>
        </p:txBody>
      </p:sp>
      <p:sp>
        <p:nvSpPr>
          <p:cNvPr id="4" name="Date Placeholder 3"/>
          <p:cNvSpPr>
            <a:spLocks noGrp="1"/>
          </p:cNvSpPr>
          <p:nvPr>
            <p:ph type="dt" sz="half" idx="4294967295"/>
          </p:nvPr>
        </p:nvSpPr>
        <p:spPr>
          <a:xfrm>
            <a:off x="696913" y="304801"/>
            <a:ext cx="16652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val="28650915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13/1134 Resolutions to CIDs 41, 150, 350, and 898</a:t>
            </a:r>
          </a:p>
          <a:p>
            <a:pPr lvl="1"/>
            <a:r>
              <a:rPr lang="en-US" dirty="0" err="1"/>
              <a:t>Chittabrata</a:t>
            </a:r>
            <a:r>
              <a:rPr lang="en-US" dirty="0"/>
              <a:t> </a:t>
            </a:r>
            <a:r>
              <a:rPr lang="en-US" dirty="0" err="1"/>
              <a:t>Ghosh</a:t>
            </a:r>
            <a:r>
              <a:rPr lang="en-US" dirty="0"/>
              <a:t> (Nokia)</a:t>
            </a:r>
          </a:p>
        </p:txBody>
      </p:sp>
      <p:sp>
        <p:nvSpPr>
          <p:cNvPr id="4" name="Date Placeholder 3"/>
          <p:cNvSpPr>
            <a:spLocks noGrp="1"/>
          </p:cNvSpPr>
          <p:nvPr>
            <p:ph type="dt" sz="half" idx="4294967295"/>
          </p:nvPr>
        </p:nvSpPr>
        <p:spPr>
          <a:xfrm>
            <a:off x="696913" y="304799"/>
            <a:ext cx="1893887" cy="304801"/>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extLst>
      <p:ext uri="{BB962C8B-B14F-4D97-AF65-F5344CB8AC3E}">
        <p14:creationId xmlns:p14="http://schemas.microsoft.com/office/powerpoint/2010/main" val="13360995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13/1138</a:t>
            </a:r>
            <a:r>
              <a:rPr lang="en-US" dirty="0"/>
              <a:t>, Comment resolution for </a:t>
            </a:r>
            <a:r>
              <a:rPr lang="en-US" dirty="0" err="1"/>
              <a:t>annexD</a:t>
            </a:r>
            <a:r>
              <a:rPr lang="en-US" dirty="0"/>
              <a:t> </a:t>
            </a:r>
            <a:r>
              <a:rPr lang="en-US" dirty="0" smtClean="0"/>
              <a:t>CID730 (PHY)</a:t>
            </a:r>
            <a:endParaRPr lang="en-US" dirty="0"/>
          </a:p>
          <a:p>
            <a:pPr lvl="1"/>
            <a:r>
              <a:rPr lang="en-US" dirty="0"/>
              <a:t>Jianhan Liu (</a:t>
            </a:r>
            <a:r>
              <a:rPr lang="en-US" dirty="0" err="1"/>
              <a:t>Mediatek</a:t>
            </a:r>
            <a:r>
              <a:rPr lang="en-US" dirty="0"/>
              <a:t>)</a:t>
            </a:r>
          </a:p>
          <a:p>
            <a:endParaRPr lang="en-US" dirty="0"/>
          </a:p>
          <a:p>
            <a:r>
              <a:rPr lang="en-US" dirty="0"/>
              <a:t>13/1136, Comment resolution for clause-8-4-2-170a CID418 and </a:t>
            </a:r>
            <a:r>
              <a:rPr lang="en-US" dirty="0" smtClean="0"/>
              <a:t>CID903 (PHY)</a:t>
            </a:r>
            <a:endParaRPr lang="en-US" dirty="0"/>
          </a:p>
          <a:p>
            <a:pPr lvl="1"/>
            <a:r>
              <a:rPr lang="en-US" dirty="0"/>
              <a:t>Jianhan Liu (</a:t>
            </a:r>
            <a:r>
              <a:rPr lang="en-US" dirty="0" err="1"/>
              <a:t>Mediatek</a:t>
            </a:r>
            <a:r>
              <a:rPr lang="en-US" dirty="0"/>
              <a:t> Inc.)</a:t>
            </a:r>
          </a:p>
        </p:txBody>
      </p:sp>
      <p:sp>
        <p:nvSpPr>
          <p:cNvPr id="4" name="Date Placeholder 3"/>
          <p:cNvSpPr>
            <a:spLocks noGrp="1"/>
          </p:cNvSpPr>
          <p:nvPr>
            <p:ph type="dt" sz="half" idx="4294967295"/>
          </p:nvPr>
        </p:nvSpPr>
        <p:spPr>
          <a:xfrm>
            <a:off x="696913" y="304801"/>
            <a:ext cx="1589087" cy="304800"/>
          </a:xfrm>
          <a:prstGeom prst="rect">
            <a:avLst/>
          </a:prstGeom>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extLst>
      <p:ext uri="{BB962C8B-B14F-4D97-AF65-F5344CB8AC3E}">
        <p14:creationId xmlns:p14="http://schemas.microsoft.com/office/powerpoint/2010/main" val="6829934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Amin </a:t>
            </a:r>
            <a:r>
              <a:rPr lang="en-US" dirty="0" err="1" smtClean="0"/>
              <a:t>Jafarian</a:t>
            </a:r>
            <a:r>
              <a:rPr lang="en-US" dirty="0" smtClean="0"/>
              <a:t> (Qualcomm)</a:t>
            </a:r>
            <a:endParaRPr lang="en-US" dirty="0"/>
          </a:p>
          <a:p>
            <a:pPr lvl="1"/>
            <a:r>
              <a:rPr lang="en-US" dirty="0"/>
              <a:t>13/1141 CC9-Resolution-CIDs-831+542</a:t>
            </a:r>
          </a:p>
          <a:p>
            <a:pPr lvl="1"/>
            <a:r>
              <a:rPr lang="en-US" dirty="0"/>
              <a:t>13/1140 CC9-Resolution-CIDs-499+</a:t>
            </a:r>
          </a:p>
          <a:p>
            <a:pPr lvl="1"/>
            <a:r>
              <a:rPr lang="en-US" dirty="0"/>
              <a:t>13/1139 CC9-Resolution-CIDs-323+266+416+431+430+91+794+16+517+697+698+795+699</a:t>
            </a:r>
          </a:p>
          <a:p>
            <a:pPr lvl="1"/>
            <a:r>
              <a:rPr lang="en-US" dirty="0"/>
              <a:t>13/0981 CC9-Resolution-CIDs-68+445+676+446+447+35+232+674+449+450+451</a:t>
            </a:r>
          </a:p>
          <a:p>
            <a:pPr lvl="1"/>
            <a:r>
              <a:rPr lang="en-US" dirty="0"/>
              <a:t>13/0975 CC9-Resolution-CIDs-393+632+631</a:t>
            </a:r>
          </a:p>
        </p:txBody>
      </p:sp>
      <p:sp>
        <p:nvSpPr>
          <p:cNvPr id="4" name="Date Placeholder 3"/>
          <p:cNvSpPr>
            <a:spLocks noGrp="1"/>
          </p:cNvSpPr>
          <p:nvPr>
            <p:ph type="dt" sz="half" idx="4294967295"/>
          </p:nvPr>
        </p:nvSpPr>
        <p:spPr>
          <a:xfrm>
            <a:off x="696913" y="304801"/>
            <a:ext cx="17414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extLst>
      <p:ext uri="{BB962C8B-B14F-4D97-AF65-F5344CB8AC3E}">
        <p14:creationId xmlns:p14="http://schemas.microsoft.com/office/powerpoint/2010/main" val="22991815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Matthew Fischer MAC submissions</a:t>
            </a:r>
          </a:p>
          <a:p>
            <a:endParaRPr lang="en-US" dirty="0"/>
          </a:p>
          <a:p>
            <a:pPr lvl="1"/>
            <a:r>
              <a:rPr lang="en-US" dirty="0"/>
              <a:t>11-13-1145-00-00ah-CC9-resolutions-for-8_4_2_170j-4_11c_d</a:t>
            </a:r>
          </a:p>
          <a:p>
            <a:pPr lvl="1"/>
            <a:r>
              <a:rPr lang="en-US" dirty="0"/>
              <a:t>11-13-1142-00-00ah-CC9-resolutions-for-9_32k</a:t>
            </a:r>
          </a:p>
          <a:p>
            <a:pPr lvl="1"/>
            <a:r>
              <a:rPr lang="en-US" dirty="0"/>
              <a:t>11-13-1143-00-00ah-CC9-resolutions-for-9_32f</a:t>
            </a:r>
          </a:p>
        </p:txBody>
      </p:sp>
      <p:sp>
        <p:nvSpPr>
          <p:cNvPr id="4" name="Date Placeholder 3"/>
          <p:cNvSpPr>
            <a:spLocks noGrp="1"/>
          </p:cNvSpPr>
          <p:nvPr>
            <p:ph type="dt" sz="half" idx="4294967295"/>
          </p:nvPr>
        </p:nvSpPr>
        <p:spPr>
          <a:xfrm>
            <a:off x="696913" y="304801"/>
            <a:ext cx="15890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extLst>
      <p:ext uri="{BB962C8B-B14F-4D97-AF65-F5344CB8AC3E}">
        <p14:creationId xmlns:p14="http://schemas.microsoft.com/office/powerpoint/2010/main" val="20334480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strike="sngStrike" dirty="0"/>
              <a:t>13/1127 CCA channelization and levels</a:t>
            </a:r>
          </a:p>
          <a:p>
            <a:pPr lvl="1"/>
            <a:r>
              <a:rPr lang="en-US" strike="sngStrike" dirty="0"/>
              <a:t>Eugene </a:t>
            </a:r>
            <a:r>
              <a:rPr lang="en-US" strike="sngStrike" dirty="0" err="1"/>
              <a:t>Baik</a:t>
            </a:r>
            <a:r>
              <a:rPr lang="en-US" strike="sngStrike" dirty="0"/>
              <a:t> (Qualcomm)</a:t>
            </a:r>
          </a:p>
        </p:txBody>
      </p:sp>
      <p:sp>
        <p:nvSpPr>
          <p:cNvPr id="4" name="Date Placeholder 3"/>
          <p:cNvSpPr>
            <a:spLocks noGrp="1"/>
          </p:cNvSpPr>
          <p:nvPr>
            <p:ph type="dt" sz="half" idx="4294967295"/>
          </p:nvPr>
        </p:nvSpPr>
        <p:spPr>
          <a:xfrm>
            <a:off x="696913" y="228601"/>
            <a:ext cx="1741487" cy="3810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Tree>
    <p:extLst>
      <p:ext uri="{BB962C8B-B14F-4D97-AF65-F5344CB8AC3E}">
        <p14:creationId xmlns:p14="http://schemas.microsoft.com/office/powerpoint/2010/main" val="7779222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26</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Straw Polls</a:t>
            </a:r>
            <a:endParaRPr lang="en-US" altLang="ko-KR" dirty="0">
              <a:ea typeface="굴림" pitchFamily="34" charset="-127"/>
            </a:endParaRPr>
          </a:p>
        </p:txBody>
      </p:sp>
      <p:sp>
        <p:nvSpPr>
          <p:cNvPr id="7" name="Date Placeholder 3"/>
          <p:cNvSpPr>
            <a:spLocks noGrp="1"/>
          </p:cNvSpPr>
          <p:nvPr>
            <p:ph type="dt" sz="half" idx="2"/>
          </p:nvPr>
        </p:nvSpPr>
        <p:spPr>
          <a:xfrm>
            <a:off x="696912" y="152401"/>
            <a:ext cx="2122488" cy="457200"/>
          </a:xfrm>
        </p:spPr>
        <p:txBody>
          <a:bodyPr/>
          <a:lstStyle/>
          <a:p>
            <a:r>
              <a:rPr lang="en-US" altLang="ko-KR" dirty="0" smtClean="0"/>
              <a:t>September 2013</a:t>
            </a:r>
            <a:endParaRPr lang="en-US" altLang="ko-K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sz="1800" dirty="0" smtClean="0"/>
              <a:t>Template - Text</a:t>
            </a:r>
          </a:p>
          <a:p>
            <a:endParaRPr lang="en-US" sz="1800" dirty="0"/>
          </a:p>
          <a:p>
            <a:r>
              <a:rPr lang="en-US" sz="1800" dirty="0" smtClean="0"/>
              <a:t>Y:</a:t>
            </a:r>
          </a:p>
          <a:p>
            <a:r>
              <a:rPr lang="en-US" sz="1800" dirty="0" smtClean="0"/>
              <a:t>N:</a:t>
            </a:r>
          </a:p>
          <a:p>
            <a:r>
              <a:rPr lang="en-US" sz="1800" dirty="0" smtClean="0"/>
              <a:t>A:</a:t>
            </a:r>
          </a:p>
          <a:p>
            <a:endParaRPr lang="en-US" sz="1800" dirty="0"/>
          </a:p>
          <a:p>
            <a:endParaRPr lang="en-US" sz="1800" dirty="0" smtClean="0"/>
          </a:p>
          <a:p>
            <a:endParaRPr lang="en-US" sz="1800" dirty="0" smtClean="0"/>
          </a:p>
          <a:p>
            <a:endParaRPr lang="en-US" sz="1800" dirty="0" smtClean="0"/>
          </a:p>
          <a:p>
            <a:endParaRPr lang="en-US" sz="1800" dirty="0"/>
          </a:p>
          <a:p>
            <a:endParaRPr lang="en-US" sz="1800" dirty="0" smtClean="0"/>
          </a:p>
          <a:p>
            <a:r>
              <a:rPr lang="en-US" sz="1800" dirty="0" smtClean="0"/>
              <a:t>(Session: AM/PM N)</a:t>
            </a:r>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27</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28</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Pre-Motions </a:t>
            </a:r>
            <a:r>
              <a:rPr lang="en-US" altLang="ko-KR" dirty="0">
                <a:ea typeface="굴림" pitchFamily="34" charset="-127"/>
              </a:rPr>
              <a:t>to be brought for vote in </a:t>
            </a:r>
            <a:r>
              <a:rPr lang="en-US" altLang="ko-KR" dirty="0" err="1" smtClean="0">
                <a:ea typeface="굴림" pitchFamily="34" charset="-127"/>
              </a:rPr>
              <a:t>TGah</a:t>
            </a:r>
            <a:r>
              <a:rPr lang="en-US" altLang="ko-KR" dirty="0" smtClean="0">
                <a:ea typeface="굴림" pitchFamily="34" charset="-127"/>
              </a:rPr>
              <a:t> </a:t>
            </a:r>
            <a:r>
              <a:rPr lang="en-US" altLang="ko-KR" dirty="0">
                <a:ea typeface="굴림" pitchFamily="34" charset="-127"/>
              </a:rPr>
              <a:t>task group</a:t>
            </a: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1</a:t>
            </a:r>
            <a:endParaRPr lang="en-US" dirty="0"/>
          </a:p>
        </p:txBody>
      </p:sp>
      <p:sp>
        <p:nvSpPr>
          <p:cNvPr id="3" name="Content Placeholder 2"/>
          <p:cNvSpPr>
            <a:spLocks noGrp="1"/>
          </p:cNvSpPr>
          <p:nvPr>
            <p:ph idx="1"/>
          </p:nvPr>
        </p:nvSpPr>
        <p:spPr/>
        <p:txBody>
          <a:bodyPr/>
          <a:lstStyle/>
          <a:p>
            <a:pPr marL="342900" lvl="1" indent="-342900">
              <a:buFontTx/>
              <a:buChar char="•"/>
            </a:pPr>
            <a:r>
              <a:rPr lang="en-US" sz="1800" dirty="0" smtClean="0"/>
              <a:t>Do you agree with the resolution of the CIDs </a:t>
            </a:r>
          </a:p>
          <a:p>
            <a:pPr marL="685800" lvl="2" indent="-342900"/>
            <a:r>
              <a:rPr lang="en-GB" sz="1600" dirty="0"/>
              <a:t>518, 580, </a:t>
            </a:r>
            <a:r>
              <a:rPr lang="en-GB" sz="1600" dirty="0" smtClean="0"/>
              <a:t>551, 5</a:t>
            </a:r>
            <a:r>
              <a:rPr lang="en-GB" sz="1600" dirty="0"/>
              <a:t>, 876, 101, 115, 116, 118, 134, 496, 528, 538, 539, 569, 603, 604, 617, 629, 659, 754, 758, 759, 768, 769, 772, 792, </a:t>
            </a:r>
            <a:r>
              <a:rPr lang="en-GB" sz="1600" dirty="0" smtClean="0"/>
              <a:t>807</a:t>
            </a:r>
            <a:endParaRPr lang="en-US" dirty="0" smtClean="0"/>
          </a:p>
          <a:p>
            <a:pPr marL="685800" lvl="2" indent="-342900"/>
            <a:r>
              <a:rPr lang="en-US" sz="1800" dirty="0" smtClean="0"/>
              <a:t>In document </a:t>
            </a:r>
            <a:r>
              <a:rPr lang="en-US" sz="1800" dirty="0" smtClean="0"/>
              <a:t>11-13-1087-01-00ah-CC9-miscellaneous-comment-resolution</a:t>
            </a:r>
          </a:p>
          <a:p>
            <a:pPr marL="685800" lvl="2" indent="-342900"/>
            <a:endParaRPr lang="en-US" dirty="0"/>
          </a:p>
          <a:p>
            <a:pPr marL="685800" lvl="2" indent="-342900"/>
            <a:endParaRPr lang="en-US" sz="1800" dirty="0" smtClean="0"/>
          </a:p>
          <a:p>
            <a:pPr marL="685800" lvl="2" indent="-342900"/>
            <a:endParaRPr lang="en-US" dirty="0"/>
          </a:p>
          <a:p>
            <a:pPr marL="685800" lvl="2" indent="-342900"/>
            <a:r>
              <a:rPr lang="en-US" sz="1800" dirty="0" smtClean="0"/>
              <a:t>Passes with unanimous consent</a:t>
            </a:r>
            <a:endParaRPr lang="en-US" sz="1800"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29</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
        <p:nvSpPr>
          <p:cNvPr id="7" name="TextBox 6"/>
          <p:cNvSpPr txBox="1"/>
          <p:nvPr/>
        </p:nvSpPr>
        <p:spPr>
          <a:xfrm>
            <a:off x="838200" y="5867400"/>
            <a:ext cx="1401089" cy="276999"/>
          </a:xfrm>
          <a:prstGeom prst="rect">
            <a:avLst/>
          </a:prstGeom>
          <a:noFill/>
        </p:spPr>
        <p:txBody>
          <a:bodyPr wrap="none" rtlCol="0">
            <a:spAutoFit/>
          </a:bodyPr>
          <a:lstStyle/>
          <a:p>
            <a:r>
              <a:rPr lang="en-US" dirty="0" smtClean="0"/>
              <a:t>Mon PM3, </a:t>
            </a:r>
            <a:r>
              <a:rPr lang="en-US" dirty="0" err="1" smtClean="0"/>
              <a:t>Yongho</a:t>
            </a:r>
            <a:r>
              <a:rPr lang="en-US" dirty="0" smtClean="0"/>
              <a:t> </a:t>
            </a:r>
            <a:endParaRPr lang="en-US" dirty="0"/>
          </a:p>
        </p:txBody>
      </p:sp>
    </p:spTree>
    <p:extLst>
      <p:ext uri="{BB962C8B-B14F-4D97-AF65-F5344CB8AC3E}">
        <p14:creationId xmlns:p14="http://schemas.microsoft.com/office/powerpoint/2010/main" val="25500487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3</a:t>
            </a:fld>
            <a:endParaRPr lang="en-US" altLang="ko-KR"/>
          </a:p>
        </p:txBody>
      </p:sp>
      <p:sp>
        <p:nvSpPr>
          <p:cNvPr id="52226" name="Rectangle 2"/>
          <p:cNvSpPr>
            <a:spLocks noGrp="1" noChangeArrowheads="1"/>
          </p:cNvSpPr>
          <p:nvPr>
            <p:ph type="ctrTitle"/>
          </p:nvPr>
        </p:nvSpPr>
        <p:spPr/>
        <p:txBody>
          <a:bodyPr/>
          <a:lstStyle/>
          <a:p>
            <a:r>
              <a:rPr lang="en-US" altLang="ko-KR" dirty="0" smtClean="0">
                <a:ea typeface="굴림" pitchFamily="34" charset="-127"/>
              </a:rPr>
              <a:t>Submissions and notes</a:t>
            </a:r>
            <a:endParaRPr lang="en-US" altLang="ko-KR" dirty="0">
              <a:ea typeface="굴림" pitchFamily="34" charset="-127"/>
            </a:endParaRPr>
          </a:p>
        </p:txBody>
      </p:sp>
      <p:sp>
        <p:nvSpPr>
          <p:cNvPr id="7" name="Date Placeholder 3"/>
          <p:cNvSpPr>
            <a:spLocks noGrp="1"/>
          </p:cNvSpPr>
          <p:nvPr>
            <p:ph type="dt" sz="half" idx="2"/>
          </p:nvPr>
        </p:nvSpPr>
        <p:spPr>
          <a:xfrm>
            <a:off x="696912" y="381000"/>
            <a:ext cx="1741488" cy="228600"/>
          </a:xfrm>
        </p:spPr>
        <p:txBody>
          <a:bodyPr/>
          <a:lstStyle/>
          <a:p>
            <a:r>
              <a:rPr lang="en-US" altLang="ko-KR" dirty="0" smtClean="0"/>
              <a:t>September 2013</a:t>
            </a:r>
            <a:endParaRPr lang="en-US" altLang="ko-K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Motion </a:t>
            </a:r>
            <a:r>
              <a:rPr lang="en-US" dirty="0" smtClean="0"/>
              <a:t>2</a:t>
            </a:r>
            <a:endParaRPr lang="en-US" dirty="0"/>
          </a:p>
        </p:txBody>
      </p:sp>
      <p:sp>
        <p:nvSpPr>
          <p:cNvPr id="3" name="Content Placeholder 2"/>
          <p:cNvSpPr>
            <a:spLocks noGrp="1"/>
          </p:cNvSpPr>
          <p:nvPr>
            <p:ph idx="1"/>
          </p:nvPr>
        </p:nvSpPr>
        <p:spPr/>
        <p:txBody>
          <a:bodyPr/>
          <a:lstStyle/>
          <a:p>
            <a:r>
              <a:rPr lang="en-US" dirty="0" smtClean="0"/>
              <a:t>Do you agree with the changes proposed in 13/1072r2?</a:t>
            </a:r>
          </a:p>
          <a:p>
            <a:endParaRPr lang="en-US" dirty="0"/>
          </a:p>
          <a:p>
            <a:pPr marL="0" indent="0">
              <a:buNone/>
            </a:pPr>
            <a:endParaRPr lang="en-US" dirty="0"/>
          </a:p>
          <a:p>
            <a:r>
              <a:rPr lang="en-US" sz="2000" dirty="0" smtClean="0"/>
              <a:t>Pre Motion passes with unanimous consent </a:t>
            </a:r>
          </a:p>
          <a:p>
            <a:pPr marL="0" indent="0">
              <a:buNone/>
            </a:pPr>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30</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
        <p:nvSpPr>
          <p:cNvPr id="7" name="TextBox 6"/>
          <p:cNvSpPr txBox="1"/>
          <p:nvPr/>
        </p:nvSpPr>
        <p:spPr>
          <a:xfrm>
            <a:off x="839541" y="5895201"/>
            <a:ext cx="1141659" cy="276999"/>
          </a:xfrm>
          <a:prstGeom prst="rect">
            <a:avLst/>
          </a:prstGeom>
          <a:noFill/>
        </p:spPr>
        <p:txBody>
          <a:bodyPr wrap="none" rtlCol="0">
            <a:spAutoFit/>
          </a:bodyPr>
          <a:lstStyle/>
          <a:p>
            <a:r>
              <a:rPr lang="en-US" dirty="0" smtClean="0"/>
              <a:t>Mon PM3, Lin</a:t>
            </a:r>
            <a:endParaRPr lang="en-US" dirty="0"/>
          </a:p>
        </p:txBody>
      </p:sp>
    </p:spTree>
    <p:extLst>
      <p:ext uri="{BB962C8B-B14F-4D97-AF65-F5344CB8AC3E}">
        <p14:creationId xmlns:p14="http://schemas.microsoft.com/office/powerpoint/2010/main" val="5232346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Motion 3</a:t>
            </a:r>
          </a:p>
        </p:txBody>
      </p:sp>
      <p:sp>
        <p:nvSpPr>
          <p:cNvPr id="3" name="Content Placeholder 2"/>
          <p:cNvSpPr>
            <a:spLocks noGrp="1"/>
          </p:cNvSpPr>
          <p:nvPr>
            <p:ph idx="1"/>
          </p:nvPr>
        </p:nvSpPr>
        <p:spPr/>
        <p:txBody>
          <a:bodyPr/>
          <a:lstStyle/>
          <a:p>
            <a:r>
              <a:rPr lang="en-US" dirty="0" smtClean="0"/>
              <a:t>Do you agree with the resolution of</a:t>
            </a:r>
            <a:endParaRPr lang="en-US" sz="2000" dirty="0"/>
          </a:p>
          <a:p>
            <a:pPr lvl="1"/>
            <a:r>
              <a:rPr lang="en-US" dirty="0"/>
              <a:t>CID 265 </a:t>
            </a:r>
            <a:r>
              <a:rPr lang="en-US" dirty="0" smtClean="0"/>
              <a:t>in 13/1068r2 </a:t>
            </a:r>
            <a:r>
              <a:rPr lang="en-US" dirty="0"/>
              <a:t>CC09 Comment </a:t>
            </a:r>
            <a:r>
              <a:rPr lang="en-US" dirty="0" smtClean="0"/>
              <a:t>Resolution</a:t>
            </a:r>
            <a:endParaRPr lang="en-US" dirty="0"/>
          </a:p>
          <a:p>
            <a:pPr lvl="1"/>
            <a:r>
              <a:rPr lang="en-US" dirty="0"/>
              <a:t>CID </a:t>
            </a:r>
            <a:r>
              <a:rPr lang="en-US" dirty="0" smtClean="0"/>
              <a:t>264, </a:t>
            </a:r>
            <a:r>
              <a:rPr lang="en-US" dirty="0"/>
              <a:t>534, 535, 716 and 834 </a:t>
            </a:r>
            <a:r>
              <a:rPr lang="en-US" dirty="0" smtClean="0"/>
              <a:t>in 13/1069r1</a:t>
            </a:r>
          </a:p>
          <a:p>
            <a:pPr lvl="1"/>
            <a:endParaRPr lang="en-US" dirty="0" smtClean="0"/>
          </a:p>
          <a:p>
            <a:pPr lvl="1"/>
            <a:endParaRPr lang="en-US" dirty="0"/>
          </a:p>
          <a:p>
            <a:pPr lvl="1"/>
            <a:r>
              <a:rPr lang="en-US" dirty="0" smtClean="0"/>
              <a:t>Passes with unanimous consent</a:t>
            </a:r>
            <a:endParaRPr lang="en-US" dirty="0"/>
          </a:p>
          <a:p>
            <a:pPr lvl="1"/>
            <a:endParaRPr lang="en-US" dirty="0" smtClean="0"/>
          </a:p>
          <a:p>
            <a:endParaRPr lang="en-US" dirty="0"/>
          </a:p>
          <a:p>
            <a:endParaRPr lang="en-US" sz="2000" dirty="0" smtClean="0"/>
          </a:p>
          <a:p>
            <a:pPr marL="0" indent="0">
              <a:buNone/>
            </a:pPr>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31</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
        <p:nvSpPr>
          <p:cNvPr id="7" name="TextBox 6"/>
          <p:cNvSpPr txBox="1"/>
          <p:nvPr/>
        </p:nvSpPr>
        <p:spPr>
          <a:xfrm>
            <a:off x="839541" y="5895201"/>
            <a:ext cx="1223412" cy="276999"/>
          </a:xfrm>
          <a:prstGeom prst="rect">
            <a:avLst/>
          </a:prstGeom>
          <a:noFill/>
        </p:spPr>
        <p:txBody>
          <a:bodyPr wrap="none" rtlCol="0">
            <a:spAutoFit/>
          </a:bodyPr>
          <a:lstStyle/>
          <a:p>
            <a:r>
              <a:rPr lang="en-US" dirty="0" smtClean="0"/>
              <a:t>Mon PM3, Betty</a:t>
            </a:r>
            <a:endParaRPr lang="en-US" dirty="0"/>
          </a:p>
        </p:txBody>
      </p:sp>
    </p:spTree>
    <p:extLst>
      <p:ext uri="{BB962C8B-B14F-4D97-AF65-F5344CB8AC3E}">
        <p14:creationId xmlns:p14="http://schemas.microsoft.com/office/powerpoint/2010/main" val="339885087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4</a:t>
            </a:r>
            <a:endParaRPr lang="en-US" dirty="0"/>
          </a:p>
        </p:txBody>
      </p:sp>
      <p:sp>
        <p:nvSpPr>
          <p:cNvPr id="3" name="Content Placeholder 2"/>
          <p:cNvSpPr>
            <a:spLocks noGrp="1"/>
          </p:cNvSpPr>
          <p:nvPr>
            <p:ph idx="1"/>
          </p:nvPr>
        </p:nvSpPr>
        <p:spPr/>
        <p:txBody>
          <a:bodyPr/>
          <a:lstStyle/>
          <a:p>
            <a:r>
              <a:rPr lang="en-US" sz="2000" dirty="0" smtClean="0"/>
              <a:t>Do you agree with the resolution of comments</a:t>
            </a:r>
            <a:endParaRPr lang="en-US" sz="2000" dirty="0"/>
          </a:p>
          <a:p>
            <a:pPr lvl="1"/>
            <a:r>
              <a:rPr lang="en-US" sz="1800" dirty="0" smtClean="0"/>
              <a:t>CID 201 </a:t>
            </a:r>
            <a:r>
              <a:rPr lang="en-US" sz="1800" dirty="0"/>
              <a:t>and 202 </a:t>
            </a:r>
            <a:endParaRPr lang="en-US" sz="1800" dirty="0" smtClean="0"/>
          </a:p>
          <a:p>
            <a:pPr lvl="2"/>
            <a:r>
              <a:rPr lang="en-US" sz="1600" dirty="0" smtClean="0"/>
              <a:t>11-13-1098-00-00ah </a:t>
            </a:r>
            <a:r>
              <a:rPr lang="en-US" sz="1600" dirty="0"/>
              <a:t>CC9 Resolution of CID201 and 202</a:t>
            </a:r>
          </a:p>
          <a:p>
            <a:pPr lvl="1"/>
            <a:r>
              <a:rPr lang="en-US" sz="1800" dirty="0"/>
              <a:t>CID 685, </a:t>
            </a:r>
            <a:r>
              <a:rPr lang="en-US" sz="1800" dirty="0" smtClean="0"/>
              <a:t>688 to 694</a:t>
            </a:r>
          </a:p>
          <a:p>
            <a:pPr lvl="2"/>
            <a:r>
              <a:rPr lang="en-US" sz="1600" dirty="0" smtClean="0"/>
              <a:t>11-13-1099-00-00ah </a:t>
            </a:r>
            <a:r>
              <a:rPr lang="en-US" sz="1600" dirty="0"/>
              <a:t>CC9 Comment Resolution CID 685, 688-694</a:t>
            </a:r>
          </a:p>
          <a:p>
            <a:pPr lvl="1"/>
            <a:r>
              <a:rPr lang="en-US" sz="1800" dirty="0" smtClean="0"/>
              <a:t>214, 216,217,218,221,260,679,680,681,682,824 </a:t>
            </a:r>
            <a:endParaRPr lang="en-US" sz="1800" dirty="0"/>
          </a:p>
          <a:p>
            <a:pPr lvl="2"/>
            <a:r>
              <a:rPr lang="en-US" sz="1400" dirty="0" smtClean="0"/>
              <a:t>11-13-1101-00-00ah-CC9-Comment </a:t>
            </a:r>
            <a:r>
              <a:rPr lang="en-US" sz="1400" dirty="0"/>
              <a:t>Resolution-CID </a:t>
            </a:r>
            <a:r>
              <a:rPr lang="en-US" sz="1400" dirty="0" smtClean="0"/>
              <a:t>214-216-217-218-221-260-679-680-824</a:t>
            </a:r>
          </a:p>
          <a:p>
            <a:pPr marL="457200" lvl="1" indent="0">
              <a:buNone/>
            </a:pPr>
            <a:endParaRPr lang="en-US" sz="1400" dirty="0" smtClean="0"/>
          </a:p>
          <a:p>
            <a:pPr marL="457200" lvl="1" indent="0">
              <a:buNone/>
            </a:pPr>
            <a:r>
              <a:rPr lang="en-US" sz="1600" dirty="0" smtClean="0"/>
              <a:t>Passes with unanimous consent</a:t>
            </a:r>
          </a:p>
          <a:p>
            <a:pPr marL="457200" lvl="1" indent="0">
              <a:buNone/>
            </a:pPr>
            <a:endParaRPr lang="en-US" sz="1600" dirty="0"/>
          </a:p>
          <a:p>
            <a:pPr marL="457200" lvl="1" indent="0">
              <a:buNone/>
            </a:pPr>
            <a:endParaRPr lang="en-US" sz="1600" dirty="0" smtClean="0"/>
          </a:p>
          <a:p>
            <a:pPr marL="457200" lvl="1" indent="0">
              <a:buNone/>
            </a:pPr>
            <a:r>
              <a:rPr lang="en-US" sz="1100" dirty="0" smtClean="0"/>
              <a:t>Mon PM3, James </a:t>
            </a:r>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32</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175358010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a:t>
            </a:r>
            <a:r>
              <a:rPr lang="en-US" dirty="0"/>
              <a:t>N</a:t>
            </a:r>
          </a:p>
        </p:txBody>
      </p:sp>
      <p:sp>
        <p:nvSpPr>
          <p:cNvPr id="3" name="Content Placeholder 2"/>
          <p:cNvSpPr>
            <a:spLocks noGrp="1"/>
          </p:cNvSpPr>
          <p:nvPr>
            <p:ph idx="1"/>
          </p:nvPr>
        </p:nvSpPr>
        <p:spPr/>
        <p:txBody>
          <a:bodyPr/>
          <a:lstStyle/>
          <a:p>
            <a:pPr lvl="0"/>
            <a:r>
              <a:rPr lang="en-US" dirty="0" smtClean="0"/>
              <a:t>Do you agree with</a:t>
            </a:r>
            <a:endParaRPr lang="en-US" dirty="0"/>
          </a:p>
          <a:p>
            <a:pPr lvl="1"/>
            <a:endParaRPr lang="en-US" sz="2400" dirty="0"/>
          </a:p>
          <a:p>
            <a:pPr lvl="1"/>
            <a:endParaRPr lang="en-US" sz="2400" dirty="0" smtClean="0"/>
          </a:p>
          <a:p>
            <a:endParaRPr lang="en-US" sz="2800" dirty="0" smtClean="0"/>
          </a:p>
          <a:p>
            <a:r>
              <a:rPr lang="en-US" sz="1800" dirty="0"/>
              <a:t>(Session</a:t>
            </a:r>
            <a:r>
              <a:rPr lang="en-US" sz="1800" dirty="0" smtClean="0"/>
              <a:t>:)</a:t>
            </a:r>
            <a:endParaRPr lang="en-US" sz="1800" dirty="0"/>
          </a:p>
        </p:txBody>
      </p:sp>
      <p:sp>
        <p:nvSpPr>
          <p:cNvPr id="4" name="Date Placeholder 3"/>
          <p:cNvSpPr>
            <a:spLocks noGrp="1"/>
          </p:cNvSpPr>
          <p:nvPr>
            <p:ph type="dt" sz="half" idx="2"/>
          </p:nvPr>
        </p:nvSpPr>
        <p:spPr>
          <a:xfrm>
            <a:off x="696912" y="304801"/>
            <a:ext cx="1665288" cy="304800"/>
          </a:xfrm>
        </p:spPr>
        <p:txBody>
          <a:bodyPr/>
          <a:lstStyle/>
          <a:p>
            <a:r>
              <a:rPr lang="en-US" altLang="ko-KR" dirty="0" smtClean="0"/>
              <a:t>September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33</a:t>
            </a:fld>
            <a:endParaRPr lang="en-US" altLang="ko-KR"/>
          </a:p>
        </p:txBody>
      </p:sp>
    </p:spTree>
    <p:extLst>
      <p:ext uri="{BB962C8B-B14F-4D97-AF65-F5344CB8AC3E}">
        <p14:creationId xmlns:p14="http://schemas.microsoft.com/office/powerpoint/2010/main" val="388418102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34</a:t>
            </a:fld>
            <a:endParaRPr lang="en-US" altLang="ko-KR"/>
          </a:p>
        </p:txBody>
      </p:sp>
      <p:sp>
        <p:nvSpPr>
          <p:cNvPr id="32770" name="Rectangle 2"/>
          <p:cNvSpPr>
            <a:spLocks noGrp="1" noChangeArrowheads="1"/>
          </p:cNvSpPr>
          <p:nvPr>
            <p:ph type="title"/>
          </p:nvPr>
        </p:nvSpPr>
        <p:spPr/>
        <p:txBody>
          <a:bodyPr/>
          <a:lstStyle/>
          <a:p>
            <a:r>
              <a:rPr lang="en-GB" dirty="0"/>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 11-11-0239-02-00ah-proposed-selection-procedure.docx</a:t>
            </a:r>
          </a:p>
          <a:p>
            <a:pPr>
              <a:lnSpc>
                <a:spcPct val="80000"/>
              </a:lnSpc>
            </a:pPr>
            <a:r>
              <a:rPr lang="en-US" altLang="ko-KR" sz="1800" dirty="0" smtClean="0">
                <a:ea typeface="굴림" pitchFamily="34" charset="-127"/>
              </a:rPr>
              <a:t>[2] 11-11-1137-06-00ah-specification-framework-for-tgah.docx</a:t>
            </a:r>
          </a:p>
          <a:p>
            <a:pPr>
              <a:lnSpc>
                <a:spcPct val="80000"/>
              </a:lnSpc>
            </a:pPr>
            <a:r>
              <a:rPr lang="en-US" altLang="ko-KR" sz="1800" dirty="0" smtClean="0">
                <a:ea typeface="굴림" pitchFamily="34" charset="-127"/>
              </a:rPr>
              <a:t>[3] 11-11-0905-05-00ah-tgah-functional-requirements-and-evaluation-methodology.docx</a:t>
            </a:r>
          </a:p>
          <a:p>
            <a:pPr marL="342900" lvl="1" indent="-342900">
              <a:lnSpc>
                <a:spcPct val="80000"/>
              </a:lnSpc>
              <a:buFontTx/>
              <a:buChar char="•"/>
            </a:pPr>
            <a:r>
              <a:rPr lang="en-US" altLang="ko-KR" sz="1800" b="1" dirty="0" smtClean="0">
                <a:ea typeface="굴림" pitchFamily="34" charset="-127"/>
                <a:cs typeface="+mn-cs"/>
              </a:rPr>
              <a:t>[4] 12/0602 </a:t>
            </a:r>
            <a:r>
              <a:rPr lang="en-US" altLang="ko-KR" sz="1800" b="1" dirty="0" err="1" smtClean="0">
                <a:ea typeface="굴림" pitchFamily="34" charset="-127"/>
                <a:cs typeface="+mn-cs"/>
              </a:rPr>
              <a:t>TGah</a:t>
            </a:r>
            <a:r>
              <a:rPr lang="en-US" altLang="ko-KR" sz="1800" b="1" dirty="0" smtClean="0">
                <a:ea typeface="굴림" pitchFamily="34" charset="-127"/>
                <a:cs typeface="+mn-cs"/>
              </a:rPr>
              <a:t>-Spec-Development-Process (TBD)</a:t>
            </a:r>
          </a:p>
          <a:p>
            <a:pPr marL="342900" lvl="1" indent="-342900">
              <a:lnSpc>
                <a:spcPct val="80000"/>
              </a:lnSpc>
              <a:buFontTx/>
              <a:buChar char="•"/>
            </a:pPr>
            <a:r>
              <a:rPr lang="en-US" altLang="ko-KR" sz="1800" b="1" dirty="0" smtClean="0">
                <a:ea typeface="굴림" pitchFamily="34" charset="-127"/>
                <a:cs typeface="+mn-cs"/>
              </a:rPr>
              <a:t>[5] 11-10-0001-13-0wng-900mhz-par-and-5c.docx</a:t>
            </a:r>
          </a:p>
          <a:p>
            <a:pPr marL="342900" lvl="1" indent="-342900">
              <a:lnSpc>
                <a:spcPct val="80000"/>
              </a:lnSpc>
              <a:buFontTx/>
              <a:buChar char="•"/>
            </a:pPr>
            <a:r>
              <a:rPr lang="en-US" altLang="ko-KR" sz="1800" b="1" dirty="0" smtClean="0">
                <a:ea typeface="굴림" pitchFamily="34" charset="-127"/>
                <a:cs typeface="+mn-cs"/>
              </a:rPr>
              <a:t>[6] 11-12-0651-00-00ah-TGah-Sub-Groups.pptx</a:t>
            </a:r>
          </a:p>
          <a:p>
            <a:pPr marL="342900" lvl="1" indent="-342900">
              <a:lnSpc>
                <a:spcPct val="80000"/>
              </a:lnSpc>
              <a:buFontTx/>
              <a:buChar char="•"/>
            </a:pPr>
            <a:r>
              <a:rPr lang="en-US" altLang="ko-KR" sz="1800" b="1" dirty="0" smtClean="0">
                <a:ea typeface="굴림" pitchFamily="34" charset="-127"/>
                <a:cs typeface="+mn-cs"/>
              </a:rPr>
              <a:t>[7] 12/591r8 </a:t>
            </a:r>
            <a:r>
              <a:rPr lang="en-US" altLang="ko-KR" sz="1800" b="1" dirty="0" err="1" smtClean="0">
                <a:ea typeface="굴림" pitchFamily="34" charset="-127"/>
                <a:cs typeface="+mn-cs"/>
              </a:rPr>
              <a:t>TGah</a:t>
            </a:r>
            <a:r>
              <a:rPr lang="en-US" altLang="ko-KR" sz="1800" b="1" dirty="0" smtClean="0">
                <a:ea typeface="굴림" pitchFamily="34" charset="-127"/>
                <a:cs typeface="+mn-cs"/>
              </a:rPr>
              <a:t> Agenda, May 2012</a:t>
            </a:r>
          </a:p>
          <a:p>
            <a:pPr marL="342900" lvl="1" indent="-342900">
              <a:lnSpc>
                <a:spcPct val="80000"/>
              </a:lnSpc>
              <a:buFontTx/>
              <a:buChar char="•"/>
            </a:pPr>
            <a:r>
              <a:rPr lang="en-US" altLang="ko-KR" sz="1800" b="1" dirty="0" smtClean="0">
                <a:ea typeface="굴림" pitchFamily="34" charset="-127"/>
                <a:cs typeface="+mn-cs"/>
              </a:rPr>
              <a:t>[8] 12/672r0 PHY ad hoc Agenda</a:t>
            </a:r>
          </a:p>
          <a:p>
            <a:pPr marL="342900" lvl="1" indent="-342900">
              <a:lnSpc>
                <a:spcPct val="80000"/>
              </a:lnSpc>
              <a:buFontTx/>
              <a:buChar char="•"/>
            </a:pPr>
            <a:endParaRPr lang="en-US" altLang="ko-KR" sz="1800" b="1" dirty="0" smtClean="0">
              <a:ea typeface="굴림" pitchFamily="34" charset="-127"/>
              <a:cs typeface="+mn-cs"/>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a:t>
            </a:r>
            <a:endParaRPr lang="en-US" dirty="0"/>
          </a:p>
        </p:txBody>
      </p:sp>
      <p:sp>
        <p:nvSpPr>
          <p:cNvPr id="8" name="Subtitle 7"/>
          <p:cNvSpPr>
            <a:spLocks noGrp="1"/>
          </p:cNvSpPr>
          <p:nvPr>
            <p:ph type="subTitle" idx="1"/>
          </p:nvPr>
        </p:nvSpPr>
        <p:spPr/>
        <p:txBody>
          <a:bodyPr/>
          <a:lstStyle/>
          <a:p>
            <a:r>
              <a:rPr lang="en-US" dirty="0"/>
              <a:t>Policies</a:t>
            </a:r>
          </a:p>
        </p:txBody>
      </p:sp>
      <p:sp>
        <p:nvSpPr>
          <p:cNvPr id="4"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35</a:t>
            </a:fld>
            <a:endParaRPr lang="en-US" altLang="ko-K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7" name="Date Placeholder 6"/>
          <p:cNvSpPr>
            <a:spLocks noGrp="1"/>
          </p:cNvSpPr>
          <p:nvPr>
            <p:ph type="dt" sz="half" idx="2"/>
          </p:nvPr>
        </p:nvSpPr>
        <p:spPr>
          <a:xfrm>
            <a:off x="696912" y="332601"/>
            <a:ext cx="1208087" cy="276999"/>
          </a:xfrm>
        </p:spPr>
        <p:txBody>
          <a:bodyPr/>
          <a:lstStyle/>
          <a:p>
            <a:pPr>
              <a:defRPr/>
            </a:pPr>
            <a:r>
              <a:rPr lang="en-US" smtClean="0"/>
              <a:t>September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
        <p:nvSpPr>
          <p:cNvPr id="9" name="Footer Placeholder 8"/>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dirty="0"/>
              <a:t>Slide #1</a:t>
            </a:r>
            <a:endParaRPr lang="en-US" dirty="0"/>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2"/>
          </p:nvPr>
        </p:nvSpPr>
        <p:spPr>
          <a:xfrm>
            <a:off x="696912" y="332601"/>
            <a:ext cx="1208087" cy="276999"/>
          </a:xfrm>
        </p:spPr>
        <p:txBody>
          <a:bodyPr/>
          <a:lstStyle/>
          <a:p>
            <a:pPr>
              <a:defRPr/>
            </a:pPr>
            <a:r>
              <a:rPr lang="en-US" smtClean="0"/>
              <a:t>September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
        <p:nvSpPr>
          <p:cNvPr id="7" name="Footer Placeholder 6"/>
          <p:cNvSpPr>
            <a:spLocks noGrp="1"/>
          </p:cNvSpPr>
          <p:nvPr>
            <p:ph type="ftr" sz="quarter" idx="11"/>
          </p:nvPr>
        </p:nvSpPr>
        <p:spPr/>
        <p:txBody>
          <a:bodyPr/>
          <a:lstStyle/>
          <a:p>
            <a:pPr>
              <a:defRPr/>
            </a:pPr>
            <a:r>
              <a:rPr lang="en-US" smtClean="0"/>
              <a:t>Merlin, Liu, Shao</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4</a:t>
            </a:fld>
            <a:endParaRPr lang="en-US" altLang="ko-KR"/>
          </a:p>
        </p:txBody>
      </p:sp>
      <p:sp>
        <p:nvSpPr>
          <p:cNvPr id="53250" name="Rectangle 2"/>
          <p:cNvSpPr>
            <a:spLocks noGrp="1" noChangeArrowheads="1"/>
          </p:cNvSpPr>
          <p:nvPr>
            <p:ph type="title"/>
          </p:nvPr>
        </p:nvSpPr>
        <p:spPr/>
        <p:txBody>
          <a:bodyPr/>
          <a:lstStyle/>
          <a:p>
            <a:r>
              <a:rPr lang="en-US" altLang="ko-KR" dirty="0">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dirty="0" smtClean="0">
                <a:ea typeface="굴림" pitchFamily="34" charset="-127"/>
              </a:rPr>
              <a:t>Text coloring:</a:t>
            </a:r>
          </a:p>
          <a:p>
            <a:pPr lvl="1"/>
            <a:r>
              <a:rPr lang="en-US" altLang="ko-KR" dirty="0" smtClean="0">
                <a:ea typeface="굴림" pitchFamily="34" charset="-127"/>
              </a:rPr>
              <a:t>Black = pending agenda item</a:t>
            </a:r>
          </a:p>
          <a:p>
            <a:pPr lvl="1"/>
            <a:r>
              <a:rPr lang="en-US" altLang="ko-KR" dirty="0" smtClean="0">
                <a:solidFill>
                  <a:srgbClr val="FF3300"/>
                </a:solidFill>
                <a:ea typeface="굴림" pitchFamily="34" charset="-127"/>
              </a:rPr>
              <a:t>Red</a:t>
            </a:r>
            <a:r>
              <a:rPr lang="en-US" altLang="ko-KR" dirty="0" smtClean="0">
                <a:ea typeface="굴림" pitchFamily="34" charset="-127"/>
              </a:rPr>
              <a:t> = item partially addressed</a:t>
            </a:r>
          </a:p>
          <a:p>
            <a:pPr lvl="1"/>
            <a:r>
              <a:rPr lang="en-US" altLang="ko-KR" dirty="0" smtClean="0">
                <a:solidFill>
                  <a:srgbClr val="00CC00"/>
                </a:solidFill>
                <a:ea typeface="굴림" pitchFamily="34" charset="-127"/>
              </a:rPr>
              <a:t>Green</a:t>
            </a:r>
            <a:r>
              <a:rPr lang="en-US" altLang="ko-KR" dirty="0" smtClean="0">
                <a:ea typeface="굴림" pitchFamily="34" charset="-127"/>
              </a:rPr>
              <a:t> = item completed</a:t>
            </a:r>
          </a:p>
          <a:p>
            <a:pPr lvl="1"/>
            <a:r>
              <a:rPr lang="en-US" altLang="ko-KR" dirty="0" smtClean="0">
                <a:solidFill>
                  <a:schemeClr val="bg2"/>
                </a:solidFill>
                <a:ea typeface="굴림" pitchFamily="34" charset="-127"/>
              </a:rPr>
              <a:t>Gray</a:t>
            </a:r>
            <a:r>
              <a:rPr lang="en-US" altLang="ko-KR" dirty="0" smtClean="0">
                <a:ea typeface="굴림" pitchFamily="34" charset="-127"/>
              </a:rPr>
              <a:t> = item not addressed in the session indicated at the top of the slide</a:t>
            </a:r>
          </a:p>
          <a:p>
            <a:pPr marL="0" indent="0">
              <a:buNone/>
            </a:pPr>
            <a:endParaRPr lang="en-US" altLang="ko-KR" dirty="0" smtClean="0">
              <a:ea typeface="굴림" pitchFamily="34" charset="-127"/>
            </a:endParaRPr>
          </a:p>
          <a:p>
            <a:pPr lvl="1"/>
            <a:endParaRPr lang="en-US" altLang="ko-KR" dirty="0" smtClean="0">
              <a:ea typeface="굴림" pitchFamily="34" charset="-127"/>
            </a:endParaRPr>
          </a:p>
        </p:txBody>
      </p:sp>
      <p:sp>
        <p:nvSpPr>
          <p:cNvPr id="7" name="Date Placeholder 3"/>
          <p:cNvSpPr>
            <a:spLocks noGrp="1"/>
          </p:cNvSpPr>
          <p:nvPr>
            <p:ph type="dt" sz="half" idx="2"/>
          </p:nvPr>
        </p:nvSpPr>
        <p:spPr>
          <a:xfrm>
            <a:off x="696912" y="304801"/>
            <a:ext cx="1589088" cy="304800"/>
          </a:xfrm>
        </p:spPr>
        <p:txBody>
          <a:bodyPr/>
          <a:lstStyle/>
          <a:p>
            <a:r>
              <a:rPr lang="en-US" altLang="ko-KR" dirty="0" smtClean="0"/>
              <a:t>September 2013</a:t>
            </a:r>
            <a:endParaRPr lang="en-US" altLang="ko-K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41</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42</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43</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b="0" dirty="0" smtClean="0"/>
              <a:t>The following summary is derived from 11-12/239r2</a:t>
            </a:r>
            <a:endParaRPr lang="en-GB" sz="2000" b="0" u="sng" dirty="0" smtClean="0"/>
          </a:p>
          <a:p>
            <a:r>
              <a:rPr lang="en-GB" sz="2000" b="0" u="sng" dirty="0" smtClean="0"/>
              <a:t>Pre-Motion:</a:t>
            </a:r>
            <a:r>
              <a:rPr lang="en-GB" sz="2000" b="0" dirty="0" smtClean="0"/>
              <a:t> A pre-motion (doesn’t require voting rights) result of &gt;=75% is required within an Ad Hoc to approve the resolution of all or part of an issue and forward that resolved item to the </a:t>
            </a:r>
            <a:r>
              <a:rPr lang="en-GB" sz="2000" b="0" dirty="0" err="1" smtClean="0"/>
              <a:t>Taskgroup</a:t>
            </a:r>
            <a:r>
              <a:rPr lang="en-GB" sz="2000" b="0" dirty="0" smtClean="0"/>
              <a:t> where it becomes a motion that requires &gt;=75% approval to modify the specification framework or the draft specification.</a:t>
            </a:r>
          </a:p>
          <a:p>
            <a:pPr lvl="1"/>
            <a:r>
              <a:rPr lang="en-GB" sz="1600" dirty="0" smtClean="0"/>
              <a:t>Note: the term Pre-Motion was introduced by11ac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r>
              <a:rPr lang="en-GB" sz="2000" b="0" u="sng" dirty="0" smtClean="0"/>
              <a:t>Stalemate:</a:t>
            </a:r>
            <a:r>
              <a:rPr lang="en-GB" sz="2000" b="0" dirty="0" smtClean="0"/>
              <a:t> In the case a consensus can not be reached within an Ad Hoc group (a stalemate that prohibits further progress), the subject is moved to the </a:t>
            </a:r>
            <a:r>
              <a:rPr lang="en-GB" sz="2000" b="0" dirty="0" err="1" smtClean="0"/>
              <a:t>Taskgroup</a:t>
            </a:r>
            <a:r>
              <a:rPr lang="en-GB" sz="2000" b="0" dirty="0" smtClean="0"/>
              <a:t> if an Ad Hoc straw poll vote to move the subject to the </a:t>
            </a:r>
            <a:r>
              <a:rPr lang="en-GB" sz="2000" b="0" dirty="0" err="1" smtClean="0"/>
              <a:t>Taskgroup</a:t>
            </a:r>
            <a:r>
              <a:rPr lang="en-GB" sz="2000" b="0" dirty="0" smtClean="0"/>
              <a:t> achieves &gt;50% approval. </a:t>
            </a:r>
            <a:endParaRPr lang="en-US" sz="1800" b="0" dirty="0" smtClean="0"/>
          </a:p>
          <a:p>
            <a:endParaRPr lang="en-US" sz="2000" b="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44</a:t>
            </a:fld>
            <a:endParaRPr lang="en-US" altLang="ko-KR"/>
          </a:p>
        </p:txBody>
      </p:sp>
    </p:spTree>
    <p:extLst>
      <p:ext uri="{BB962C8B-B14F-4D97-AF65-F5344CB8AC3E}">
        <p14:creationId xmlns:p14="http://schemas.microsoft.com/office/powerpoint/2010/main" val="339574719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p:txBody>
          <a:bodyPr/>
          <a:lstStyle/>
          <a:p>
            <a:r>
              <a:rPr lang="en-GB" sz="2000" b="0" u="sng" dirty="0" smtClean="0"/>
              <a:t>Transfer to another ad hoc: </a:t>
            </a:r>
            <a:r>
              <a:rPr lang="en-GB" sz="2000" b="0" dirty="0" smtClean="0"/>
              <a:t>A motion passing with &gt;50% in the </a:t>
            </a:r>
            <a:r>
              <a:rPr lang="en-GB" sz="2000" b="0" dirty="0" err="1" smtClean="0"/>
              <a:t>Taskgroup</a:t>
            </a:r>
            <a:r>
              <a:rPr lang="en-GB" sz="2000" b="0" dirty="0" smtClean="0"/>
              <a:t> shall be sufficient to move an issue previously assigned to an Ad Hoc group to any Ad Hoc group. A straw poll vote of &gt;50% is required in an Ad Hoc group to refuse an issue from the </a:t>
            </a:r>
            <a:r>
              <a:rPr lang="en-GB" sz="2000" b="0" dirty="0" err="1" smtClean="0"/>
              <a:t>Taskgroup</a:t>
            </a:r>
            <a:r>
              <a:rPr lang="en-GB" sz="2000" b="0" dirty="0" smtClean="0"/>
              <a:t>.</a:t>
            </a:r>
            <a:endParaRPr lang="en-US" sz="2000" b="0" dirty="0" smtClean="0"/>
          </a:p>
          <a:p>
            <a:r>
              <a:rPr lang="en-GB" sz="2000" b="0" u="sng" dirty="0" smtClean="0"/>
              <a:t>Transfer to another ad hoc: </a:t>
            </a:r>
            <a:r>
              <a:rPr lang="en-GB" sz="20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2000" b="0" dirty="0" smtClean="0"/>
          </a:p>
          <a:p>
            <a:r>
              <a:rPr lang="en-GB" sz="2000" b="0" dirty="0" smtClean="0"/>
              <a:t>To be accepted into the Draft specification, proposals from Ad Hoc group require a motion that passes with &gt;=75% </a:t>
            </a:r>
            <a:r>
              <a:rPr lang="en-GB" sz="2000" b="0" dirty="0" err="1" smtClean="0"/>
              <a:t>Taskgroup</a:t>
            </a:r>
            <a:r>
              <a:rPr lang="en-GB" sz="2000" b="0" dirty="0" smtClean="0"/>
              <a:t> approval </a:t>
            </a:r>
            <a:endParaRPr lang="en-US" sz="2000" b="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45</a:t>
            </a:fld>
            <a:endParaRPr lang="en-US" altLang="ko-KR"/>
          </a:p>
        </p:txBody>
      </p:sp>
    </p:spTree>
    <p:extLst>
      <p:ext uri="{BB962C8B-B14F-4D97-AF65-F5344CB8AC3E}">
        <p14:creationId xmlns:p14="http://schemas.microsoft.com/office/powerpoint/2010/main" val="10731543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752600"/>
            <a:ext cx="7772400" cy="4572000"/>
          </a:xfrm>
        </p:spPr>
        <p:txBody>
          <a:bodyPr/>
          <a:lstStyle/>
          <a:p>
            <a:r>
              <a:rPr lang="en-US" sz="2000" dirty="0">
                <a:solidFill>
                  <a:srgbClr val="00CC00"/>
                </a:solidFill>
              </a:rPr>
              <a:t> (done in TG</a:t>
            </a:r>
            <a:r>
              <a:rPr lang="en-US" sz="2000" dirty="0" smtClean="0">
                <a:solidFill>
                  <a:srgbClr val="00CC00"/>
                </a:solidFill>
              </a:rPr>
              <a:t>) 13/1027 </a:t>
            </a:r>
            <a:r>
              <a:rPr lang="en-US" sz="2000" dirty="0">
                <a:solidFill>
                  <a:srgbClr val="00CC00"/>
                </a:solidFill>
              </a:rPr>
              <a:t>CC9-Resolution-CID </a:t>
            </a:r>
            <a:r>
              <a:rPr lang="en-US" sz="2000" dirty="0" smtClean="0">
                <a:solidFill>
                  <a:srgbClr val="00CC00"/>
                </a:solidFill>
              </a:rPr>
              <a:t>3</a:t>
            </a:r>
            <a:endParaRPr lang="en-US" sz="2000" dirty="0">
              <a:solidFill>
                <a:srgbClr val="00CC00"/>
              </a:solidFill>
            </a:endParaRPr>
          </a:p>
          <a:p>
            <a:pPr lvl="1"/>
            <a:r>
              <a:rPr lang="en-US" sz="1800" dirty="0">
                <a:solidFill>
                  <a:srgbClr val="00CC00"/>
                </a:solidFill>
              </a:rPr>
              <a:t>Alfred </a:t>
            </a:r>
            <a:r>
              <a:rPr lang="en-US" sz="1800" dirty="0" err="1">
                <a:solidFill>
                  <a:srgbClr val="00CC00"/>
                </a:solidFill>
              </a:rPr>
              <a:t>Asterjadhi</a:t>
            </a:r>
            <a:r>
              <a:rPr lang="en-US" sz="1800" dirty="0">
                <a:solidFill>
                  <a:srgbClr val="00CC00"/>
                </a:solidFill>
              </a:rPr>
              <a:t> (Qualcomm Inc</a:t>
            </a:r>
            <a:r>
              <a:rPr lang="en-US" sz="1800" dirty="0" smtClean="0">
                <a:solidFill>
                  <a:srgbClr val="00CC00"/>
                </a:solidFill>
              </a:rPr>
              <a:t>.)</a:t>
            </a:r>
          </a:p>
          <a:p>
            <a:pPr lvl="1"/>
            <a:r>
              <a:rPr lang="en-US" sz="1800" dirty="0" smtClean="0">
                <a:solidFill>
                  <a:srgbClr val="00CC00"/>
                </a:solidFill>
              </a:rPr>
              <a:t>No objection. Motion on Wednesday.</a:t>
            </a:r>
          </a:p>
          <a:p>
            <a:r>
              <a:rPr lang="en-US" sz="2000" dirty="0">
                <a:solidFill>
                  <a:srgbClr val="00CC00"/>
                </a:solidFill>
              </a:rPr>
              <a:t> (done in TG</a:t>
            </a:r>
            <a:r>
              <a:rPr lang="en-US" sz="2000" dirty="0" smtClean="0">
                <a:solidFill>
                  <a:srgbClr val="00CC00"/>
                </a:solidFill>
              </a:rPr>
              <a:t>) 13/1062 CIDs </a:t>
            </a:r>
            <a:r>
              <a:rPr lang="en-US" sz="2000" dirty="0">
                <a:solidFill>
                  <a:srgbClr val="00CC00"/>
                </a:solidFill>
              </a:rPr>
              <a:t>for Speed Frame </a:t>
            </a:r>
            <a:r>
              <a:rPr lang="en-US" sz="2000" dirty="0" smtClean="0">
                <a:solidFill>
                  <a:srgbClr val="00CC00"/>
                </a:solidFill>
              </a:rPr>
              <a:t>Exchange</a:t>
            </a:r>
            <a:endParaRPr lang="en-US" sz="2000" dirty="0">
              <a:solidFill>
                <a:srgbClr val="00CC00"/>
              </a:solidFill>
            </a:endParaRPr>
          </a:p>
          <a:p>
            <a:pPr lvl="1"/>
            <a:r>
              <a:rPr lang="en-US" sz="1800" dirty="0">
                <a:solidFill>
                  <a:srgbClr val="00CC00"/>
                </a:solidFill>
              </a:rPr>
              <a:t>Alfred </a:t>
            </a:r>
            <a:r>
              <a:rPr lang="en-US" sz="1800" dirty="0" err="1">
                <a:solidFill>
                  <a:srgbClr val="00CC00"/>
                </a:solidFill>
              </a:rPr>
              <a:t>Asterjadhi</a:t>
            </a:r>
            <a:r>
              <a:rPr lang="en-US" sz="1800" dirty="0">
                <a:solidFill>
                  <a:srgbClr val="00CC00"/>
                </a:solidFill>
              </a:rPr>
              <a:t> (Qualcomm Inc</a:t>
            </a:r>
            <a:r>
              <a:rPr lang="en-US" sz="1800" dirty="0" smtClean="0">
                <a:solidFill>
                  <a:srgbClr val="00CC00"/>
                </a:solidFill>
              </a:rPr>
              <a:t>.)</a:t>
            </a:r>
          </a:p>
          <a:p>
            <a:pPr lvl="1"/>
            <a:r>
              <a:rPr lang="en-US" sz="1800" dirty="0" smtClean="0">
                <a:solidFill>
                  <a:srgbClr val="00CC00"/>
                </a:solidFill>
              </a:rPr>
              <a:t>No objection. Motion on Wednesday.</a:t>
            </a:r>
            <a:endParaRPr lang="en-US" sz="1800" dirty="0">
              <a:solidFill>
                <a:srgbClr val="00CC00"/>
              </a:solidFill>
            </a:endParaRPr>
          </a:p>
          <a:p>
            <a:r>
              <a:rPr lang="en-US" sz="2000" dirty="0">
                <a:solidFill>
                  <a:srgbClr val="00CC00"/>
                </a:solidFill>
              </a:rPr>
              <a:t> (done in TG</a:t>
            </a:r>
            <a:r>
              <a:rPr lang="en-US" sz="2000" dirty="0" smtClean="0">
                <a:solidFill>
                  <a:srgbClr val="00CC00"/>
                </a:solidFill>
              </a:rPr>
              <a:t>) 13/1064 </a:t>
            </a:r>
            <a:r>
              <a:rPr lang="en-US" sz="2000" dirty="0">
                <a:solidFill>
                  <a:srgbClr val="00CC00"/>
                </a:solidFill>
              </a:rPr>
              <a:t>CC9-Resolution-CIDs </a:t>
            </a:r>
            <a:r>
              <a:rPr lang="en-US" sz="2000" dirty="0" smtClean="0">
                <a:solidFill>
                  <a:srgbClr val="00CC00"/>
                </a:solidFill>
              </a:rPr>
              <a:t>808+838+839+840</a:t>
            </a:r>
            <a:endParaRPr lang="en-US" sz="2000" dirty="0">
              <a:solidFill>
                <a:srgbClr val="00CC00"/>
              </a:solidFill>
            </a:endParaRPr>
          </a:p>
          <a:p>
            <a:pPr lvl="1"/>
            <a:r>
              <a:rPr lang="en-US" sz="1800" dirty="0">
                <a:solidFill>
                  <a:srgbClr val="00CC00"/>
                </a:solidFill>
              </a:rPr>
              <a:t>Alfred </a:t>
            </a:r>
            <a:r>
              <a:rPr lang="en-US" sz="1800" dirty="0" err="1" smtClean="0">
                <a:solidFill>
                  <a:srgbClr val="00CC00"/>
                </a:solidFill>
              </a:rPr>
              <a:t>Asterjadhi</a:t>
            </a:r>
            <a:r>
              <a:rPr lang="en-US" sz="1800" dirty="0" smtClean="0">
                <a:solidFill>
                  <a:srgbClr val="00CC00"/>
                </a:solidFill>
              </a:rPr>
              <a:t> </a:t>
            </a:r>
            <a:r>
              <a:rPr lang="en-US" sz="1800" dirty="0">
                <a:solidFill>
                  <a:srgbClr val="00CC00"/>
                </a:solidFill>
              </a:rPr>
              <a:t>(Qualcomm Inc</a:t>
            </a:r>
            <a:r>
              <a:rPr lang="en-US" sz="1800" dirty="0" smtClean="0">
                <a:solidFill>
                  <a:srgbClr val="00CC00"/>
                </a:solidFill>
              </a:rPr>
              <a:t>.)</a:t>
            </a:r>
          </a:p>
          <a:p>
            <a:pPr lvl="1"/>
            <a:r>
              <a:rPr lang="en-US" sz="1800" dirty="0" smtClean="0">
                <a:solidFill>
                  <a:srgbClr val="00CC00"/>
                </a:solidFill>
              </a:rPr>
              <a:t>No objection. Motion on Wednesday 13/1064r1</a:t>
            </a:r>
          </a:p>
          <a:p>
            <a:r>
              <a:rPr lang="en-US" sz="2000" dirty="0">
                <a:solidFill>
                  <a:srgbClr val="00CC00"/>
                </a:solidFill>
              </a:rPr>
              <a:t> (done in TG</a:t>
            </a:r>
            <a:r>
              <a:rPr lang="en-US" sz="2000" dirty="0" smtClean="0">
                <a:solidFill>
                  <a:srgbClr val="00CC00"/>
                </a:solidFill>
              </a:rPr>
              <a:t>) 13/1106 </a:t>
            </a:r>
            <a:r>
              <a:rPr lang="en-US" sz="2000" dirty="0">
                <a:solidFill>
                  <a:srgbClr val="00CC00"/>
                </a:solidFill>
              </a:rPr>
              <a:t>CC9-Resolution-CIDs </a:t>
            </a:r>
            <a:r>
              <a:rPr lang="en-US" sz="2000" dirty="0" smtClean="0">
                <a:solidFill>
                  <a:srgbClr val="00CC00"/>
                </a:solidFill>
              </a:rPr>
              <a:t>112+497+544+545+550+605+606+628+657+846+858</a:t>
            </a:r>
          </a:p>
          <a:p>
            <a:pPr lvl="1"/>
            <a:r>
              <a:rPr lang="en-US" sz="1800" dirty="0">
                <a:solidFill>
                  <a:srgbClr val="00CC00"/>
                </a:solidFill>
              </a:rPr>
              <a:t>Alfred </a:t>
            </a:r>
            <a:r>
              <a:rPr lang="en-US" sz="1800" dirty="0" err="1">
                <a:solidFill>
                  <a:srgbClr val="00CC00"/>
                </a:solidFill>
              </a:rPr>
              <a:t>Asterjadhi</a:t>
            </a:r>
            <a:r>
              <a:rPr lang="en-US" sz="1800" dirty="0">
                <a:solidFill>
                  <a:srgbClr val="00CC00"/>
                </a:solidFill>
              </a:rPr>
              <a:t> (Qualcomm Inc</a:t>
            </a:r>
            <a:r>
              <a:rPr lang="en-US" sz="1800" dirty="0" smtClean="0">
                <a:solidFill>
                  <a:srgbClr val="00CC00"/>
                </a:solidFill>
              </a:rPr>
              <a:t>.)</a:t>
            </a:r>
          </a:p>
          <a:p>
            <a:pPr lvl="1"/>
            <a:r>
              <a:rPr lang="en-US" sz="1800" dirty="0" smtClean="0">
                <a:solidFill>
                  <a:srgbClr val="00CC00"/>
                </a:solidFill>
              </a:rPr>
              <a:t>No objection. Motion on Wednesday 13/1106r1</a:t>
            </a:r>
            <a:endParaRPr lang="en-US" dirty="0">
              <a:solidFill>
                <a:srgbClr val="00CC00"/>
              </a:solidFill>
            </a:endParaRPr>
          </a:p>
          <a:p>
            <a:endParaRPr lang="en-US" dirty="0"/>
          </a:p>
        </p:txBody>
      </p:sp>
      <p:sp>
        <p:nvSpPr>
          <p:cNvPr id="4" name="Date Placeholder 3"/>
          <p:cNvSpPr>
            <a:spLocks noGrp="1"/>
          </p:cNvSpPr>
          <p:nvPr>
            <p:ph type="dt" sz="half" idx="4294967295"/>
          </p:nvPr>
        </p:nvSpPr>
        <p:spPr>
          <a:xfrm>
            <a:off x="696913" y="304801"/>
            <a:ext cx="17414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12462253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 (done in TG</a:t>
            </a:r>
            <a:r>
              <a:rPr lang="en-US" dirty="0" smtClean="0">
                <a:solidFill>
                  <a:srgbClr val="00CC00"/>
                </a:solidFill>
              </a:rPr>
              <a:t>) 13/1033 CIDs </a:t>
            </a:r>
            <a:r>
              <a:rPr lang="en-US" dirty="0">
                <a:solidFill>
                  <a:srgbClr val="00CC00"/>
                </a:solidFill>
              </a:rPr>
              <a:t>835,836,687,686,779,781,131</a:t>
            </a:r>
          </a:p>
          <a:p>
            <a:pPr lvl="1"/>
            <a:r>
              <a:rPr lang="en-US" dirty="0">
                <a:solidFill>
                  <a:srgbClr val="00CC00"/>
                </a:solidFill>
              </a:rPr>
              <a:t>George Calcev </a:t>
            </a:r>
            <a:r>
              <a:rPr lang="en-US" dirty="0" smtClean="0">
                <a:solidFill>
                  <a:srgbClr val="00CC00"/>
                </a:solidFill>
              </a:rPr>
              <a:t>(</a:t>
            </a:r>
            <a:r>
              <a:rPr lang="en-US" dirty="0">
                <a:solidFill>
                  <a:srgbClr val="00CC00"/>
                </a:solidFill>
              </a:rPr>
              <a:t>Huawei</a:t>
            </a:r>
            <a:r>
              <a:rPr lang="en-US" dirty="0" smtClean="0">
                <a:solidFill>
                  <a:srgbClr val="00CC00"/>
                </a:solidFill>
              </a:rPr>
              <a:t>)</a:t>
            </a:r>
          </a:p>
          <a:p>
            <a:pPr lvl="1"/>
            <a:r>
              <a:rPr lang="en-US" dirty="0" smtClean="0">
                <a:solidFill>
                  <a:srgbClr val="00CC00"/>
                </a:solidFill>
              </a:rPr>
              <a:t>Small edits.</a:t>
            </a:r>
          </a:p>
          <a:p>
            <a:pPr lvl="1"/>
            <a:r>
              <a:rPr lang="en-US" dirty="0" smtClean="0">
                <a:solidFill>
                  <a:srgbClr val="00CC00"/>
                </a:solidFill>
              </a:rPr>
              <a:t>No objection. Will have motion on 13/1033r1 on Wednesday.</a:t>
            </a:r>
          </a:p>
          <a:p>
            <a:endParaRPr lang="en-US" dirty="0">
              <a:solidFill>
                <a:srgbClr val="00CC00"/>
              </a:solidFill>
            </a:endParaRPr>
          </a:p>
        </p:txBody>
      </p:sp>
      <p:sp>
        <p:nvSpPr>
          <p:cNvPr id="4" name="Date Placeholder 3"/>
          <p:cNvSpPr>
            <a:spLocks noGrp="1"/>
          </p:cNvSpPr>
          <p:nvPr>
            <p:ph type="dt" sz="half" idx="4294967295"/>
          </p:nvPr>
        </p:nvSpPr>
        <p:spPr>
          <a:xfrm>
            <a:off x="696913" y="381000"/>
            <a:ext cx="1741487" cy="2286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29866123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a:xfrm>
            <a:off x="685800" y="1600200"/>
            <a:ext cx="7772400" cy="4724400"/>
          </a:xfrm>
        </p:spPr>
        <p:txBody>
          <a:bodyPr/>
          <a:lstStyle/>
          <a:p>
            <a:r>
              <a:rPr lang="en-US" sz="1800" dirty="0" err="1"/>
              <a:t>Yongho</a:t>
            </a:r>
            <a:r>
              <a:rPr lang="en-US" sz="1800" dirty="0"/>
              <a:t> </a:t>
            </a:r>
            <a:r>
              <a:rPr lang="en-US" sz="1800" dirty="0" err="1"/>
              <a:t>Seok</a:t>
            </a:r>
            <a:r>
              <a:rPr lang="en-US" sz="1800" dirty="0"/>
              <a:t> (LG Electronics)</a:t>
            </a:r>
            <a:endParaRPr lang="en-US" sz="1800" dirty="0" smtClean="0"/>
          </a:p>
          <a:p>
            <a:pPr lvl="1"/>
            <a:r>
              <a:rPr lang="en-US" sz="1600" dirty="0">
                <a:solidFill>
                  <a:srgbClr val="00CC00"/>
                </a:solidFill>
              </a:rPr>
              <a:t> (done in TG</a:t>
            </a:r>
            <a:r>
              <a:rPr lang="en-US" sz="1600" dirty="0" smtClean="0">
                <a:solidFill>
                  <a:srgbClr val="00CC00"/>
                </a:solidFill>
              </a:rPr>
              <a:t>) 13/1048 clause-9-19-4a-4-comment-resolution</a:t>
            </a:r>
          </a:p>
          <a:p>
            <a:pPr lvl="2"/>
            <a:r>
              <a:rPr lang="en-US" sz="1400" dirty="0" smtClean="0">
                <a:solidFill>
                  <a:srgbClr val="00CC00"/>
                </a:solidFill>
              </a:rPr>
              <a:t>No Objection. Motion on Wednesday</a:t>
            </a:r>
          </a:p>
          <a:p>
            <a:pPr lvl="1"/>
            <a:r>
              <a:rPr lang="en-US" sz="1600" dirty="0">
                <a:solidFill>
                  <a:srgbClr val="00CC00"/>
                </a:solidFill>
              </a:rPr>
              <a:t> (done in TG</a:t>
            </a:r>
            <a:r>
              <a:rPr lang="en-US" sz="1600" dirty="0" smtClean="0">
                <a:solidFill>
                  <a:srgbClr val="00CC00"/>
                </a:solidFill>
              </a:rPr>
              <a:t>) 11-13-1084-00-00ah-CC9-clause-10-43d-comment-resolution</a:t>
            </a:r>
          </a:p>
          <a:p>
            <a:pPr lvl="2"/>
            <a:r>
              <a:rPr lang="en-US" sz="1400" dirty="0" smtClean="0">
                <a:solidFill>
                  <a:srgbClr val="00CC00"/>
                </a:solidFill>
              </a:rPr>
              <a:t>No objection. Motion on Wednesday</a:t>
            </a:r>
            <a:endParaRPr lang="en-US" sz="1600" dirty="0">
              <a:solidFill>
                <a:srgbClr val="00CC00"/>
              </a:solidFill>
            </a:endParaRPr>
          </a:p>
          <a:p>
            <a:pPr lvl="1"/>
            <a:r>
              <a:rPr lang="en-US" sz="1600" dirty="0">
                <a:solidFill>
                  <a:srgbClr val="00CC00"/>
                </a:solidFill>
              </a:rPr>
              <a:t> (done in TG</a:t>
            </a:r>
            <a:r>
              <a:rPr lang="en-US" sz="1600" dirty="0" smtClean="0">
                <a:solidFill>
                  <a:srgbClr val="00CC00"/>
                </a:solidFill>
              </a:rPr>
              <a:t>) 11-13-1085-00-00ah-CC9-clause-8_4_2_170k-comment-resolution</a:t>
            </a:r>
          </a:p>
          <a:p>
            <a:pPr lvl="2"/>
            <a:r>
              <a:rPr lang="en-US" sz="1400" dirty="0" smtClean="0">
                <a:solidFill>
                  <a:srgbClr val="00CC00"/>
                </a:solidFill>
              </a:rPr>
              <a:t>No objection. Motion on Wednesday.</a:t>
            </a:r>
            <a:endParaRPr lang="en-US" sz="1400" dirty="0">
              <a:solidFill>
                <a:srgbClr val="00CC00"/>
              </a:solidFill>
            </a:endParaRPr>
          </a:p>
          <a:p>
            <a:pPr lvl="1"/>
            <a:r>
              <a:rPr lang="en-US" sz="1600" dirty="0">
                <a:solidFill>
                  <a:srgbClr val="00CC00"/>
                </a:solidFill>
              </a:rPr>
              <a:t> (done in TG</a:t>
            </a:r>
            <a:r>
              <a:rPr lang="en-US" sz="1600" dirty="0" smtClean="0">
                <a:solidFill>
                  <a:srgbClr val="00CC00"/>
                </a:solidFill>
              </a:rPr>
              <a:t>) 11-13-1086-00-00ah-CC9-CID-813-816-825-826-886-comment-resolution</a:t>
            </a:r>
          </a:p>
          <a:p>
            <a:pPr lvl="2"/>
            <a:r>
              <a:rPr lang="en-US" sz="1400" dirty="0" smtClean="0">
                <a:solidFill>
                  <a:srgbClr val="00CC00"/>
                </a:solidFill>
              </a:rPr>
              <a:t>Will add more detail on rejection.</a:t>
            </a:r>
          </a:p>
          <a:p>
            <a:pPr lvl="2"/>
            <a:r>
              <a:rPr lang="en-US" sz="1400" dirty="0" smtClean="0">
                <a:solidFill>
                  <a:srgbClr val="00CC00"/>
                </a:solidFill>
              </a:rPr>
              <a:t>No objection. Motion on Wednesday to 13/1086r1</a:t>
            </a:r>
            <a:endParaRPr lang="en-US" sz="1400" dirty="0">
              <a:solidFill>
                <a:srgbClr val="00CC00"/>
              </a:solidFill>
            </a:endParaRPr>
          </a:p>
          <a:p>
            <a:pPr lvl="1"/>
            <a:r>
              <a:rPr lang="en-US" sz="1600" dirty="0" smtClean="0">
                <a:solidFill>
                  <a:srgbClr val="00CC00"/>
                </a:solidFill>
              </a:rPr>
              <a:t>11-13-1087-00-00ah-CC9-miscellaneous-comment-resolution</a:t>
            </a:r>
          </a:p>
          <a:p>
            <a:pPr lvl="2"/>
            <a:r>
              <a:rPr lang="en-US" sz="1400" dirty="0" smtClean="0">
                <a:solidFill>
                  <a:srgbClr val="FF0000"/>
                </a:solidFill>
              </a:rPr>
              <a:t>Deferred: </a:t>
            </a:r>
          </a:p>
          <a:p>
            <a:pPr lvl="3"/>
            <a:r>
              <a:rPr lang="en-US" sz="1200" dirty="0" smtClean="0">
                <a:solidFill>
                  <a:srgbClr val="FF0000"/>
                </a:solidFill>
              </a:rPr>
              <a:t>705,  706 707 709 710, 711 712 713  (se Amin’s Document 891)</a:t>
            </a:r>
          </a:p>
          <a:p>
            <a:pPr lvl="2"/>
            <a:endParaRPr lang="en-US" sz="1400" dirty="0" smtClean="0"/>
          </a:p>
          <a:p>
            <a:pPr lvl="2"/>
            <a:endParaRPr lang="en-US" sz="1400" dirty="0" smtClean="0"/>
          </a:p>
          <a:p>
            <a:pPr lvl="1"/>
            <a:endParaRPr lang="en-US" sz="1600" dirty="0"/>
          </a:p>
        </p:txBody>
      </p:sp>
      <p:sp>
        <p:nvSpPr>
          <p:cNvPr id="4" name="Date Placeholder 3"/>
          <p:cNvSpPr>
            <a:spLocks noGrp="1"/>
          </p:cNvSpPr>
          <p:nvPr>
            <p:ph type="dt" sz="half" idx="4294967295"/>
          </p:nvPr>
        </p:nvSpPr>
        <p:spPr>
          <a:xfrm>
            <a:off x="696913" y="304801"/>
            <a:ext cx="18938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13403480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cont.</a:t>
            </a:r>
          </a:p>
        </p:txBody>
      </p:sp>
      <p:sp>
        <p:nvSpPr>
          <p:cNvPr id="3" name="Content Placeholder 2"/>
          <p:cNvSpPr>
            <a:spLocks noGrp="1"/>
          </p:cNvSpPr>
          <p:nvPr>
            <p:ph idx="1"/>
          </p:nvPr>
        </p:nvSpPr>
        <p:spPr/>
        <p:txBody>
          <a:bodyPr/>
          <a:lstStyle/>
          <a:p>
            <a:r>
              <a:rPr lang="en-US" dirty="0">
                <a:solidFill>
                  <a:srgbClr val="00CC00"/>
                </a:solidFill>
              </a:rPr>
              <a:t>13/1072 Resolutions on BSS Max Idle Period</a:t>
            </a:r>
          </a:p>
          <a:p>
            <a:pPr lvl="1"/>
            <a:r>
              <a:rPr lang="en-US" dirty="0">
                <a:solidFill>
                  <a:srgbClr val="00CC00"/>
                </a:solidFill>
              </a:rPr>
              <a:t>Lin Wang(ZTE Corporation)</a:t>
            </a:r>
          </a:p>
          <a:p>
            <a:endParaRPr lang="en-US"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8</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13713341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 (done in TG</a:t>
            </a:r>
            <a:r>
              <a:rPr lang="en-US" dirty="0" smtClean="0">
                <a:solidFill>
                  <a:srgbClr val="00CC00"/>
                </a:solidFill>
              </a:rPr>
              <a:t>) 13/828 </a:t>
            </a:r>
            <a:r>
              <a:rPr lang="en-US" dirty="0">
                <a:solidFill>
                  <a:srgbClr val="00CC00"/>
                </a:solidFill>
              </a:rPr>
              <a:t>MAC-CID 163</a:t>
            </a:r>
          </a:p>
          <a:p>
            <a:pPr lvl="1"/>
            <a:r>
              <a:rPr lang="en-US" dirty="0">
                <a:solidFill>
                  <a:srgbClr val="00CC00"/>
                </a:solidFill>
              </a:rPr>
              <a:t>Bo Sun (ZTE Corp</a:t>
            </a:r>
            <a:r>
              <a:rPr lang="en-US" dirty="0" smtClean="0">
                <a:solidFill>
                  <a:srgbClr val="00CC00"/>
                </a:solidFill>
              </a:rPr>
              <a:t>.)</a:t>
            </a:r>
          </a:p>
          <a:p>
            <a:pPr lvl="1"/>
            <a:r>
              <a:rPr lang="en-US" dirty="0" smtClean="0">
                <a:solidFill>
                  <a:srgbClr val="00CC00"/>
                </a:solidFill>
              </a:rPr>
              <a:t>No objection. Motion on Wednesday</a:t>
            </a:r>
          </a:p>
          <a:p>
            <a:r>
              <a:rPr lang="en-US" dirty="0">
                <a:solidFill>
                  <a:srgbClr val="00CC00"/>
                </a:solidFill>
              </a:rPr>
              <a:t> (done in TG</a:t>
            </a:r>
            <a:r>
              <a:rPr lang="en-US" dirty="0" smtClean="0">
                <a:solidFill>
                  <a:srgbClr val="00CC00"/>
                </a:solidFill>
              </a:rPr>
              <a:t>) 13/881 CC9-GEN-comment-resolutions-CID729+568</a:t>
            </a:r>
          </a:p>
          <a:p>
            <a:pPr lvl="1"/>
            <a:r>
              <a:rPr lang="en-US" dirty="0">
                <a:solidFill>
                  <a:srgbClr val="00CC00"/>
                </a:solidFill>
              </a:rPr>
              <a:t>Bo Sun (ZTE Corp</a:t>
            </a:r>
            <a:r>
              <a:rPr lang="en-US" dirty="0" smtClean="0">
                <a:solidFill>
                  <a:srgbClr val="00CC00"/>
                </a:solidFill>
              </a:rPr>
              <a:t>.)</a:t>
            </a:r>
          </a:p>
          <a:p>
            <a:pPr lvl="1"/>
            <a:r>
              <a:rPr lang="en-US" dirty="0" smtClean="0">
                <a:solidFill>
                  <a:srgbClr val="00CC00"/>
                </a:solidFill>
              </a:rPr>
              <a:t>Edits for rejection reasons will come in.</a:t>
            </a:r>
          </a:p>
          <a:p>
            <a:pPr lvl="1"/>
            <a:r>
              <a:rPr lang="en-US" dirty="0" smtClean="0">
                <a:solidFill>
                  <a:srgbClr val="00CC00"/>
                </a:solidFill>
              </a:rPr>
              <a:t>No objection. Motion on Wednesday on 13/881r2</a:t>
            </a:r>
          </a:p>
          <a:p>
            <a:r>
              <a:rPr lang="en-US" dirty="0" smtClean="0"/>
              <a:t>[Deferred] 13/891 </a:t>
            </a:r>
            <a:r>
              <a:rPr lang="en-US" dirty="0"/>
              <a:t>CC9-clause-9-32n-3-1-comment </a:t>
            </a:r>
            <a:r>
              <a:rPr lang="en-US" dirty="0" smtClean="0"/>
              <a:t>resolution</a:t>
            </a:r>
          </a:p>
          <a:p>
            <a:pPr lvl="1"/>
            <a:r>
              <a:rPr lang="en-US" dirty="0" err="1"/>
              <a:t>Kaiying</a:t>
            </a:r>
            <a:r>
              <a:rPr lang="en-US" dirty="0"/>
              <a:t> </a:t>
            </a:r>
            <a:r>
              <a:rPr lang="en-US" dirty="0" err="1" smtClean="0"/>
              <a:t>Lv</a:t>
            </a:r>
            <a:r>
              <a:rPr lang="en-US" dirty="0" smtClean="0"/>
              <a:t> </a:t>
            </a:r>
            <a:r>
              <a:rPr lang="en-US" dirty="0"/>
              <a:t>(ZTE Corp.)</a:t>
            </a:r>
          </a:p>
          <a:p>
            <a:pPr lvl="1"/>
            <a:endParaRPr lang="en-US" dirty="0"/>
          </a:p>
        </p:txBody>
      </p:sp>
      <p:sp>
        <p:nvSpPr>
          <p:cNvPr id="4" name="Date Placeholder 3"/>
          <p:cNvSpPr>
            <a:spLocks noGrp="1"/>
          </p:cNvSpPr>
          <p:nvPr>
            <p:ph type="dt" sz="half" idx="4294967295"/>
          </p:nvPr>
        </p:nvSpPr>
        <p:spPr>
          <a:xfrm>
            <a:off x="696913" y="304801"/>
            <a:ext cx="19700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252789450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25988</TotalTime>
  <Words>2548</Words>
  <Application>Microsoft Office PowerPoint</Application>
  <PresentationFormat>On-screen Show (4:3)</PresentationFormat>
  <Paragraphs>483</Paragraphs>
  <Slides>45</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47" baseType="lpstr">
      <vt:lpstr>802-11-Submission</vt:lpstr>
      <vt:lpstr>Document</vt:lpstr>
      <vt:lpstr>TGah MAC Ad Hoc Agenda and Report</vt:lpstr>
      <vt:lpstr>PowerPoint Presentation</vt:lpstr>
      <vt:lpstr>Submissions and notes</vt:lpstr>
      <vt:lpstr>Interpretive guide</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MAC ad hoc Straw Polls</vt:lpstr>
      <vt:lpstr>Straw Poll 1</vt:lpstr>
      <vt:lpstr>MAC ad hoc Pre-Motions to be brought for vote in TGah task group</vt:lpstr>
      <vt:lpstr>Pre Motion 1</vt:lpstr>
      <vt:lpstr>Pre Motion 2</vt:lpstr>
      <vt:lpstr>Pre Motion 3</vt:lpstr>
      <vt:lpstr>Pre Motion 4</vt:lpstr>
      <vt:lpstr>Pre Motion N</vt:lpstr>
      <vt:lpstr>References</vt:lpstr>
      <vt:lpstr>Appendix</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Affiliation Policy</vt:lpstr>
      <vt:lpstr>Review of ad hoc operating rules </vt:lpstr>
      <vt:lpstr>Review of ad hoc operating rules </vt:lpstr>
    </vt:vector>
  </TitlesOfParts>
  <Company>Broadcom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Simone Merlin 2</cp:lastModifiedBy>
  <cp:revision>761</cp:revision>
  <cp:lastPrinted>1998-02-10T13:28:06Z</cp:lastPrinted>
  <dcterms:created xsi:type="dcterms:W3CDTF">2008-05-05T19:43:32Z</dcterms:created>
  <dcterms:modified xsi:type="dcterms:W3CDTF">2013-09-16T13:35:52Z</dcterms:modified>
</cp:coreProperties>
</file>