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docProps/custom.xml" ContentType="application/vnd.openxmlformats-officedocument.custom-propertie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69" r:id="rId2"/>
    <p:sldId id="419" r:id="rId3"/>
    <p:sldId id="393" r:id="rId4"/>
    <p:sldId id="420" r:id="rId5"/>
    <p:sldId id="421" r:id="rId6"/>
    <p:sldId id="422" r:id="rId7"/>
    <p:sldId id="423" r:id="rId8"/>
    <p:sldId id="424"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FFCC"/>
    <a:srgbClr val="00FF99"/>
    <a:srgbClr val="FF33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493" autoAdjust="0"/>
  </p:normalViewPr>
  <p:slideViewPr>
    <p:cSldViewPr>
      <p:cViewPr>
        <p:scale>
          <a:sx n="90" d="100"/>
          <a:sy n="90" d="100"/>
        </p:scale>
        <p:origin x="-624" y="-30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596" y="684"/>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a:t>doc.: IEEE 802.11-12/xxxxr0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a:t>May 2013</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a:t>Osama Aboul-Magd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C24A5299-68F2-441F-A733-BC392C47EBCC}" type="slidenum">
              <a:rPr lang="en-US"/>
              <a:pPr/>
              <a:t>‹#›</a:t>
            </a:fld>
            <a:endParaRPr lang="en-US"/>
          </a:p>
        </p:txBody>
      </p:sp>
      <p:sp>
        <p:nvSpPr>
          <p:cNvPr id="27654"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27655"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r>
              <a:rPr lang="en-US"/>
              <a:t>Submission</a:t>
            </a:r>
          </a:p>
        </p:txBody>
      </p:sp>
      <p:sp>
        <p:nvSpPr>
          <p:cNvPr id="27656"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a:t>doc.: IEEE 802.11-12/xxxxr0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a:t>May 2013</a:t>
            </a:r>
          </a:p>
        </p:txBody>
      </p:sp>
      <p:sp>
        <p:nvSpPr>
          <p:cNvPr id="2560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a:t>Osama Aboul-Magd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D54584F3-0472-49A8-8DF8-EFAC819FAE84}" type="slidenum">
              <a:rPr lang="en-US"/>
              <a:pPr/>
              <a:t>‹#›</a:t>
            </a:fld>
            <a:endParaRPr lang="en-US"/>
          </a:p>
        </p:txBody>
      </p:sp>
      <p:sp>
        <p:nvSpPr>
          <p:cNvPr id="25608"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r>
              <a:rPr lang="en-US"/>
              <a:t>Submission</a:t>
            </a:r>
          </a:p>
        </p:txBody>
      </p:sp>
      <p:sp>
        <p:nvSpPr>
          <p:cNvPr id="2560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2561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p:spPr>
        <p:txBody>
          <a:bodyPr/>
          <a:lstStyle/>
          <a:p>
            <a:r>
              <a:rPr lang="en-US" smtClean="0">
                <a:ea typeface="MS PGothic" pitchFamily="34" charset="-128"/>
              </a:rPr>
              <a:t>doc.: IEEE 802.11-12/xxxxr0</a:t>
            </a:r>
          </a:p>
        </p:txBody>
      </p:sp>
      <p:sp>
        <p:nvSpPr>
          <p:cNvPr id="26627" name="Rectangle 3"/>
          <p:cNvSpPr>
            <a:spLocks noGrp="1" noChangeArrowheads="1"/>
          </p:cNvSpPr>
          <p:nvPr>
            <p:ph type="dt" sz="quarter" idx="1"/>
          </p:nvPr>
        </p:nvSpPr>
        <p:spPr>
          <a:noFill/>
        </p:spPr>
        <p:txBody>
          <a:bodyPr/>
          <a:lstStyle/>
          <a:p>
            <a:r>
              <a:rPr lang="en-US" smtClean="0">
                <a:ea typeface="MS PGothic" pitchFamily="34" charset="-128"/>
              </a:rPr>
              <a:t>May 2013</a:t>
            </a:r>
          </a:p>
        </p:txBody>
      </p:sp>
      <p:sp>
        <p:nvSpPr>
          <p:cNvPr id="26628" name="Rectangle 6"/>
          <p:cNvSpPr>
            <a:spLocks noGrp="1" noChangeArrowheads="1"/>
          </p:cNvSpPr>
          <p:nvPr>
            <p:ph type="ftr" sz="quarter" idx="4"/>
          </p:nvPr>
        </p:nvSpPr>
        <p:spPr>
          <a:noFill/>
        </p:spPr>
        <p:txBody>
          <a:bodyPr/>
          <a:lstStyle/>
          <a:p>
            <a:pPr lvl="4"/>
            <a:r>
              <a:rPr lang="en-US" smtClean="0">
                <a:ea typeface="MS PGothic" pitchFamily="34" charset="-128"/>
              </a:rPr>
              <a:t>Osama Aboul-Magd (Huawei Technologies)</a:t>
            </a:r>
          </a:p>
        </p:txBody>
      </p:sp>
      <p:sp>
        <p:nvSpPr>
          <p:cNvPr id="26629" name="Rectangle 7"/>
          <p:cNvSpPr>
            <a:spLocks noGrp="1" noChangeArrowheads="1"/>
          </p:cNvSpPr>
          <p:nvPr>
            <p:ph type="sldNum" sz="quarter" idx="5"/>
          </p:nvPr>
        </p:nvSpPr>
        <p:spPr>
          <a:noFill/>
        </p:spPr>
        <p:txBody>
          <a:bodyPr/>
          <a:lstStyle/>
          <a:p>
            <a:r>
              <a:rPr lang="en-US"/>
              <a:t>Page </a:t>
            </a:r>
            <a:fld id="{E3D690EA-56A2-415D-9253-C6A614DA531E}" type="slidenum">
              <a:rPr lang="en-US"/>
              <a:pPr/>
              <a:t>1</a:t>
            </a:fld>
            <a:endParaRPr lang="en-US"/>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a:ln/>
        </p:spPr>
        <p:txBody>
          <a:bodyPr/>
          <a:lstStyle/>
          <a:p>
            <a:endParaRPr lang="fr-F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dirty="0" smtClean="0"/>
              <a:t>Sep 2013</a:t>
            </a:r>
            <a:endParaRPr lang="en-US" dirty="0"/>
          </a:p>
        </p:txBody>
      </p:sp>
      <p:sp>
        <p:nvSpPr>
          <p:cNvPr id="5" name="Rectangle 6"/>
          <p:cNvSpPr>
            <a:spLocks noGrp="1" noChangeArrowheads="1"/>
          </p:cNvSpPr>
          <p:nvPr>
            <p:ph type="sldNum" sz="quarter" idx="11"/>
          </p:nvPr>
        </p:nvSpPr>
        <p:spPr/>
        <p:txBody>
          <a:bodyPr/>
          <a:lstStyle>
            <a:lvl1pPr>
              <a:defRPr/>
            </a:lvl1pPr>
          </a:lstStyle>
          <a:p>
            <a:r>
              <a:rPr lang="en-US"/>
              <a:t>Slide </a:t>
            </a:r>
            <a:fld id="{09A5F39A-4919-459F-9AFF-B33CE8780EEB}"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dirty="0" smtClean="0"/>
              <a:t>Sep 2013</a:t>
            </a:r>
            <a:endParaRPr lang="en-US" dirty="0"/>
          </a:p>
        </p:txBody>
      </p:sp>
      <p:sp>
        <p:nvSpPr>
          <p:cNvPr id="5" name="Rectangle 6"/>
          <p:cNvSpPr>
            <a:spLocks noGrp="1" noChangeArrowheads="1"/>
          </p:cNvSpPr>
          <p:nvPr>
            <p:ph type="sldNum" sz="quarter" idx="11"/>
          </p:nvPr>
        </p:nvSpPr>
        <p:spPr/>
        <p:txBody>
          <a:bodyPr/>
          <a:lstStyle>
            <a:lvl1pPr>
              <a:defRPr/>
            </a:lvl1pPr>
          </a:lstStyle>
          <a:p>
            <a:r>
              <a:rPr lang="en-US"/>
              <a:t>Slide </a:t>
            </a:r>
            <a:fld id="{ACF91F82-64BB-4298-AD8A-089CD5B6D59E}"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smtClean="0"/>
            </a:lvl1pPr>
          </a:lstStyle>
          <a:p>
            <a:pPr>
              <a:defRPr/>
            </a:pPr>
            <a:r>
              <a:rPr lang="en-US" dirty="0" smtClean="0"/>
              <a:t>Sep 2013</a:t>
            </a:r>
            <a:endParaRPr lang="en-US" dirty="0"/>
          </a:p>
        </p:txBody>
      </p:sp>
      <p:sp>
        <p:nvSpPr>
          <p:cNvPr id="5" name="Rectangle 6"/>
          <p:cNvSpPr>
            <a:spLocks noGrp="1" noChangeArrowheads="1"/>
          </p:cNvSpPr>
          <p:nvPr>
            <p:ph type="sldNum" sz="quarter" idx="11"/>
          </p:nvPr>
        </p:nvSpPr>
        <p:spPr/>
        <p:txBody>
          <a:bodyPr/>
          <a:lstStyle>
            <a:lvl1pPr>
              <a:defRPr/>
            </a:lvl1pPr>
          </a:lstStyle>
          <a:p>
            <a:r>
              <a:rPr lang="en-US"/>
              <a:t>Slide </a:t>
            </a:r>
            <a:fld id="{DAFB86EC-0AD1-4F37-AF4D-954D95F67B25}"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Sep 2013</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t>Slide </a:t>
            </a:r>
            <a:fld id="{B7449EF4-A240-4D76-AF1C-163FBD09E1A0}"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smtClean="0"/>
            </a:lvl1pPr>
          </a:lstStyle>
          <a:p>
            <a:pPr>
              <a:defRPr/>
            </a:pPr>
            <a:r>
              <a:rPr lang="en-US" dirty="0" smtClean="0"/>
              <a:t>Sep 2013</a:t>
            </a:r>
            <a:endParaRPr lang="en-US" dirty="0"/>
          </a:p>
        </p:txBody>
      </p:sp>
      <p:sp>
        <p:nvSpPr>
          <p:cNvPr id="8" name="Rectangle 6"/>
          <p:cNvSpPr>
            <a:spLocks noGrp="1" noChangeArrowheads="1"/>
          </p:cNvSpPr>
          <p:nvPr>
            <p:ph type="sldNum" sz="quarter" idx="11"/>
          </p:nvPr>
        </p:nvSpPr>
        <p:spPr/>
        <p:txBody>
          <a:bodyPr/>
          <a:lstStyle>
            <a:lvl1pPr>
              <a:defRPr/>
            </a:lvl1pPr>
          </a:lstStyle>
          <a:p>
            <a:r>
              <a:rPr lang="en-US"/>
              <a:t>Slide </a:t>
            </a:r>
            <a:fld id="{A0C8D2A1-5367-4084-A9FF-C5E332879E0E}"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latin typeface="Calibri" pitchFamily="34" charset="0"/>
                <a:ea typeface="+mn-ea"/>
                <a:cs typeface="+mn-cs"/>
              </a:defRPr>
            </a:lvl1pPr>
          </a:lstStyle>
          <a:p>
            <a:pPr>
              <a:defRPr/>
            </a:pPr>
            <a:r>
              <a:rPr lang="en-US" dirty="0" smtClean="0"/>
              <a:t>Sep 2013</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D4C5709D-6590-4BD6-88D6-17E7522F9307}" type="slidenum">
              <a:rPr lang="en-US"/>
              <a:pPr/>
              <a:t>‹#›</a:t>
            </a:fld>
            <a:endParaRPr lang="en-US"/>
          </a:p>
        </p:txBody>
      </p:sp>
      <p:sp>
        <p:nvSpPr>
          <p:cNvPr id="1031" name="Rectangle 7"/>
          <p:cNvSpPr>
            <a:spLocks noChangeArrowheads="1"/>
          </p:cNvSpPr>
          <p:nvPr/>
        </p:nvSpPr>
        <p:spPr bwMode="auto">
          <a:xfrm>
            <a:off x="5046912" y="304800"/>
            <a:ext cx="3411639" cy="276999"/>
          </a:xfrm>
          <a:prstGeom prst="rect">
            <a:avLst/>
          </a:prstGeom>
          <a:noFill/>
          <a:ln w="9525">
            <a:noFill/>
            <a:miter lim="800000"/>
            <a:headEnd/>
            <a:tailEnd/>
          </a:ln>
        </p:spPr>
        <p:txBody>
          <a:bodyPr wrap="none"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latin typeface="Calibri" pitchFamily="34" charset="0"/>
              </a:rPr>
              <a:t>doc.: IEEE </a:t>
            </a:r>
            <a:r>
              <a:rPr lang="en-US" sz="1800" b="1" dirty="0" smtClean="0">
                <a:latin typeface="Calibri" pitchFamily="34" charset="0"/>
              </a:rPr>
              <a:t>11-13-1163-00-0hew</a:t>
            </a:r>
            <a:endParaRPr lang="en-US" sz="1800" b="1" dirty="0">
              <a:latin typeface="Calibri" pitchFamily="34"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881" r:id="rId1"/>
    <p:sldLayoutId id="2147483882" r:id="rId2"/>
    <p:sldLayoutId id="2147483883" r:id="rId3"/>
    <p:sldLayoutId id="2147483880" r:id="rId4"/>
    <p:sldLayoutId id="2147483884" r:id="rId5"/>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a:xfrm>
            <a:off x="696913" y="332601"/>
            <a:ext cx="878446" cy="276999"/>
          </a:xfrm>
          <a:noFill/>
        </p:spPr>
        <p:txBody>
          <a:bodyPr/>
          <a:lstStyle/>
          <a:p>
            <a:r>
              <a:rPr lang="en-US" dirty="0" smtClean="0">
                <a:latin typeface="Calibri" pitchFamily="34" charset="0"/>
                <a:ea typeface="MS PGothic" pitchFamily="34" charset="-128"/>
              </a:rPr>
              <a:t>Sep </a:t>
            </a:r>
            <a:r>
              <a:rPr lang="en-US" dirty="0">
                <a:latin typeface="Calibri" pitchFamily="34" charset="0"/>
                <a:ea typeface="MS PGothic" pitchFamily="34" charset="-128"/>
              </a:rPr>
              <a:t>2013</a:t>
            </a:r>
          </a:p>
        </p:txBody>
      </p:sp>
      <p:sp>
        <p:nvSpPr>
          <p:cNvPr id="12292" name="Slide Number Placeholder 5"/>
          <p:cNvSpPr>
            <a:spLocks noGrp="1"/>
          </p:cNvSpPr>
          <p:nvPr>
            <p:ph type="sldNum" sz="quarter" idx="11"/>
          </p:nvPr>
        </p:nvSpPr>
        <p:spPr>
          <a:noFill/>
        </p:spPr>
        <p:txBody>
          <a:bodyPr/>
          <a:lstStyle/>
          <a:p>
            <a:r>
              <a:rPr lang="en-US"/>
              <a:t>Slide </a:t>
            </a:r>
            <a:fld id="{B3DA9B32-D422-4BF6-8F85-17433CD4AB35}" type="slidenum">
              <a:rPr lang="en-US"/>
              <a:pPr/>
              <a:t>1</a:t>
            </a:fld>
            <a:endParaRPr lang="en-US"/>
          </a:p>
        </p:txBody>
      </p:sp>
      <p:sp>
        <p:nvSpPr>
          <p:cNvPr id="12293" name="Rectangle 2"/>
          <p:cNvSpPr>
            <a:spLocks noGrp="1" noChangeArrowheads="1"/>
          </p:cNvSpPr>
          <p:nvPr>
            <p:ph type="title"/>
          </p:nvPr>
        </p:nvSpPr>
        <p:spPr>
          <a:noFill/>
        </p:spPr>
        <p:txBody>
          <a:bodyPr/>
          <a:lstStyle/>
          <a:p>
            <a:r>
              <a:rPr lang="en-US" sz="2800" dirty="0" smtClean="0">
                <a:latin typeface="Calibri" pitchFamily="34" charset="0"/>
              </a:rPr>
              <a:t>PAR and 5C:</a:t>
            </a:r>
            <a:br>
              <a:rPr lang="en-US" sz="2800" dirty="0" smtClean="0">
                <a:latin typeface="Calibri" pitchFamily="34" charset="0"/>
              </a:rPr>
            </a:br>
            <a:r>
              <a:rPr lang="en-US" sz="2800" dirty="0" smtClean="0">
                <a:latin typeface="Calibri" pitchFamily="34" charset="0"/>
              </a:rPr>
              <a:t>C</a:t>
            </a:r>
            <a:r>
              <a:rPr lang="en-US" sz="2800" dirty="0" smtClean="0">
                <a:latin typeface="Calibri" pitchFamily="34" charset="0"/>
              </a:rPr>
              <a:t>omments and some draft text based on 802.11n</a:t>
            </a:r>
            <a:endParaRPr lang="en-US" sz="2800" dirty="0" smtClean="0">
              <a:latin typeface="Calibri" pitchFamily="34" charset="0"/>
            </a:endParaRPr>
          </a:p>
        </p:txBody>
      </p:sp>
      <p:sp>
        <p:nvSpPr>
          <p:cNvPr id="12294" name="Rectangle 6"/>
          <p:cNvSpPr>
            <a:spLocks noGrp="1" noChangeArrowheads="1"/>
          </p:cNvSpPr>
          <p:nvPr>
            <p:ph type="body" idx="1"/>
          </p:nvPr>
        </p:nvSpPr>
        <p:spPr>
          <a:xfrm>
            <a:off x="685800" y="1905000"/>
            <a:ext cx="7772400" cy="381000"/>
          </a:xfrm>
          <a:noFill/>
        </p:spPr>
        <p:txBody>
          <a:bodyPr/>
          <a:lstStyle/>
          <a:p>
            <a:pPr algn="ctr">
              <a:buFontTx/>
              <a:buNone/>
            </a:pPr>
            <a:r>
              <a:rPr lang="en-US" sz="2000" dirty="0" smtClean="0">
                <a:latin typeface="Calibri" pitchFamily="34" charset="0"/>
              </a:rPr>
              <a:t>Date:</a:t>
            </a:r>
            <a:r>
              <a:rPr lang="en-US" sz="2000" b="0" dirty="0" smtClean="0">
                <a:latin typeface="Calibri" pitchFamily="34" charset="0"/>
              </a:rPr>
              <a:t> </a:t>
            </a:r>
            <a:r>
              <a:rPr lang="en-US" sz="2000" b="0" dirty="0" smtClean="0">
                <a:latin typeface="Calibri" pitchFamily="34" charset="0"/>
              </a:rPr>
              <a:t>2013-09-15</a:t>
            </a:r>
            <a:endParaRPr lang="en-US" sz="2000" b="0" dirty="0" smtClean="0">
              <a:latin typeface="Calibri" pitchFamily="34" charset="0"/>
            </a:endParaRPr>
          </a:p>
        </p:txBody>
      </p:sp>
      <p:graphicFrame>
        <p:nvGraphicFramePr>
          <p:cNvPr id="12295" name="Object 11"/>
          <p:cNvGraphicFramePr>
            <a:graphicFrameLocks noChangeAspect="1"/>
          </p:cNvGraphicFramePr>
          <p:nvPr/>
        </p:nvGraphicFramePr>
        <p:xfrm>
          <a:off x="615950" y="3275013"/>
          <a:ext cx="7699375" cy="3211512"/>
        </p:xfrm>
        <a:graphic>
          <a:graphicData uri="http://schemas.openxmlformats.org/presentationml/2006/ole">
            <p:oleObj spid="_x0000_s12295" name="Document" r:id="rId4" imgW="8328499" imgH="3468750" progId="Word.Document.8">
              <p:embed/>
            </p:oleObj>
          </a:graphicData>
        </a:graphic>
      </p:graphicFrame>
      <p:sp>
        <p:nvSpPr>
          <p:cNvPr id="12296" name="Rectangle 12"/>
          <p:cNvSpPr>
            <a:spLocks noChangeArrowheads="1"/>
          </p:cNvSpPr>
          <p:nvPr/>
        </p:nvSpPr>
        <p:spPr bwMode="auto">
          <a:xfrm>
            <a:off x="533400" y="2514600"/>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latin typeface="Calibri" pitchFamily="34" charset="0"/>
              </a:rPr>
              <a:t>Authors:</a:t>
            </a:r>
            <a:endParaRPr lang="en-US" sz="2000" dirty="0">
              <a:latin typeface="Calibri"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371600"/>
            <a:ext cx="7772400" cy="533400"/>
          </a:xfrm>
        </p:spPr>
        <p:txBody>
          <a:bodyPr/>
          <a:lstStyle/>
          <a:p>
            <a:r>
              <a:rPr lang="en-CA" dirty="0" smtClean="0"/>
              <a:t>SG Main Task</a:t>
            </a:r>
            <a:endParaRPr lang="en-CA" dirty="0"/>
          </a:p>
        </p:txBody>
      </p:sp>
      <p:sp>
        <p:nvSpPr>
          <p:cNvPr id="3" name="Content Placeholder 2"/>
          <p:cNvSpPr>
            <a:spLocks noGrp="1"/>
          </p:cNvSpPr>
          <p:nvPr>
            <p:ph idx="1"/>
          </p:nvPr>
        </p:nvSpPr>
        <p:spPr>
          <a:xfrm>
            <a:off x="685800" y="1981200"/>
            <a:ext cx="8077200" cy="3960813"/>
          </a:xfrm>
        </p:spPr>
        <p:txBody>
          <a:bodyPr/>
          <a:lstStyle/>
          <a:p>
            <a:pPr>
              <a:buFont typeface="Arial" pitchFamily="34" charset="0"/>
              <a:buChar char="•"/>
            </a:pPr>
            <a:r>
              <a:rPr lang="en-US" i="1" dirty="0" smtClean="0"/>
              <a:t>The normal function of a SG is to draft a complete PAR and five criteria (see </a:t>
            </a:r>
            <a:r>
              <a:rPr lang="en-US" i="1" u="sng" dirty="0" smtClean="0">
                <a:hlinkClick r:id="" action="ppaction://hlinkfile"/>
              </a:rPr>
              <a:t>rules5</a:t>
            </a:r>
            <a:r>
              <a:rPr lang="en-US" i="1" dirty="0" smtClean="0"/>
              <a:t>) and to gain approval for them from the 802.11 WG </a:t>
            </a:r>
            <a:r>
              <a:rPr lang="en-US" dirty="0" smtClean="0"/>
              <a:t>– (11-13/0001r2).</a:t>
            </a:r>
          </a:p>
          <a:p>
            <a:pPr lvl="1">
              <a:buFont typeface="Arial" pitchFamily="34" charset="0"/>
              <a:buChar char="•"/>
            </a:pPr>
            <a:r>
              <a:rPr lang="en-US" dirty="0" smtClean="0"/>
              <a:t>Agree on a project scope.</a:t>
            </a:r>
          </a:p>
          <a:p>
            <a:pPr lvl="1">
              <a:buFont typeface="Arial" pitchFamily="34" charset="0"/>
              <a:buChar char="•"/>
            </a:pPr>
            <a:r>
              <a:rPr lang="en-US" dirty="0" smtClean="0"/>
              <a:t>Demonstrate feasibility (technologies exist to achieve the scope) – 5C</a:t>
            </a:r>
          </a:p>
          <a:p>
            <a:pPr>
              <a:buFont typeface="Arial" pitchFamily="34" charset="0"/>
              <a:buChar char="•"/>
            </a:pPr>
            <a:r>
              <a:rPr lang="en-US" dirty="0" smtClean="0"/>
              <a:t>Not too many submissions addressing what the problem we are trying to solve is.</a:t>
            </a:r>
          </a:p>
          <a:p>
            <a:pPr lvl="1">
              <a:buFont typeface="Arial" pitchFamily="34" charset="0"/>
              <a:buChar char="•"/>
            </a:pPr>
            <a:r>
              <a:rPr lang="en-US" dirty="0" smtClean="0"/>
              <a:t>Need to be more specific on the problem space.</a:t>
            </a:r>
          </a:p>
          <a:p>
            <a:pPr lvl="1">
              <a:buFont typeface="Arial" pitchFamily="34" charset="0"/>
              <a:buChar char="•"/>
            </a:pPr>
            <a:r>
              <a:rPr lang="en-US" dirty="0" smtClean="0"/>
              <a:t>Need to solicit more submissions that assist in drafting the PAR. </a:t>
            </a:r>
          </a:p>
          <a:p>
            <a:pPr lvl="1">
              <a:buFont typeface="Arial" pitchFamily="34" charset="0"/>
              <a:buChar char="•"/>
            </a:pPr>
            <a:r>
              <a:rPr lang="en-US" dirty="0" smtClean="0"/>
              <a:t>How do we see the work in HEW progressing toward a TG?</a:t>
            </a:r>
          </a:p>
        </p:txBody>
      </p:sp>
      <p:sp>
        <p:nvSpPr>
          <p:cNvPr id="4" name="Slide Number Placeholder 3"/>
          <p:cNvSpPr>
            <a:spLocks noGrp="1"/>
          </p:cNvSpPr>
          <p:nvPr>
            <p:ph type="sldNum" idx="4294967295"/>
          </p:nvPr>
        </p:nvSpPr>
        <p:spPr>
          <a:xfrm>
            <a:off x="4191000" y="6475413"/>
            <a:ext cx="682625" cy="363537"/>
          </a:xfrm>
          <a:prstGeom prst="rect">
            <a:avLst/>
          </a:prstGeom>
        </p:spPr>
        <p:txBody>
          <a:bodyPr/>
          <a:lstStyle/>
          <a:p>
            <a:r>
              <a:rPr lang="en-GB" dirty="0" smtClean="0"/>
              <a:t>Slide </a:t>
            </a:r>
            <a:fld id="{440F5867-744E-4AA6-B0ED-4C44D2DFBB7B}" type="slidenum">
              <a:rPr lang="en-GB" smtClean="0"/>
              <a:pPr/>
              <a:t>2</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dirty="0" smtClean="0">
                <a:latin typeface="Calibri" pitchFamily="34" charset="0"/>
              </a:rPr>
              <a:t>Sean Coffey, DZ Liu (</a:t>
            </a:r>
            <a:r>
              <a:rPr lang="en-GB" dirty="0" err="1" smtClean="0">
                <a:latin typeface="Calibri" pitchFamily="34" charset="0"/>
              </a:rPr>
              <a:t>Realtek</a:t>
            </a:r>
            <a:r>
              <a:rPr lang="en-GB" dirty="0" smtClean="0">
                <a:latin typeface="Calibri" pitchFamily="34" charset="0"/>
              </a:rPr>
              <a:t>)</a:t>
            </a:r>
            <a:endParaRPr lang="en-GB" dirty="0">
              <a:latin typeface="Calibri" pitchFamily="34" charset="0"/>
            </a:endParaRPr>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September 2013</a:t>
            </a:r>
            <a:endParaRPr lang="en-GB" dirty="0"/>
          </a:p>
        </p:txBody>
      </p:sp>
      <p:sp>
        <p:nvSpPr>
          <p:cNvPr id="7" name="TextBox 6"/>
          <p:cNvSpPr txBox="1"/>
          <p:nvPr/>
        </p:nvSpPr>
        <p:spPr>
          <a:xfrm>
            <a:off x="304800" y="773668"/>
            <a:ext cx="8610600" cy="369332"/>
          </a:xfrm>
          <a:prstGeom prst="rect">
            <a:avLst/>
          </a:prstGeom>
          <a:noFill/>
          <a:ln w="19050">
            <a:solidFill>
              <a:srgbClr val="FF0000"/>
            </a:solidFill>
          </a:ln>
        </p:spPr>
        <p:txBody>
          <a:bodyPr wrap="square" rtlCol="0">
            <a:spAutoFit/>
          </a:bodyPr>
          <a:lstStyle/>
          <a:p>
            <a:pPr algn="ctr"/>
            <a:r>
              <a:rPr lang="en-US" sz="1800" i="1" dirty="0" smtClean="0">
                <a:solidFill>
                  <a:srgbClr val="FF0000"/>
                </a:solidFill>
                <a:latin typeface="Calibri" pitchFamily="34" charset="0"/>
              </a:rPr>
              <a:t>From “HEW SG Progress Review”, Osama </a:t>
            </a:r>
            <a:r>
              <a:rPr lang="en-US" sz="1800" i="1" dirty="0" err="1" smtClean="0">
                <a:solidFill>
                  <a:srgbClr val="FF0000"/>
                </a:solidFill>
                <a:latin typeface="Calibri" pitchFamily="34" charset="0"/>
              </a:rPr>
              <a:t>Aboul-Magd</a:t>
            </a:r>
            <a:r>
              <a:rPr lang="en-US" sz="1800" i="1" dirty="0" smtClean="0">
                <a:solidFill>
                  <a:srgbClr val="FF0000"/>
                </a:solidFill>
                <a:latin typeface="Calibri" pitchFamily="34" charset="0"/>
              </a:rPr>
              <a:t>, doc. 802.11-13/1100r0, Sep 2013</a:t>
            </a:r>
            <a:endParaRPr lang="en-US" sz="1800" i="1" dirty="0">
              <a:solidFill>
                <a:srgbClr val="FF0000"/>
              </a:solidFill>
              <a:latin typeface="Calibri" pitchFamily="34" charset="0"/>
            </a:endParaRPr>
          </a:p>
        </p:txBody>
      </p:sp>
      <p:sp>
        <p:nvSpPr>
          <p:cNvPr id="8" name="TextBox 7"/>
          <p:cNvSpPr txBox="1"/>
          <p:nvPr/>
        </p:nvSpPr>
        <p:spPr>
          <a:xfrm>
            <a:off x="304800" y="5955268"/>
            <a:ext cx="8610600" cy="369332"/>
          </a:xfrm>
          <a:prstGeom prst="rect">
            <a:avLst/>
          </a:prstGeom>
          <a:noFill/>
          <a:ln w="19050">
            <a:solidFill>
              <a:srgbClr val="FF0000"/>
            </a:solidFill>
          </a:ln>
        </p:spPr>
        <p:txBody>
          <a:bodyPr wrap="square" rtlCol="0">
            <a:spAutoFit/>
          </a:bodyPr>
          <a:lstStyle/>
          <a:p>
            <a:pPr algn="ctr"/>
            <a:r>
              <a:rPr lang="en-US" sz="1800" i="1" dirty="0" smtClean="0">
                <a:solidFill>
                  <a:srgbClr val="FF0000"/>
                </a:solidFill>
                <a:latin typeface="Calibri" pitchFamily="34" charset="0"/>
              </a:rPr>
              <a:t>It’s useful to compare with the development of 802.11n</a:t>
            </a:r>
            <a:endParaRPr lang="en-US" sz="1800" i="1" dirty="0">
              <a:solidFill>
                <a:srgbClr val="FF0000"/>
              </a:solidFill>
              <a:latin typeface="Calibri"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dirty="0" smtClean="0">
                <a:latin typeface="Calibri" pitchFamily="34" charset="0"/>
              </a:rPr>
              <a:t>The </a:t>
            </a:r>
            <a:r>
              <a:rPr lang="en-US" dirty="0" smtClean="0">
                <a:latin typeface="Calibri" pitchFamily="34" charset="0"/>
              </a:rPr>
              <a:t>802.11n PAR &amp; 5C</a:t>
            </a:r>
            <a:endParaRPr lang="en-US" dirty="0" smtClean="0">
              <a:latin typeface="Calibri" pitchFamily="34" charset="0"/>
            </a:endParaRPr>
          </a:p>
        </p:txBody>
      </p:sp>
      <p:sp>
        <p:nvSpPr>
          <p:cNvPr id="14339" name="Content Placeholder 2"/>
          <p:cNvSpPr>
            <a:spLocks noGrp="1"/>
          </p:cNvSpPr>
          <p:nvPr>
            <p:ph idx="1"/>
          </p:nvPr>
        </p:nvSpPr>
        <p:spPr>
          <a:xfrm>
            <a:off x="685800" y="1524000"/>
            <a:ext cx="7924800" cy="4876800"/>
          </a:xfrm>
        </p:spPr>
        <p:txBody>
          <a:bodyPr/>
          <a:lstStyle/>
          <a:p>
            <a:r>
              <a:rPr lang="en-US" sz="2200" b="0" dirty="0" smtClean="0">
                <a:latin typeface="Calibri" pitchFamily="34" charset="0"/>
              </a:rPr>
              <a:t>Why 11n in particular?</a:t>
            </a:r>
          </a:p>
          <a:p>
            <a:pPr lvl="1"/>
            <a:r>
              <a:rPr lang="en-US" sz="1800" dirty="0" smtClean="0">
                <a:latin typeface="Calibri" pitchFamily="34" charset="0"/>
              </a:rPr>
              <a:t>11ac’s development was complicated by mixture with 11ad: was able to bypass some of the normal PAR &amp; 5C development</a:t>
            </a:r>
          </a:p>
          <a:p>
            <a:pPr lvl="2"/>
            <a:r>
              <a:rPr lang="en-US" sz="1600" dirty="0" smtClean="0">
                <a:latin typeface="Calibri" pitchFamily="34" charset="0"/>
              </a:rPr>
              <a:t>Of course 11ac is still relevant. But it has been cited several times.</a:t>
            </a:r>
            <a:endParaRPr lang="en-US" sz="1600" dirty="0" smtClean="0">
              <a:latin typeface="Calibri" pitchFamily="34" charset="0"/>
            </a:endParaRPr>
          </a:p>
          <a:p>
            <a:pPr lvl="1"/>
            <a:r>
              <a:rPr lang="en-US" sz="1800" dirty="0" smtClean="0">
                <a:latin typeface="Calibri" pitchFamily="34" charset="0"/>
              </a:rPr>
              <a:t>11n was the first (mostly-) PHY amendment that moved away from a pure data </a:t>
            </a:r>
            <a:r>
              <a:rPr lang="en-US" sz="1800" i="1" u="sng" dirty="0" smtClean="0">
                <a:latin typeface="Calibri" pitchFamily="34" charset="0"/>
              </a:rPr>
              <a:t>rate</a:t>
            </a:r>
            <a:r>
              <a:rPr lang="en-US" sz="1800" dirty="0" smtClean="0">
                <a:latin typeface="Calibri" pitchFamily="34" charset="0"/>
              </a:rPr>
              <a:t> target</a:t>
            </a:r>
          </a:p>
          <a:p>
            <a:pPr lvl="2"/>
            <a:r>
              <a:rPr lang="en-US" sz="1600" dirty="0" smtClean="0">
                <a:latin typeface="Calibri" pitchFamily="34" charset="0"/>
              </a:rPr>
              <a:t>Required similar development of new principles (and group consensus thereon)</a:t>
            </a:r>
          </a:p>
          <a:p>
            <a:pPr lvl="2"/>
            <a:endParaRPr lang="en-US" sz="1600" dirty="0" smtClean="0">
              <a:latin typeface="Calibri" pitchFamily="34" charset="0"/>
            </a:endParaRPr>
          </a:p>
          <a:p>
            <a:r>
              <a:rPr lang="en-US" sz="2200" b="0" dirty="0" smtClean="0">
                <a:latin typeface="Calibri" pitchFamily="34" charset="0"/>
              </a:rPr>
              <a:t>11n’s background</a:t>
            </a:r>
          </a:p>
          <a:p>
            <a:pPr lvl="1"/>
            <a:r>
              <a:rPr lang="en-US" sz="1800" dirty="0" smtClean="0">
                <a:latin typeface="Calibri" pitchFamily="34" charset="0"/>
              </a:rPr>
              <a:t>Driven by already-existing proprietary extensions:</a:t>
            </a:r>
          </a:p>
          <a:p>
            <a:pPr lvl="2"/>
            <a:r>
              <a:rPr lang="en-US" sz="1600" b="0" dirty="0" smtClean="0">
                <a:latin typeface="Calibri" pitchFamily="34" charset="0"/>
              </a:rPr>
              <a:t>MIMO (later “True MIMO”)—</a:t>
            </a:r>
            <a:r>
              <a:rPr lang="en-US" sz="1600" b="0" dirty="0" err="1" smtClean="0">
                <a:latin typeface="Calibri" pitchFamily="34" charset="0"/>
              </a:rPr>
              <a:t>Airgo</a:t>
            </a:r>
            <a:r>
              <a:rPr lang="en-US" sz="1600" b="0" dirty="0" smtClean="0">
                <a:latin typeface="Calibri" pitchFamily="34" charset="0"/>
              </a:rPr>
              <a:t> Networks</a:t>
            </a:r>
          </a:p>
          <a:p>
            <a:pPr lvl="2"/>
            <a:r>
              <a:rPr lang="en-US" sz="1600" dirty="0" smtClean="0">
                <a:latin typeface="Calibri" pitchFamily="34" charset="0"/>
              </a:rPr>
              <a:t>Wider channels (“Super 108”)—</a:t>
            </a:r>
            <a:r>
              <a:rPr lang="en-US" sz="1600" dirty="0" err="1" smtClean="0">
                <a:latin typeface="Calibri" pitchFamily="34" charset="0"/>
              </a:rPr>
              <a:t>Atheros</a:t>
            </a:r>
            <a:endParaRPr lang="en-US" sz="1600" dirty="0" smtClean="0">
              <a:latin typeface="Calibri" pitchFamily="34" charset="0"/>
            </a:endParaRPr>
          </a:p>
          <a:p>
            <a:pPr lvl="2"/>
            <a:r>
              <a:rPr lang="en-US" sz="1600" dirty="0" smtClean="0">
                <a:latin typeface="Calibri" pitchFamily="34" charset="0"/>
              </a:rPr>
              <a:t>Other:</a:t>
            </a:r>
          </a:p>
          <a:p>
            <a:pPr lvl="3"/>
            <a:r>
              <a:rPr lang="en-US" sz="1400" b="0" dirty="0" err="1" smtClean="0">
                <a:latin typeface="Calibri" pitchFamily="34" charset="0"/>
              </a:rPr>
              <a:t>Beamforming—Atheros</a:t>
            </a:r>
            <a:endParaRPr lang="en-US" sz="1400" b="0" dirty="0" smtClean="0">
              <a:latin typeface="Calibri" pitchFamily="34" charset="0"/>
            </a:endParaRPr>
          </a:p>
          <a:p>
            <a:pPr lvl="3"/>
            <a:r>
              <a:rPr lang="en-US" sz="1400" dirty="0" smtClean="0">
                <a:latin typeface="Calibri" pitchFamily="34" charset="0"/>
              </a:rPr>
              <a:t>Protocol improvements (“Fast packets”, up to 150 Mbps from 54 Mbps PHY, etc.)</a:t>
            </a:r>
            <a:endParaRPr lang="en-US" sz="1400" b="0" dirty="0" smtClean="0">
              <a:latin typeface="Calibri" pitchFamily="34" charset="0"/>
            </a:endParaRPr>
          </a:p>
          <a:p>
            <a:pPr lvl="2"/>
            <a:endParaRPr lang="en-US" sz="1600" b="0" dirty="0" smtClean="0">
              <a:latin typeface="Calibri" pitchFamily="34" charset="0"/>
            </a:endParaRPr>
          </a:p>
          <a:p>
            <a:pPr lvl="2"/>
            <a:endParaRPr lang="en-US" sz="1600" b="0" dirty="0" smtClean="0">
              <a:latin typeface="Calibri" pitchFamily="34" charset="0"/>
            </a:endParaRPr>
          </a:p>
        </p:txBody>
      </p:sp>
      <p:sp>
        <p:nvSpPr>
          <p:cNvPr id="4" name="Date Placeholder 3"/>
          <p:cNvSpPr>
            <a:spLocks noGrp="1"/>
          </p:cNvSpPr>
          <p:nvPr>
            <p:ph type="dt" sz="quarter" idx="10"/>
          </p:nvPr>
        </p:nvSpPr>
        <p:spPr>
          <a:xfrm>
            <a:off x="696913" y="332601"/>
            <a:ext cx="878446" cy="276999"/>
          </a:xfrm>
        </p:spPr>
        <p:txBody>
          <a:bodyPr/>
          <a:lstStyle/>
          <a:p>
            <a:pPr>
              <a:defRPr/>
            </a:pPr>
            <a:r>
              <a:rPr lang="en-US" dirty="0" smtClean="0"/>
              <a:t>Sep </a:t>
            </a:r>
            <a:r>
              <a:rPr lang="en-US" dirty="0"/>
              <a:t>2013</a:t>
            </a:r>
          </a:p>
        </p:txBody>
      </p:sp>
      <p:sp>
        <p:nvSpPr>
          <p:cNvPr id="14341" name="Slide Number Placeholder 4"/>
          <p:cNvSpPr>
            <a:spLocks noGrp="1"/>
          </p:cNvSpPr>
          <p:nvPr>
            <p:ph type="sldNum" sz="quarter" idx="11"/>
          </p:nvPr>
        </p:nvSpPr>
        <p:spPr>
          <a:noFill/>
        </p:spPr>
        <p:txBody>
          <a:bodyPr/>
          <a:lstStyle/>
          <a:p>
            <a:r>
              <a:rPr lang="en-US"/>
              <a:t>Slide </a:t>
            </a:r>
            <a:fld id="{1AA13F13-FEBC-41FF-BA71-A3BADB103994}" type="slidenum">
              <a:rPr lang="en-US"/>
              <a:pPr/>
              <a:t>3</a:t>
            </a:fld>
            <a:endParaRPr lang="en-US"/>
          </a:p>
        </p:txBody>
      </p:sp>
      <p:sp>
        <p:nvSpPr>
          <p:cNvPr id="6" name="Footer Placeholder 4"/>
          <p:cNvSpPr txBox="1">
            <a:spLocks/>
          </p:cNvSpPr>
          <p:nvPr/>
        </p:nvSpPr>
        <p:spPr>
          <a:xfrm>
            <a:off x="5357818" y="6475413"/>
            <a:ext cx="3184520" cy="180975"/>
          </a:xfrm>
          <a:prstGeom prst="rect">
            <a:avLst/>
          </a:prstGeo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smtClean="0">
                <a:ln>
                  <a:noFill/>
                </a:ln>
                <a:solidFill>
                  <a:schemeClr val="tx1"/>
                </a:solidFill>
                <a:effectLst/>
                <a:uLnTx/>
                <a:uFillTx/>
                <a:latin typeface="Calibri" pitchFamily="34" charset="0"/>
                <a:ea typeface="MS PGothic" pitchFamily="34" charset="-128"/>
                <a:cs typeface="+mn-cs"/>
              </a:rPr>
              <a:t>Sean Coffey, DZ Liu (Realtek)</a:t>
            </a:r>
            <a:endParaRPr kumimoji="0" lang="en-GB" sz="1200" b="0" i="0" u="none" strike="noStrike" kern="1200" cap="none" spc="0" normalizeH="0" baseline="0" noProof="0" dirty="0">
              <a:ln>
                <a:noFill/>
              </a:ln>
              <a:solidFill>
                <a:schemeClr val="tx1"/>
              </a:solidFill>
              <a:effectLst/>
              <a:uLnTx/>
              <a:uFillTx/>
              <a:latin typeface="Calibri" pitchFamily="34" charset="0"/>
              <a:ea typeface="MS PGothic" pitchFamily="34" charset="-128"/>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dirty="0" smtClean="0">
                <a:latin typeface="Calibri" pitchFamily="34" charset="0"/>
              </a:rPr>
              <a:t>Implications for 11n PAR &amp; 5C</a:t>
            </a:r>
            <a:endParaRPr lang="en-US" dirty="0" smtClean="0">
              <a:latin typeface="Calibri" pitchFamily="34" charset="0"/>
            </a:endParaRPr>
          </a:p>
        </p:txBody>
      </p:sp>
      <p:sp>
        <p:nvSpPr>
          <p:cNvPr id="14339" name="Content Placeholder 2"/>
          <p:cNvSpPr>
            <a:spLocks noGrp="1"/>
          </p:cNvSpPr>
          <p:nvPr>
            <p:ph idx="1"/>
          </p:nvPr>
        </p:nvSpPr>
        <p:spPr>
          <a:xfrm>
            <a:off x="685800" y="1524000"/>
            <a:ext cx="7924800" cy="4876800"/>
          </a:xfrm>
        </p:spPr>
        <p:txBody>
          <a:bodyPr/>
          <a:lstStyle/>
          <a:p>
            <a:r>
              <a:rPr lang="en-US" sz="2200" b="0" dirty="0" smtClean="0">
                <a:latin typeface="Calibri" pitchFamily="34" charset="0"/>
              </a:rPr>
              <a:t>Several proposals were made to narrow the scope to preclude some approaches</a:t>
            </a:r>
          </a:p>
          <a:p>
            <a:pPr lvl="1"/>
            <a:r>
              <a:rPr lang="en-US" sz="1800" dirty="0" smtClean="0">
                <a:latin typeface="Calibri" pitchFamily="34" charset="0"/>
              </a:rPr>
              <a:t>Confine 11n to PHY-only changes</a:t>
            </a:r>
          </a:p>
          <a:p>
            <a:pPr lvl="2"/>
            <a:r>
              <a:rPr lang="en-US" sz="1600" b="0" dirty="0" smtClean="0">
                <a:latin typeface="Calibri" pitchFamily="34" charset="0"/>
              </a:rPr>
              <a:t>On the grounds that MAC changes would be too far-reaching / hard to manage; new MAC should mean new Working Group; etc.</a:t>
            </a:r>
          </a:p>
          <a:p>
            <a:pPr lvl="1"/>
            <a:r>
              <a:rPr lang="en-US" sz="1800" dirty="0" smtClean="0">
                <a:latin typeface="Calibri" pitchFamily="34" charset="0"/>
              </a:rPr>
              <a:t>Prohibit wider channels</a:t>
            </a:r>
          </a:p>
          <a:p>
            <a:pPr lvl="2"/>
            <a:r>
              <a:rPr lang="en-US" sz="1600" dirty="0" smtClean="0">
                <a:latin typeface="Calibri" pitchFamily="34" charset="0"/>
              </a:rPr>
              <a:t>On the grounds that these were not permitted in Europe; didn’t increase overall system capacity; etc.</a:t>
            </a:r>
          </a:p>
          <a:p>
            <a:pPr lvl="1"/>
            <a:r>
              <a:rPr lang="en-US" dirty="0" smtClean="0">
                <a:latin typeface="Calibri" pitchFamily="34" charset="0"/>
              </a:rPr>
              <a:t>Prohibit closed-loop modes</a:t>
            </a:r>
          </a:p>
          <a:p>
            <a:pPr lvl="2"/>
            <a:r>
              <a:rPr lang="en-US" sz="1600" dirty="0" smtClean="0">
                <a:latin typeface="Calibri" pitchFamily="34" charset="0"/>
              </a:rPr>
              <a:t>On the grounds that  these were much more complicated in practice than in theory; didn’t fit well with 802.11’s history and success as an open-loop standard; etc.</a:t>
            </a:r>
            <a:endParaRPr lang="en-US" sz="1600" dirty="0" smtClean="0">
              <a:latin typeface="Calibri" pitchFamily="34" charset="0"/>
            </a:endParaRPr>
          </a:p>
          <a:p>
            <a:pPr lvl="2"/>
            <a:endParaRPr lang="en-US" sz="1600" b="0" dirty="0" smtClean="0">
              <a:latin typeface="Calibri" pitchFamily="34" charset="0"/>
            </a:endParaRPr>
          </a:p>
          <a:p>
            <a:r>
              <a:rPr lang="en-US" sz="2200" b="0" dirty="0" smtClean="0">
                <a:latin typeface="Calibri" pitchFamily="34" charset="0"/>
              </a:rPr>
              <a:t>Extensive series of straw polls helped establish consensus</a:t>
            </a:r>
          </a:p>
          <a:p>
            <a:pPr lvl="1"/>
            <a:r>
              <a:rPr lang="en-US" dirty="0" smtClean="0">
                <a:latin typeface="Calibri" pitchFamily="34" charset="0"/>
              </a:rPr>
              <a:t>Helped by presence of tangible examples</a:t>
            </a:r>
            <a:endParaRPr lang="en-US" b="0" dirty="0" smtClean="0">
              <a:latin typeface="Calibri" pitchFamily="34" charset="0"/>
            </a:endParaRPr>
          </a:p>
          <a:p>
            <a:pPr lvl="2"/>
            <a:endParaRPr lang="en-US" sz="1600" b="0" dirty="0" smtClean="0">
              <a:latin typeface="Calibri" pitchFamily="34" charset="0"/>
            </a:endParaRPr>
          </a:p>
          <a:p>
            <a:pPr lvl="2"/>
            <a:endParaRPr lang="en-US" sz="1600" b="0" dirty="0" smtClean="0">
              <a:latin typeface="Calibri" pitchFamily="34" charset="0"/>
            </a:endParaRPr>
          </a:p>
        </p:txBody>
      </p:sp>
      <p:sp>
        <p:nvSpPr>
          <p:cNvPr id="4" name="Date Placeholder 3"/>
          <p:cNvSpPr>
            <a:spLocks noGrp="1"/>
          </p:cNvSpPr>
          <p:nvPr>
            <p:ph type="dt" sz="quarter" idx="10"/>
          </p:nvPr>
        </p:nvSpPr>
        <p:spPr>
          <a:xfrm>
            <a:off x="696913" y="332601"/>
            <a:ext cx="878446" cy="276999"/>
          </a:xfrm>
        </p:spPr>
        <p:txBody>
          <a:bodyPr/>
          <a:lstStyle/>
          <a:p>
            <a:pPr>
              <a:defRPr/>
            </a:pPr>
            <a:r>
              <a:rPr lang="en-US" dirty="0" smtClean="0"/>
              <a:t>Sep </a:t>
            </a:r>
            <a:r>
              <a:rPr lang="en-US" dirty="0"/>
              <a:t>2013</a:t>
            </a:r>
          </a:p>
        </p:txBody>
      </p:sp>
      <p:sp>
        <p:nvSpPr>
          <p:cNvPr id="14341" name="Slide Number Placeholder 4"/>
          <p:cNvSpPr>
            <a:spLocks noGrp="1"/>
          </p:cNvSpPr>
          <p:nvPr>
            <p:ph type="sldNum" sz="quarter" idx="11"/>
          </p:nvPr>
        </p:nvSpPr>
        <p:spPr>
          <a:noFill/>
        </p:spPr>
        <p:txBody>
          <a:bodyPr/>
          <a:lstStyle/>
          <a:p>
            <a:r>
              <a:rPr lang="en-US"/>
              <a:t>Slide </a:t>
            </a:r>
            <a:fld id="{1AA13F13-FEBC-41FF-BA71-A3BADB103994}" type="slidenum">
              <a:rPr lang="en-US"/>
              <a:pPr/>
              <a:t>4</a:t>
            </a:fld>
            <a:endParaRPr lang="en-US"/>
          </a:p>
        </p:txBody>
      </p:sp>
      <p:sp>
        <p:nvSpPr>
          <p:cNvPr id="6" name="Footer Placeholder 4"/>
          <p:cNvSpPr txBox="1">
            <a:spLocks/>
          </p:cNvSpPr>
          <p:nvPr/>
        </p:nvSpPr>
        <p:spPr>
          <a:xfrm>
            <a:off x="5357818" y="6475413"/>
            <a:ext cx="3184520" cy="180975"/>
          </a:xfrm>
          <a:prstGeom prst="rect">
            <a:avLst/>
          </a:prstGeo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smtClean="0">
                <a:ln>
                  <a:noFill/>
                </a:ln>
                <a:solidFill>
                  <a:schemeClr val="tx1"/>
                </a:solidFill>
                <a:effectLst/>
                <a:uLnTx/>
                <a:uFillTx/>
                <a:latin typeface="Calibri" pitchFamily="34" charset="0"/>
                <a:ea typeface="MS PGothic" pitchFamily="34" charset="-128"/>
                <a:cs typeface="+mn-cs"/>
              </a:rPr>
              <a:t>Sean Coffey, DZ Liu (Realtek)</a:t>
            </a:r>
            <a:endParaRPr kumimoji="0" lang="en-GB" sz="1200" b="0" i="0" u="none" strike="noStrike" kern="1200" cap="none" spc="0" normalizeH="0" baseline="0" noProof="0" dirty="0">
              <a:ln>
                <a:noFill/>
              </a:ln>
              <a:solidFill>
                <a:schemeClr val="tx1"/>
              </a:solidFill>
              <a:effectLst/>
              <a:uLnTx/>
              <a:uFillTx/>
              <a:latin typeface="Calibri" pitchFamily="34" charset="0"/>
              <a:ea typeface="MS PGothic" pitchFamily="34" charset="-128"/>
              <a:cs typeface="+mn-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dirty="0" smtClean="0">
                <a:latin typeface="Calibri" pitchFamily="34" charset="0"/>
              </a:rPr>
              <a:t>11n PAR &amp; 5C wording</a:t>
            </a:r>
            <a:endParaRPr lang="en-US" dirty="0" smtClean="0">
              <a:latin typeface="Calibri" pitchFamily="34" charset="0"/>
            </a:endParaRPr>
          </a:p>
        </p:txBody>
      </p:sp>
      <p:sp>
        <p:nvSpPr>
          <p:cNvPr id="14339" name="Content Placeholder 2"/>
          <p:cNvSpPr>
            <a:spLocks noGrp="1"/>
          </p:cNvSpPr>
          <p:nvPr>
            <p:ph idx="1"/>
          </p:nvPr>
        </p:nvSpPr>
        <p:spPr>
          <a:xfrm>
            <a:off x="685800" y="1524000"/>
            <a:ext cx="8458200" cy="4876800"/>
          </a:xfrm>
        </p:spPr>
        <p:txBody>
          <a:bodyPr/>
          <a:lstStyle/>
          <a:p>
            <a:r>
              <a:rPr lang="en-US" sz="1800" dirty="0" smtClean="0">
                <a:latin typeface="Calibri" pitchFamily="34" charset="0"/>
              </a:rPr>
              <a:t>“</a:t>
            </a:r>
            <a:r>
              <a:rPr lang="en-GB" sz="1800" dirty="0" smtClean="0">
                <a:latin typeface="Calibri" pitchFamily="34" charset="0"/>
              </a:rPr>
              <a:t>The scope of this project is to define an amendment that shall define standardized modifications to both the 802.11 physical layers (PHY) and the 802.11 Medium Access Control Layer (MAC) so that modes of operation can be enabled that are capable of much higher throughputs, with a maximum throughput of at least 100Mbps, as measured at the MAC data service access point (SAP</a:t>
            </a:r>
            <a:r>
              <a:rPr lang="en-GB" sz="1800" dirty="0" smtClean="0">
                <a:latin typeface="Calibri" pitchFamily="34" charset="0"/>
              </a:rPr>
              <a:t>).</a:t>
            </a:r>
            <a:r>
              <a:rPr lang="en-US" sz="1800" dirty="0" smtClean="0">
                <a:latin typeface="Calibri" pitchFamily="34" charset="0"/>
              </a:rPr>
              <a:t>”</a:t>
            </a:r>
          </a:p>
          <a:p>
            <a:r>
              <a:rPr lang="en-US" sz="1800" dirty="0" smtClean="0">
                <a:latin typeface="Calibri" pitchFamily="34" charset="0"/>
              </a:rPr>
              <a:t>… “</a:t>
            </a:r>
            <a:r>
              <a:rPr lang="en-US" sz="1800" dirty="0" smtClean="0">
                <a:latin typeface="Calibri" pitchFamily="34" charset="0"/>
              </a:rPr>
              <a:t>The amendment shall not redefine mechanisms in the baseline that do not pertain to higher throughput</a:t>
            </a:r>
            <a:r>
              <a:rPr lang="en-US" sz="1800" dirty="0" smtClean="0">
                <a:latin typeface="Calibri" pitchFamily="34" charset="0"/>
              </a:rPr>
              <a:t>.” (explanatory note)</a:t>
            </a:r>
          </a:p>
          <a:p>
            <a:pPr>
              <a:buNone/>
            </a:pPr>
            <a:endParaRPr lang="en-US" sz="1200" b="0" dirty="0" smtClean="0">
              <a:latin typeface="Calibri" pitchFamily="34" charset="0"/>
            </a:endParaRPr>
          </a:p>
          <a:p>
            <a:r>
              <a:rPr lang="en-US" sz="1800" b="0" dirty="0" smtClean="0">
                <a:latin typeface="Calibri" pitchFamily="34" charset="0"/>
              </a:rPr>
              <a:t>What a mouthful!</a:t>
            </a:r>
          </a:p>
          <a:p>
            <a:r>
              <a:rPr lang="en-US" sz="1800" b="0" dirty="0" smtClean="0">
                <a:latin typeface="Calibri" pitchFamily="34" charset="0"/>
              </a:rPr>
              <a:t>But it didn’t matter as it doesn’t appear in the final standard </a:t>
            </a:r>
          </a:p>
          <a:p>
            <a:pPr lvl="1"/>
            <a:r>
              <a:rPr lang="en-US" sz="1600" b="0" dirty="0" smtClean="0">
                <a:latin typeface="Calibri" pitchFamily="34" charset="0"/>
              </a:rPr>
              <a:t>And was not really used much once </a:t>
            </a:r>
            <a:r>
              <a:rPr lang="en-US" sz="1600" b="0" dirty="0" err="1" smtClean="0">
                <a:latin typeface="Calibri" pitchFamily="34" charset="0"/>
              </a:rPr>
              <a:t>TGn</a:t>
            </a:r>
            <a:r>
              <a:rPr lang="en-US" sz="1600" b="0" dirty="0" smtClean="0">
                <a:latin typeface="Calibri" pitchFamily="34" charset="0"/>
              </a:rPr>
              <a:t> started</a:t>
            </a:r>
          </a:p>
          <a:p>
            <a:pPr lvl="1"/>
            <a:r>
              <a:rPr lang="en-US" sz="1600" dirty="0" smtClean="0">
                <a:latin typeface="Calibri" pitchFamily="34" charset="0"/>
              </a:rPr>
              <a:t>And the same applies to usage models, simulation scenarios and evaluation methodology</a:t>
            </a:r>
            <a:endParaRPr lang="en-US" sz="1600" b="1" dirty="0" smtClean="0">
              <a:solidFill>
                <a:srgbClr val="FF0000"/>
              </a:solidFill>
              <a:latin typeface="Calibri" pitchFamily="34" charset="0"/>
            </a:endParaRPr>
          </a:p>
          <a:p>
            <a:r>
              <a:rPr lang="en-US" sz="1800" b="0" dirty="0" smtClean="0">
                <a:latin typeface="Calibri" pitchFamily="34" charset="0"/>
              </a:rPr>
              <a:t>(A) allows MAC changes</a:t>
            </a:r>
          </a:p>
          <a:p>
            <a:r>
              <a:rPr lang="en-US" sz="1800" b="0" dirty="0" smtClean="0">
                <a:latin typeface="Calibri" pitchFamily="34" charset="0"/>
              </a:rPr>
              <a:t>(B) doesn’t rule out wider channels</a:t>
            </a:r>
          </a:p>
          <a:p>
            <a:r>
              <a:rPr lang="en-US" sz="1800" b="0" dirty="0" smtClean="0">
                <a:latin typeface="Calibri" pitchFamily="34" charset="0"/>
              </a:rPr>
              <a:t>(C) doesn’t rule out</a:t>
            </a:r>
            <a:r>
              <a:rPr lang="en-US" sz="1800" b="0" dirty="0" smtClean="0">
                <a:latin typeface="Calibri" pitchFamily="34" charset="0"/>
              </a:rPr>
              <a:t> </a:t>
            </a:r>
            <a:r>
              <a:rPr lang="en-US" sz="1800" b="0" dirty="0" smtClean="0">
                <a:latin typeface="Calibri" pitchFamily="34" charset="0"/>
              </a:rPr>
              <a:t>closed-loop modes</a:t>
            </a:r>
          </a:p>
        </p:txBody>
      </p:sp>
      <p:sp>
        <p:nvSpPr>
          <p:cNvPr id="4" name="Date Placeholder 3"/>
          <p:cNvSpPr>
            <a:spLocks noGrp="1"/>
          </p:cNvSpPr>
          <p:nvPr>
            <p:ph type="dt" sz="quarter" idx="10"/>
          </p:nvPr>
        </p:nvSpPr>
        <p:spPr>
          <a:xfrm>
            <a:off x="696913" y="332601"/>
            <a:ext cx="878446" cy="276999"/>
          </a:xfrm>
        </p:spPr>
        <p:txBody>
          <a:bodyPr/>
          <a:lstStyle/>
          <a:p>
            <a:pPr>
              <a:defRPr/>
            </a:pPr>
            <a:r>
              <a:rPr lang="en-US" dirty="0" smtClean="0"/>
              <a:t>Sep </a:t>
            </a:r>
            <a:r>
              <a:rPr lang="en-US" dirty="0"/>
              <a:t>2013</a:t>
            </a:r>
          </a:p>
        </p:txBody>
      </p:sp>
      <p:sp>
        <p:nvSpPr>
          <p:cNvPr id="14341" name="Slide Number Placeholder 4"/>
          <p:cNvSpPr>
            <a:spLocks noGrp="1"/>
          </p:cNvSpPr>
          <p:nvPr>
            <p:ph type="sldNum" sz="quarter" idx="11"/>
          </p:nvPr>
        </p:nvSpPr>
        <p:spPr>
          <a:noFill/>
        </p:spPr>
        <p:txBody>
          <a:bodyPr/>
          <a:lstStyle/>
          <a:p>
            <a:r>
              <a:rPr lang="en-US"/>
              <a:t>Slide </a:t>
            </a:r>
            <a:fld id="{1AA13F13-FEBC-41FF-BA71-A3BADB103994}" type="slidenum">
              <a:rPr lang="en-US"/>
              <a:pPr/>
              <a:t>5</a:t>
            </a:fld>
            <a:endParaRPr lang="en-US"/>
          </a:p>
        </p:txBody>
      </p:sp>
      <p:sp>
        <p:nvSpPr>
          <p:cNvPr id="6" name="Footer Placeholder 4"/>
          <p:cNvSpPr txBox="1">
            <a:spLocks/>
          </p:cNvSpPr>
          <p:nvPr/>
        </p:nvSpPr>
        <p:spPr>
          <a:xfrm>
            <a:off x="5357818" y="6475413"/>
            <a:ext cx="3184520" cy="180975"/>
          </a:xfrm>
          <a:prstGeom prst="rect">
            <a:avLst/>
          </a:prstGeo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smtClean="0">
                <a:ln>
                  <a:noFill/>
                </a:ln>
                <a:solidFill>
                  <a:schemeClr val="tx1"/>
                </a:solidFill>
                <a:effectLst/>
                <a:uLnTx/>
                <a:uFillTx/>
                <a:latin typeface="Calibri" pitchFamily="34" charset="0"/>
                <a:ea typeface="MS PGothic" pitchFamily="34" charset="-128"/>
                <a:cs typeface="+mn-cs"/>
              </a:rPr>
              <a:t>Sean Coffey, DZ Liu (Realtek)</a:t>
            </a:r>
            <a:endParaRPr kumimoji="0" lang="en-GB" sz="1200" b="0" i="0" u="none" strike="noStrike" kern="1200" cap="none" spc="0" normalizeH="0" baseline="0" noProof="0" dirty="0">
              <a:ln>
                <a:noFill/>
              </a:ln>
              <a:solidFill>
                <a:schemeClr val="tx1"/>
              </a:solidFill>
              <a:effectLst/>
              <a:uLnTx/>
              <a:uFillTx/>
              <a:latin typeface="Calibri" pitchFamily="34" charset="0"/>
              <a:ea typeface="MS PGothic" pitchFamily="34" charset="-128"/>
              <a:cs typeface="+mn-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dirty="0" smtClean="0">
                <a:latin typeface="Calibri" pitchFamily="34" charset="0"/>
              </a:rPr>
              <a:t>11n PAR &amp; 5C wording, contd.</a:t>
            </a:r>
            <a:endParaRPr lang="en-US" dirty="0" smtClean="0">
              <a:latin typeface="Calibri" pitchFamily="34" charset="0"/>
            </a:endParaRPr>
          </a:p>
        </p:txBody>
      </p:sp>
      <p:sp>
        <p:nvSpPr>
          <p:cNvPr id="14339" name="Content Placeholder 2"/>
          <p:cNvSpPr>
            <a:spLocks noGrp="1"/>
          </p:cNvSpPr>
          <p:nvPr>
            <p:ph idx="1"/>
          </p:nvPr>
        </p:nvSpPr>
        <p:spPr>
          <a:xfrm>
            <a:off x="685800" y="1524000"/>
            <a:ext cx="8229600" cy="4876800"/>
          </a:xfrm>
        </p:spPr>
        <p:txBody>
          <a:bodyPr/>
          <a:lstStyle/>
          <a:p>
            <a:r>
              <a:rPr lang="en-US" sz="2000" dirty="0" smtClean="0">
                <a:latin typeface="Calibri" pitchFamily="34" charset="0"/>
              </a:rPr>
              <a:t>The group established consensus based on examples and straw polls rather than the specific wording</a:t>
            </a:r>
          </a:p>
          <a:p>
            <a:pPr lvl="1"/>
            <a:r>
              <a:rPr lang="en-US" sz="1800" dirty="0" smtClean="0">
                <a:latin typeface="Calibri" pitchFamily="34" charset="0"/>
              </a:rPr>
              <a:t>Would Tunneled Direct Link Setup / 802.11z have been in scope?</a:t>
            </a:r>
          </a:p>
          <a:p>
            <a:pPr lvl="1"/>
            <a:r>
              <a:rPr lang="en-US" sz="1800" dirty="0" smtClean="0">
                <a:latin typeface="Calibri" pitchFamily="34" charset="0"/>
              </a:rPr>
              <a:t>It </a:t>
            </a:r>
            <a:r>
              <a:rPr lang="en-US" sz="1800" dirty="0" smtClean="0">
                <a:latin typeface="Calibri" pitchFamily="34" charset="0"/>
              </a:rPr>
              <a:t>wasn’t ruled out by the phrase “</a:t>
            </a:r>
            <a:r>
              <a:rPr lang="en-US" sz="1800" dirty="0" smtClean="0">
                <a:latin typeface="Calibri" pitchFamily="34" charset="0"/>
              </a:rPr>
              <a:t>The amendment shall not redefine mechanisms in the baseline that do not pertain to higher </a:t>
            </a:r>
            <a:r>
              <a:rPr lang="en-US" sz="1800" dirty="0" smtClean="0">
                <a:latin typeface="Calibri" pitchFamily="34" charset="0"/>
              </a:rPr>
              <a:t>throughput”</a:t>
            </a:r>
          </a:p>
          <a:p>
            <a:pPr lvl="1"/>
            <a:r>
              <a:rPr lang="en-US" sz="1800" dirty="0" smtClean="0">
                <a:latin typeface="Calibri" pitchFamily="34" charset="0"/>
              </a:rPr>
              <a:t>How about Fast Initial Authentication?</a:t>
            </a:r>
          </a:p>
          <a:p>
            <a:pPr lvl="1"/>
            <a:endParaRPr lang="en-US" sz="1800" b="0" dirty="0" smtClean="0">
              <a:latin typeface="Calibri" pitchFamily="34" charset="0"/>
            </a:endParaRPr>
          </a:p>
          <a:p>
            <a:pPr lvl="1"/>
            <a:r>
              <a:rPr lang="en-US" sz="1800" dirty="0" smtClean="0">
                <a:latin typeface="Calibri" pitchFamily="34" charset="0"/>
              </a:rPr>
              <a:t>But it was clear from discussion and straw polls that these and many others would not be in scope</a:t>
            </a:r>
          </a:p>
          <a:p>
            <a:pPr lvl="1"/>
            <a:endParaRPr lang="en-US" sz="1800" dirty="0" smtClean="0">
              <a:latin typeface="Calibri" pitchFamily="34" charset="0"/>
            </a:endParaRPr>
          </a:p>
          <a:p>
            <a:r>
              <a:rPr lang="en-US" sz="2200" dirty="0" smtClean="0">
                <a:latin typeface="Calibri" pitchFamily="34" charset="0"/>
              </a:rPr>
              <a:t>The explanatory note ruled out range extension, lower power, and several other issues that had been proposed</a:t>
            </a:r>
          </a:p>
          <a:p>
            <a:pPr lvl="1">
              <a:buNone/>
            </a:pPr>
            <a:endParaRPr lang="en-US" sz="1800" dirty="0" smtClean="0">
              <a:latin typeface="Calibri" pitchFamily="34" charset="0"/>
            </a:endParaRPr>
          </a:p>
        </p:txBody>
      </p:sp>
      <p:sp>
        <p:nvSpPr>
          <p:cNvPr id="4" name="Date Placeholder 3"/>
          <p:cNvSpPr>
            <a:spLocks noGrp="1"/>
          </p:cNvSpPr>
          <p:nvPr>
            <p:ph type="dt" sz="quarter" idx="10"/>
          </p:nvPr>
        </p:nvSpPr>
        <p:spPr>
          <a:xfrm>
            <a:off x="696913" y="332601"/>
            <a:ext cx="878446" cy="276999"/>
          </a:xfrm>
        </p:spPr>
        <p:txBody>
          <a:bodyPr/>
          <a:lstStyle/>
          <a:p>
            <a:pPr>
              <a:defRPr/>
            </a:pPr>
            <a:r>
              <a:rPr lang="en-US" dirty="0" smtClean="0"/>
              <a:t>Sep </a:t>
            </a:r>
            <a:r>
              <a:rPr lang="en-US" dirty="0"/>
              <a:t>2013</a:t>
            </a:r>
          </a:p>
        </p:txBody>
      </p:sp>
      <p:sp>
        <p:nvSpPr>
          <p:cNvPr id="14341" name="Slide Number Placeholder 4"/>
          <p:cNvSpPr>
            <a:spLocks noGrp="1"/>
          </p:cNvSpPr>
          <p:nvPr>
            <p:ph type="sldNum" sz="quarter" idx="11"/>
          </p:nvPr>
        </p:nvSpPr>
        <p:spPr>
          <a:noFill/>
        </p:spPr>
        <p:txBody>
          <a:bodyPr/>
          <a:lstStyle/>
          <a:p>
            <a:r>
              <a:rPr lang="en-US"/>
              <a:t>Slide </a:t>
            </a:r>
            <a:fld id="{1AA13F13-FEBC-41FF-BA71-A3BADB103994}" type="slidenum">
              <a:rPr lang="en-US"/>
              <a:pPr/>
              <a:t>6</a:t>
            </a:fld>
            <a:endParaRPr lang="en-US"/>
          </a:p>
        </p:txBody>
      </p:sp>
      <p:sp>
        <p:nvSpPr>
          <p:cNvPr id="6" name="Footer Placeholder 4"/>
          <p:cNvSpPr txBox="1">
            <a:spLocks/>
          </p:cNvSpPr>
          <p:nvPr/>
        </p:nvSpPr>
        <p:spPr>
          <a:xfrm>
            <a:off x="5357818" y="6475413"/>
            <a:ext cx="3184520" cy="180975"/>
          </a:xfrm>
          <a:prstGeom prst="rect">
            <a:avLst/>
          </a:prstGeo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smtClean="0">
                <a:ln>
                  <a:noFill/>
                </a:ln>
                <a:solidFill>
                  <a:schemeClr val="tx1"/>
                </a:solidFill>
                <a:effectLst/>
                <a:uLnTx/>
                <a:uFillTx/>
                <a:latin typeface="Calibri" pitchFamily="34" charset="0"/>
                <a:ea typeface="MS PGothic" pitchFamily="34" charset="-128"/>
                <a:cs typeface="+mn-cs"/>
              </a:rPr>
              <a:t>Sean Coffey, DZ Liu (Realtek)</a:t>
            </a:r>
            <a:endParaRPr kumimoji="0" lang="en-GB" sz="1200" b="0" i="0" u="none" strike="noStrike" kern="1200" cap="none" spc="0" normalizeH="0" baseline="0" noProof="0" dirty="0">
              <a:ln>
                <a:noFill/>
              </a:ln>
              <a:solidFill>
                <a:schemeClr val="tx1"/>
              </a:solidFill>
              <a:effectLst/>
              <a:uLnTx/>
              <a:uFillTx/>
              <a:latin typeface="Calibri" pitchFamily="34" charset="0"/>
              <a:ea typeface="MS PGothic" pitchFamily="34" charset="-128"/>
              <a:cs typeface="+mn-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dirty="0" smtClean="0">
                <a:latin typeface="Calibri" pitchFamily="34" charset="0"/>
              </a:rPr>
              <a:t>Some draft text for HEW</a:t>
            </a:r>
            <a:r>
              <a:rPr lang="en-US" dirty="0" smtClean="0">
                <a:latin typeface="Calibri" pitchFamily="34" charset="0"/>
              </a:rPr>
              <a:t> PAR &amp; 5C</a:t>
            </a:r>
            <a:endParaRPr lang="en-US" dirty="0" smtClean="0">
              <a:latin typeface="Calibri" pitchFamily="34" charset="0"/>
            </a:endParaRPr>
          </a:p>
        </p:txBody>
      </p:sp>
      <p:sp>
        <p:nvSpPr>
          <p:cNvPr id="14339" name="Content Placeholder 2"/>
          <p:cNvSpPr>
            <a:spLocks noGrp="1"/>
          </p:cNvSpPr>
          <p:nvPr>
            <p:ph idx="1"/>
          </p:nvPr>
        </p:nvSpPr>
        <p:spPr>
          <a:xfrm>
            <a:off x="685800" y="1524000"/>
            <a:ext cx="8458200" cy="4876800"/>
          </a:xfrm>
        </p:spPr>
        <p:txBody>
          <a:bodyPr/>
          <a:lstStyle/>
          <a:p>
            <a:r>
              <a:rPr lang="en-US" sz="2000" dirty="0" smtClean="0">
                <a:latin typeface="Calibri" pitchFamily="34" charset="0"/>
              </a:rPr>
              <a:t>Once a broad consensus is established on the scope, the wording is a relatively easy task</a:t>
            </a:r>
          </a:p>
          <a:p>
            <a:pPr lvl="1"/>
            <a:r>
              <a:rPr lang="en-US" sz="1800" dirty="0" smtClean="0">
                <a:latin typeface="Calibri" pitchFamily="34" charset="0"/>
              </a:rPr>
              <a:t>It doesn’t have to be eloquent (as the 11n example shows)</a:t>
            </a:r>
          </a:p>
          <a:p>
            <a:pPr lvl="1"/>
            <a:r>
              <a:rPr lang="en-US" sz="1800" dirty="0" smtClean="0">
                <a:latin typeface="Calibri" pitchFamily="34" charset="0"/>
              </a:rPr>
              <a:t>The consensus doesn’t have to be written down</a:t>
            </a:r>
          </a:p>
          <a:p>
            <a:endParaRPr lang="en-US" sz="1800" dirty="0" smtClean="0">
              <a:latin typeface="Calibri" pitchFamily="34" charset="0"/>
            </a:endParaRPr>
          </a:p>
          <a:p>
            <a:r>
              <a:rPr lang="en-US" sz="1800" dirty="0" smtClean="0">
                <a:latin typeface="Calibri" pitchFamily="34" charset="0"/>
              </a:rPr>
              <a:t>“</a:t>
            </a:r>
            <a:r>
              <a:rPr lang="en-GB" sz="1800" dirty="0" smtClean="0">
                <a:latin typeface="Calibri" pitchFamily="34" charset="0"/>
              </a:rPr>
              <a:t>The scope of this project is to define an amendment that shall define standardized modifications to both the 802.11 physical layers (PHY) and the 802.11 Medium Access Control Layer (</a:t>
            </a:r>
            <a:r>
              <a:rPr lang="en-GB" sz="1800" dirty="0" smtClean="0">
                <a:latin typeface="Calibri" pitchFamily="34" charset="0"/>
              </a:rPr>
              <a:t>MAC) so </a:t>
            </a:r>
            <a:r>
              <a:rPr lang="en-GB" sz="1800" dirty="0" smtClean="0">
                <a:latin typeface="Calibri" pitchFamily="34" charset="0"/>
              </a:rPr>
              <a:t>that modes of operation can be enabled that are capable of much higher </a:t>
            </a:r>
            <a:r>
              <a:rPr lang="en-GB" sz="1800" u="sng" dirty="0" smtClean="0">
                <a:solidFill>
                  <a:srgbClr val="FF0000"/>
                </a:solidFill>
                <a:latin typeface="Calibri" pitchFamily="34" charset="0"/>
              </a:rPr>
              <a:t>relative</a:t>
            </a:r>
            <a:r>
              <a:rPr lang="en-GB" sz="1800" dirty="0" smtClean="0">
                <a:latin typeface="Calibri" pitchFamily="34" charset="0"/>
              </a:rPr>
              <a:t> throughputs</a:t>
            </a:r>
            <a:r>
              <a:rPr lang="en-GB" sz="1800" dirty="0" smtClean="0">
                <a:latin typeface="Calibri" pitchFamily="34" charset="0"/>
              </a:rPr>
              <a:t>, with a maximum </a:t>
            </a:r>
            <a:r>
              <a:rPr lang="en-GB" sz="1800" u="sng" dirty="0" smtClean="0">
                <a:solidFill>
                  <a:srgbClr val="FF0000"/>
                </a:solidFill>
                <a:latin typeface="Calibri" pitchFamily="34" charset="0"/>
              </a:rPr>
              <a:t>relative</a:t>
            </a:r>
            <a:r>
              <a:rPr lang="en-GB" sz="1800" dirty="0" smtClean="0">
                <a:solidFill>
                  <a:srgbClr val="FF0000"/>
                </a:solidFill>
                <a:latin typeface="Calibri" pitchFamily="34" charset="0"/>
              </a:rPr>
              <a:t> </a:t>
            </a:r>
            <a:r>
              <a:rPr lang="en-GB" sz="1800" dirty="0" smtClean="0">
                <a:latin typeface="Calibri" pitchFamily="34" charset="0"/>
              </a:rPr>
              <a:t>throughput </a:t>
            </a:r>
            <a:r>
              <a:rPr lang="en-GB" sz="1800" u="sng" dirty="0" smtClean="0">
                <a:solidFill>
                  <a:srgbClr val="FF0000"/>
                </a:solidFill>
                <a:latin typeface="Calibri" pitchFamily="34" charset="0"/>
              </a:rPr>
              <a:t>increase</a:t>
            </a:r>
            <a:r>
              <a:rPr lang="en-GB" sz="1800" dirty="0" smtClean="0">
                <a:solidFill>
                  <a:srgbClr val="FF0000"/>
                </a:solidFill>
                <a:latin typeface="Calibri" pitchFamily="34" charset="0"/>
              </a:rPr>
              <a:t> </a:t>
            </a:r>
            <a:r>
              <a:rPr lang="en-GB" sz="1800" dirty="0" smtClean="0">
                <a:latin typeface="Calibri" pitchFamily="34" charset="0"/>
              </a:rPr>
              <a:t>of </a:t>
            </a:r>
            <a:r>
              <a:rPr lang="en-GB" sz="1800" dirty="0" smtClean="0">
                <a:latin typeface="Calibri" pitchFamily="34" charset="0"/>
              </a:rPr>
              <a:t>at least </a:t>
            </a:r>
            <a:r>
              <a:rPr lang="en-GB" sz="1800" strike="sngStrike" dirty="0" smtClean="0">
                <a:solidFill>
                  <a:srgbClr val="FF0000"/>
                </a:solidFill>
                <a:latin typeface="Calibri" pitchFamily="34" charset="0"/>
              </a:rPr>
              <a:t>100Mbps </a:t>
            </a:r>
            <a:r>
              <a:rPr lang="en-GB" sz="1800" dirty="0" smtClean="0">
                <a:solidFill>
                  <a:srgbClr val="FF0000"/>
                </a:solidFill>
                <a:latin typeface="Calibri" pitchFamily="34" charset="0"/>
              </a:rPr>
              <a:t>  </a:t>
            </a:r>
            <a:r>
              <a:rPr lang="en-GB" sz="1800" u="sng" dirty="0" smtClean="0">
                <a:solidFill>
                  <a:srgbClr val="FF0000"/>
                </a:solidFill>
                <a:latin typeface="Calibri" pitchFamily="34" charset="0"/>
              </a:rPr>
              <a:t>3</a:t>
            </a:r>
            <a:r>
              <a:rPr lang="en-GB" sz="1800" u="sng" dirty="0" smtClean="0">
                <a:solidFill>
                  <a:srgbClr val="FF0000"/>
                </a:solidFill>
                <a:latin typeface="Calibri" pitchFamily="34" charset="0"/>
              </a:rPr>
              <a:t>x</a:t>
            </a:r>
            <a:r>
              <a:rPr lang="en-GB" sz="1800" dirty="0" smtClean="0">
                <a:latin typeface="Calibri" pitchFamily="34" charset="0"/>
              </a:rPr>
              <a:t>, </a:t>
            </a:r>
            <a:r>
              <a:rPr lang="en-GB" sz="1800" strike="sngStrike" dirty="0" smtClean="0">
                <a:solidFill>
                  <a:srgbClr val="FF0000"/>
                </a:solidFill>
                <a:latin typeface="Calibri" pitchFamily="34" charset="0"/>
              </a:rPr>
              <a:t>as </a:t>
            </a:r>
            <a:r>
              <a:rPr lang="en-GB" sz="1800" strike="sngStrike" dirty="0" smtClean="0">
                <a:solidFill>
                  <a:srgbClr val="FF0000"/>
                </a:solidFill>
                <a:latin typeface="Calibri" pitchFamily="34" charset="0"/>
              </a:rPr>
              <a:t>measured </a:t>
            </a:r>
            <a:r>
              <a:rPr lang="en-GB" sz="1800" strike="sngStrike" dirty="0" smtClean="0">
                <a:solidFill>
                  <a:srgbClr val="FF0000"/>
                </a:solidFill>
                <a:latin typeface="Calibri" pitchFamily="34" charset="0"/>
              </a:rPr>
              <a:t>at the MAC data service access point (SAP</a:t>
            </a:r>
            <a:r>
              <a:rPr lang="en-GB" sz="1800" strike="sngStrike" dirty="0" smtClean="0">
                <a:solidFill>
                  <a:srgbClr val="FF0000"/>
                </a:solidFill>
                <a:latin typeface="Calibri" pitchFamily="34" charset="0"/>
              </a:rPr>
              <a:t>) </a:t>
            </a:r>
            <a:r>
              <a:rPr lang="en-GB" sz="1800" dirty="0" smtClean="0">
                <a:latin typeface="Calibri" pitchFamily="34" charset="0"/>
              </a:rPr>
              <a:t> </a:t>
            </a:r>
            <a:r>
              <a:rPr lang="en-GB" sz="1800" dirty="0" smtClean="0">
                <a:solidFill>
                  <a:srgbClr val="FF0000"/>
                </a:solidFill>
                <a:latin typeface="Calibri" pitchFamily="34" charset="0"/>
              </a:rPr>
              <a:t>in at least three different reference models</a:t>
            </a:r>
            <a:r>
              <a:rPr lang="en-US" sz="1800" dirty="0" smtClean="0">
                <a:latin typeface="Calibri" pitchFamily="34" charset="0"/>
              </a:rPr>
              <a:t>”</a:t>
            </a:r>
          </a:p>
          <a:p>
            <a:pPr lvl="1"/>
            <a:r>
              <a:rPr lang="en-US" sz="1800" dirty="0" smtClean="0">
                <a:latin typeface="Calibri" pitchFamily="34" charset="0"/>
              </a:rPr>
              <a:t>(Break into smaller segments for readability?)</a:t>
            </a:r>
          </a:p>
          <a:p>
            <a:r>
              <a:rPr lang="en-US" sz="1800" dirty="0" smtClean="0">
                <a:latin typeface="Calibri" pitchFamily="34" charset="0"/>
              </a:rPr>
              <a:t>… “</a:t>
            </a:r>
            <a:r>
              <a:rPr lang="en-US" sz="1800" dirty="0" smtClean="0">
                <a:latin typeface="Calibri" pitchFamily="34" charset="0"/>
              </a:rPr>
              <a:t>The amendment shall not redefine mechanisms in the baseline that do not pertain to higher throughput</a:t>
            </a:r>
            <a:r>
              <a:rPr lang="en-US" sz="1800" dirty="0" smtClean="0">
                <a:latin typeface="Calibri" pitchFamily="34" charset="0"/>
              </a:rPr>
              <a:t>.” (explanatory note)</a:t>
            </a:r>
          </a:p>
          <a:p>
            <a:r>
              <a:rPr lang="en-US" sz="1800" dirty="0" smtClean="0">
                <a:solidFill>
                  <a:srgbClr val="FF0000"/>
                </a:solidFill>
                <a:latin typeface="Calibri" pitchFamily="34" charset="0"/>
              </a:rPr>
              <a:t>…”The amendment shall use </a:t>
            </a:r>
            <a:r>
              <a:rPr lang="en-US" sz="1800" dirty="0" smtClean="0">
                <a:latin typeface="Calibri" pitchFamily="34" charset="0"/>
              </a:rPr>
              <a:t>(prioritize?) </a:t>
            </a:r>
            <a:r>
              <a:rPr lang="en-US" sz="1800" dirty="0" smtClean="0">
                <a:solidFill>
                  <a:srgbClr val="FF0000"/>
                </a:solidFill>
                <a:latin typeface="Calibri" pitchFamily="34" charset="0"/>
              </a:rPr>
              <a:t>modes that extend modes defined in the 802.11n and 802.11ac amendments”</a:t>
            </a:r>
          </a:p>
          <a:p>
            <a:pPr>
              <a:buNone/>
            </a:pPr>
            <a:endParaRPr lang="en-US" sz="1200" b="0" dirty="0" smtClean="0">
              <a:latin typeface="Calibri" pitchFamily="34" charset="0"/>
            </a:endParaRPr>
          </a:p>
        </p:txBody>
      </p:sp>
      <p:sp>
        <p:nvSpPr>
          <p:cNvPr id="4" name="Date Placeholder 3"/>
          <p:cNvSpPr>
            <a:spLocks noGrp="1"/>
          </p:cNvSpPr>
          <p:nvPr>
            <p:ph type="dt" sz="quarter" idx="10"/>
          </p:nvPr>
        </p:nvSpPr>
        <p:spPr>
          <a:xfrm>
            <a:off x="696913" y="332601"/>
            <a:ext cx="878446" cy="276999"/>
          </a:xfrm>
        </p:spPr>
        <p:txBody>
          <a:bodyPr/>
          <a:lstStyle/>
          <a:p>
            <a:pPr>
              <a:defRPr/>
            </a:pPr>
            <a:r>
              <a:rPr lang="en-US" dirty="0" smtClean="0"/>
              <a:t>Sep </a:t>
            </a:r>
            <a:r>
              <a:rPr lang="en-US" dirty="0"/>
              <a:t>2013</a:t>
            </a:r>
          </a:p>
        </p:txBody>
      </p:sp>
      <p:sp>
        <p:nvSpPr>
          <p:cNvPr id="14341" name="Slide Number Placeholder 4"/>
          <p:cNvSpPr>
            <a:spLocks noGrp="1"/>
          </p:cNvSpPr>
          <p:nvPr>
            <p:ph type="sldNum" sz="quarter" idx="11"/>
          </p:nvPr>
        </p:nvSpPr>
        <p:spPr>
          <a:noFill/>
        </p:spPr>
        <p:txBody>
          <a:bodyPr/>
          <a:lstStyle/>
          <a:p>
            <a:r>
              <a:rPr lang="en-US"/>
              <a:t>Slide </a:t>
            </a:r>
            <a:fld id="{1AA13F13-FEBC-41FF-BA71-A3BADB103994}" type="slidenum">
              <a:rPr lang="en-US"/>
              <a:pPr/>
              <a:t>7</a:t>
            </a:fld>
            <a:endParaRPr lang="en-US"/>
          </a:p>
        </p:txBody>
      </p:sp>
      <p:sp>
        <p:nvSpPr>
          <p:cNvPr id="6" name="Footer Placeholder 4"/>
          <p:cNvSpPr txBox="1">
            <a:spLocks/>
          </p:cNvSpPr>
          <p:nvPr/>
        </p:nvSpPr>
        <p:spPr>
          <a:xfrm>
            <a:off x="5357818" y="6475413"/>
            <a:ext cx="3184520" cy="180975"/>
          </a:xfrm>
          <a:prstGeom prst="rect">
            <a:avLst/>
          </a:prstGeo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smtClean="0">
                <a:ln>
                  <a:noFill/>
                </a:ln>
                <a:solidFill>
                  <a:schemeClr val="tx1"/>
                </a:solidFill>
                <a:effectLst/>
                <a:uLnTx/>
                <a:uFillTx/>
                <a:latin typeface="Calibri" pitchFamily="34" charset="0"/>
                <a:ea typeface="MS PGothic" pitchFamily="34" charset="-128"/>
                <a:cs typeface="+mn-cs"/>
              </a:rPr>
              <a:t>Sean Coffey, DZ Liu (Realtek)</a:t>
            </a:r>
            <a:endParaRPr kumimoji="0" lang="en-GB" sz="1200" b="0" i="0" u="none" strike="noStrike" kern="1200" cap="none" spc="0" normalizeH="0" baseline="0" noProof="0" dirty="0">
              <a:ln>
                <a:noFill/>
              </a:ln>
              <a:solidFill>
                <a:schemeClr val="tx1"/>
              </a:solidFill>
              <a:effectLst/>
              <a:uLnTx/>
              <a:uFillTx/>
              <a:latin typeface="Calibri" pitchFamily="34" charset="0"/>
              <a:ea typeface="MS PGothic" pitchFamily="34" charset="-128"/>
              <a:cs typeface="+mn-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bwMode="auto">
          <a:xfrm>
            <a:off x="609600" y="3352800"/>
            <a:ext cx="8305800" cy="2819400"/>
          </a:xfrm>
          <a:prstGeom prst="rect">
            <a:avLst/>
          </a:prstGeom>
          <a:solidFill>
            <a:srgbClr val="99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4338" name="Title 1"/>
          <p:cNvSpPr>
            <a:spLocks noGrp="1"/>
          </p:cNvSpPr>
          <p:nvPr>
            <p:ph type="title"/>
          </p:nvPr>
        </p:nvSpPr>
        <p:spPr/>
        <p:txBody>
          <a:bodyPr/>
          <a:lstStyle/>
          <a:p>
            <a:r>
              <a:rPr lang="en-US" dirty="0" smtClean="0">
                <a:latin typeface="Calibri" pitchFamily="34" charset="0"/>
              </a:rPr>
              <a:t>Summary and Conclusion</a:t>
            </a:r>
            <a:endParaRPr lang="en-US" dirty="0" smtClean="0">
              <a:latin typeface="Calibri" pitchFamily="34" charset="0"/>
            </a:endParaRPr>
          </a:p>
        </p:txBody>
      </p:sp>
      <p:sp>
        <p:nvSpPr>
          <p:cNvPr id="14339" name="Content Placeholder 2"/>
          <p:cNvSpPr>
            <a:spLocks noGrp="1"/>
          </p:cNvSpPr>
          <p:nvPr>
            <p:ph idx="1"/>
          </p:nvPr>
        </p:nvSpPr>
        <p:spPr>
          <a:xfrm>
            <a:off x="685800" y="1600200"/>
            <a:ext cx="8458200" cy="4800600"/>
          </a:xfrm>
        </p:spPr>
        <p:txBody>
          <a:bodyPr/>
          <a:lstStyle/>
          <a:p>
            <a:pPr>
              <a:buFont typeface="Arial" pitchFamily="34" charset="0"/>
              <a:buChar char="•"/>
            </a:pPr>
            <a:r>
              <a:rPr lang="en-US" sz="2000" b="0" dirty="0" smtClean="0">
                <a:latin typeface="Calibri" pitchFamily="34" charset="0"/>
              </a:rPr>
              <a:t>Compared to 11n, HEW lacks the driver of specific shipping technologies</a:t>
            </a:r>
          </a:p>
          <a:p>
            <a:pPr>
              <a:buFont typeface="Arial" pitchFamily="34" charset="0"/>
              <a:buChar char="•"/>
            </a:pPr>
            <a:r>
              <a:rPr lang="en-US" sz="2000" b="0" dirty="0" smtClean="0">
                <a:latin typeface="Calibri" pitchFamily="34" charset="0"/>
              </a:rPr>
              <a:t>Rough technology consensus should come before PAR</a:t>
            </a:r>
          </a:p>
          <a:p>
            <a:pPr lvl="1">
              <a:buFont typeface="Arial" pitchFamily="34" charset="0"/>
              <a:buChar char="•"/>
            </a:pPr>
            <a:r>
              <a:rPr lang="en-US" sz="1800" dirty="0" smtClean="0">
                <a:latin typeface="Calibri" pitchFamily="34" charset="0"/>
              </a:rPr>
              <a:t>Too difficult to draft and agree a PAR without knowledge of rough outlines of what will be proposed</a:t>
            </a:r>
          </a:p>
          <a:p>
            <a:pPr>
              <a:buFont typeface="Arial" pitchFamily="34" charset="0"/>
              <a:buChar char="•"/>
            </a:pPr>
            <a:r>
              <a:rPr lang="en-US" sz="2000" b="0" dirty="0" smtClean="0">
                <a:latin typeface="Calibri" pitchFamily="34" charset="0"/>
              </a:rPr>
              <a:t>Sample approach to make constructive progress:</a:t>
            </a:r>
          </a:p>
          <a:p>
            <a:pPr>
              <a:buFont typeface="Arial" pitchFamily="34" charset="0"/>
              <a:buChar char="•"/>
            </a:pPr>
            <a:r>
              <a:rPr lang="en-US" sz="2000" b="0" dirty="0" smtClean="0">
                <a:latin typeface="Calibri" pitchFamily="34" charset="0"/>
              </a:rPr>
              <a:t>Continue technology presentations</a:t>
            </a:r>
          </a:p>
          <a:p>
            <a:pPr>
              <a:buFont typeface="Arial" pitchFamily="34" charset="0"/>
              <a:buChar char="•"/>
            </a:pPr>
            <a:r>
              <a:rPr lang="en-US" sz="2000" b="0" dirty="0" smtClean="0">
                <a:latin typeface="Calibri" pitchFamily="34" charset="0"/>
              </a:rPr>
              <a:t>Assemble presentations into broad categories (4-5 at most)</a:t>
            </a:r>
          </a:p>
          <a:p>
            <a:pPr lvl="1">
              <a:buFont typeface="Arial" pitchFamily="34" charset="0"/>
              <a:buChar char="•"/>
            </a:pPr>
            <a:r>
              <a:rPr lang="en-US" sz="1800" dirty="0" smtClean="0">
                <a:latin typeface="Calibri" pitchFamily="34" charset="0"/>
              </a:rPr>
              <a:t>E.g., combine UL MU-MIMO, full duplex technology, and spatially orthogonal/spatial reuse into a single “multiple </a:t>
            </a:r>
            <a:r>
              <a:rPr lang="en-US" sz="1800" dirty="0" err="1" smtClean="0">
                <a:latin typeface="Calibri" pitchFamily="34" charset="0"/>
              </a:rPr>
              <a:t>Tx</a:t>
            </a:r>
            <a:r>
              <a:rPr lang="en-US" sz="1800" dirty="0" smtClean="0">
                <a:latin typeface="Calibri" pitchFamily="34" charset="0"/>
              </a:rPr>
              <a:t> PHY techniques” category</a:t>
            </a:r>
          </a:p>
          <a:p>
            <a:pPr>
              <a:buFont typeface="Arial" pitchFamily="34" charset="0"/>
              <a:buChar char="•"/>
            </a:pPr>
            <a:r>
              <a:rPr lang="en-US" sz="2000" b="0" i="1" u="sng" dirty="0" smtClean="0">
                <a:latin typeface="Calibri" pitchFamily="34" charset="0"/>
              </a:rPr>
              <a:t>Start high-level straw-polling on interest in directions</a:t>
            </a:r>
          </a:p>
          <a:p>
            <a:pPr lvl="2">
              <a:buFont typeface="Arial" pitchFamily="34" charset="0"/>
              <a:buChar char="•"/>
            </a:pPr>
            <a:r>
              <a:rPr lang="en-US" i="1" u="sng" dirty="0" smtClean="0">
                <a:latin typeface="Calibri" pitchFamily="34" charset="0"/>
              </a:rPr>
              <a:t>Not specific proposals/presentations</a:t>
            </a:r>
          </a:p>
          <a:p>
            <a:pPr>
              <a:buFont typeface="Arial" pitchFamily="34" charset="0"/>
              <a:buChar char="•"/>
            </a:pPr>
            <a:r>
              <a:rPr lang="en-US" sz="2000" b="0" dirty="0" smtClean="0">
                <a:latin typeface="Calibri" pitchFamily="34" charset="0"/>
              </a:rPr>
              <a:t>Write PAR &amp; 5C, and simplify evaluation methodology, to fit chosen high-level direction  </a:t>
            </a:r>
          </a:p>
        </p:txBody>
      </p:sp>
      <p:sp>
        <p:nvSpPr>
          <p:cNvPr id="4" name="Date Placeholder 3"/>
          <p:cNvSpPr>
            <a:spLocks noGrp="1"/>
          </p:cNvSpPr>
          <p:nvPr>
            <p:ph type="dt" sz="quarter" idx="10"/>
          </p:nvPr>
        </p:nvSpPr>
        <p:spPr>
          <a:xfrm>
            <a:off x="696913" y="332601"/>
            <a:ext cx="878446" cy="276999"/>
          </a:xfrm>
        </p:spPr>
        <p:txBody>
          <a:bodyPr/>
          <a:lstStyle/>
          <a:p>
            <a:pPr>
              <a:defRPr/>
            </a:pPr>
            <a:r>
              <a:rPr lang="en-US" dirty="0" smtClean="0"/>
              <a:t>Sep </a:t>
            </a:r>
            <a:r>
              <a:rPr lang="en-US" dirty="0"/>
              <a:t>2013</a:t>
            </a:r>
          </a:p>
        </p:txBody>
      </p:sp>
      <p:sp>
        <p:nvSpPr>
          <p:cNvPr id="14341" name="Slide Number Placeholder 4"/>
          <p:cNvSpPr>
            <a:spLocks noGrp="1"/>
          </p:cNvSpPr>
          <p:nvPr>
            <p:ph type="sldNum" sz="quarter" idx="11"/>
          </p:nvPr>
        </p:nvSpPr>
        <p:spPr>
          <a:noFill/>
        </p:spPr>
        <p:txBody>
          <a:bodyPr/>
          <a:lstStyle/>
          <a:p>
            <a:r>
              <a:rPr lang="en-US"/>
              <a:t>Slide </a:t>
            </a:r>
            <a:fld id="{1AA13F13-FEBC-41FF-BA71-A3BADB103994}" type="slidenum">
              <a:rPr lang="en-US"/>
              <a:pPr/>
              <a:t>8</a:t>
            </a:fld>
            <a:endParaRPr lang="en-US"/>
          </a:p>
        </p:txBody>
      </p:sp>
      <p:sp>
        <p:nvSpPr>
          <p:cNvPr id="6" name="Footer Placeholder 4"/>
          <p:cNvSpPr txBox="1">
            <a:spLocks/>
          </p:cNvSpPr>
          <p:nvPr/>
        </p:nvSpPr>
        <p:spPr>
          <a:xfrm>
            <a:off x="5357818" y="6475413"/>
            <a:ext cx="3184520" cy="180975"/>
          </a:xfrm>
          <a:prstGeom prst="rect">
            <a:avLst/>
          </a:prstGeo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smtClean="0">
                <a:ln>
                  <a:noFill/>
                </a:ln>
                <a:solidFill>
                  <a:schemeClr val="tx1"/>
                </a:solidFill>
                <a:effectLst/>
                <a:uLnTx/>
                <a:uFillTx/>
                <a:latin typeface="Calibri" pitchFamily="34" charset="0"/>
                <a:ea typeface="MS PGothic" pitchFamily="34" charset="-128"/>
                <a:cs typeface="+mn-cs"/>
              </a:rPr>
              <a:t>Sean Coffey, DZ Liu (Realtek)</a:t>
            </a:r>
            <a:endParaRPr kumimoji="0" lang="en-GB" sz="1200" b="0" i="0" u="none" strike="noStrike" kern="1200" cap="none" spc="0" normalizeH="0" baseline="0" noProof="0" dirty="0">
              <a:ln>
                <a:noFill/>
              </a:ln>
              <a:solidFill>
                <a:schemeClr val="tx1"/>
              </a:solidFill>
              <a:effectLst/>
              <a:uLnTx/>
              <a:uFillTx/>
              <a:latin typeface="Calibri" pitchFamily="34" charset="0"/>
              <a:ea typeface="MS PGothic" pitchFamily="34" charset="-128"/>
              <a:cs typeface="+mn-cs"/>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32215</TotalTime>
  <Words>1032</Words>
  <Application>Microsoft Office PowerPoint</Application>
  <PresentationFormat>On-screen Show (4:3)</PresentationFormat>
  <Paragraphs>105</Paragraphs>
  <Slides>8</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0" baseType="lpstr">
      <vt:lpstr>802-11-Submission</vt:lpstr>
      <vt:lpstr>Microsoft Office Word 97 - 2003 Document</vt:lpstr>
      <vt:lpstr>PAR and 5C: Comments and some draft text based on 802.11n</vt:lpstr>
      <vt:lpstr>SG Main Task</vt:lpstr>
      <vt:lpstr>The 802.11n PAR &amp; 5C</vt:lpstr>
      <vt:lpstr>Implications for 11n PAR &amp; 5C</vt:lpstr>
      <vt:lpstr>11n PAR &amp; 5C wording</vt:lpstr>
      <vt:lpstr>11n PAR &amp; 5C wording, contd.</vt:lpstr>
      <vt:lpstr>Some draft text for HEW PAR &amp; 5C</vt:lpstr>
      <vt:lpstr>Summary and Conclusion</vt:lpstr>
    </vt:vector>
  </TitlesOfParts>
  <Company>Intel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HEW: PAR and 5C: Comments</dc:title>
  <dc:creator>Sean Coffey</dc:creator>
  <cp:lastModifiedBy>Sean Coffey</cp:lastModifiedBy>
  <cp:revision>1493</cp:revision>
  <cp:lastPrinted>1998-02-10T13:28:06Z</cp:lastPrinted>
  <dcterms:created xsi:type="dcterms:W3CDTF">2007-04-17T18:10:23Z</dcterms:created>
  <dcterms:modified xsi:type="dcterms:W3CDTF">2013-09-16T18:33:14Z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(3)mf05p9M1cgBCyoDDdQutgm5ACNUOtqOwvyoRDbvh+vL8l6DgVXdwHzxx70WIUcfyruJ1hx4U_x000d_
cWtnsxiYXMDWnuPxqtP6HHtkd/9aIADIwxH0JYvKg2tqiq3AjXdEsH7rlvvFWqk66oq3jLzZ_x000d_
EWleKUPUO2SRZRiLPwnLXUjTjr8r9tlJ6kYhon8D8x5On5XjIKCCvchx+uCI5vONR50YA/5M_x000d_
awmpDXvt1Oza//BwEa</vt:lpwstr>
  </property>
  <property fmtid="{D5CDD505-2E9C-101B-9397-08002B2CF9AE}" pid="3" name="_ms_pID_7253431">
    <vt:lpwstr>7/O/8v5SfzY9j9zOcy+ruAkz0oULDlcxnsgmocifuMxT7CJvRMgr08_x000d_
VwkRvoMIGPaMbW4VHarLtdbne1wu8dy8Py2tk5wlAvl9LnhEw58fVdFaprkNSORdXFXcVXf3_x000d_
Xvaq2oX6s6AT4E49kLdkkC/b7pvnKWl5IN7daZlkrNF6gaIvHWBt9o+s0ETZWvRCar/7VZ1x_x000d_
tnBblw258MRbK9A4WywoBnh2bsqjd7Z+Y6RJ</vt:lpwstr>
  </property>
  <property fmtid="{D5CDD505-2E9C-101B-9397-08002B2CF9AE}" pid="4" name="_ms_pID_7253432">
    <vt:lpwstr>jbg+e7tvtPGHbg5o5bISnqEcZZ5VLP5WQnL9_x000d_
6lYBmhc1g9fCZDQYRMtp7BP/1IJ73Z0AwBOP5d7R/8ojK5khJ+2o+tLwxcjGe/HVjPBipCDh_x000d_
CZ8/5v6P0RIa1IkQ84swcFPvboExr+koJvsDJ+LLBSc=</vt:lpwstr>
  </property>
  <property fmtid="{D5CDD505-2E9C-101B-9397-08002B2CF9AE}" pid="5" name="_ms_pID_7253433">
    <vt:lpwstr>xj04hYgg/
+SvDSQ==</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AdHocReviewCycleID">
    <vt:i4>-1492831723</vt:i4>
  </property>
  <property fmtid="{D5CDD505-2E9C-101B-9397-08002B2CF9AE}" pid="10" name="_NewReviewCycle">
    <vt:lpwstr/>
  </property>
  <property fmtid="{D5CDD505-2E9C-101B-9397-08002B2CF9AE}" pid="11" name="_EmailSubject">
    <vt:lpwstr>the joint channel model proposal</vt:lpwstr>
  </property>
  <property fmtid="{D5CDD505-2E9C-101B-9397-08002B2CF9AE}" pid="12" name="_AuthorEmail">
    <vt:lpwstr>Jianhan.Liu@mediatek.com</vt:lpwstr>
  </property>
  <property fmtid="{D5CDD505-2E9C-101B-9397-08002B2CF9AE}" pid="13" name="_AuthorEmailDisplayName">
    <vt:lpwstr>Jianhan Liu</vt:lpwstr>
  </property>
</Properties>
</file>