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339" r:id="rId4"/>
    <p:sldId id="344" r:id="rId5"/>
    <p:sldId id="336" r:id="rId6"/>
    <p:sldId id="326" r:id="rId7"/>
    <p:sldId id="338" r:id="rId8"/>
    <p:sldId id="327" r:id="rId9"/>
    <p:sldId id="281" r:id="rId10"/>
    <p:sldId id="340" r:id="rId11"/>
    <p:sldId id="286" r:id="rId12"/>
    <p:sldId id="291" r:id="rId13"/>
    <p:sldId id="295" r:id="rId14"/>
    <p:sldId id="343" r:id="rId15"/>
    <p:sldId id="346" r:id="rId16"/>
    <p:sldId id="28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76" autoAdjust="0"/>
  </p:normalViewPr>
  <p:slideViewPr>
    <p:cSldViewPr>
      <p:cViewPr>
        <p:scale>
          <a:sx n="100" d="100"/>
          <a:sy n="100" d="100"/>
        </p:scale>
        <p:origin x="-690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641EDDF-DB5B-4ABB-A263-99C9D3316F7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2639BD5-1D22-4450-A1D8-AA398517DDD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EE0D702-7A27-4264-82F8-1683136B9E0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641EDDF-DB5B-4ABB-A263-99C9D3316F7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2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802.11-13/1161r0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pkix/charte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pkix-est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geopriv-relative-location/" TargetMode="External"/><Relationship Id="rId3" Type="http://schemas.openxmlformats.org/officeDocument/2006/relationships/hyperlink" Target="http://www.ietf.org/html.charters/geopriv-charter.html" TargetMode="External"/><Relationship Id="rId7" Type="http://schemas.openxmlformats.org/officeDocument/2006/relationships/hyperlink" Target="https://mentor.ieee.org/802.11/dcn/09/11-09-0718-01-000v-liaison-request-to-ietf-geopriv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rfc/rfc4776.txt" TargetMode="External"/><Relationship Id="rId5" Type="http://schemas.openxmlformats.org/officeDocument/2006/relationships/hyperlink" Target="http://www.ietf.org/rfc/rfc3693.txt" TargetMode="External"/><Relationship Id="rId4" Type="http://schemas.openxmlformats.org/officeDocument/2006/relationships/hyperlink" Target="http://www.ietf.org/proceedings/66/IDs/draft-ietf-geopriv-radius-lo-08.txt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ecrit-unauthenticated-access/" TargetMode="External"/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://datatracker.ietf.org/doc/draft-ietf-ecrit-psap-callback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additional-data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://datatracker.ietf.org/doc/draft-dessez-homenet-googleplus-interconnec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ruminski-homenet-galop-proto/" TargetMode="External"/><Relationship Id="rId5" Type="http://schemas.openxmlformats.org/officeDocument/2006/relationships/hyperlink" Target="https://datatracker.ietf.org/doc/draft-ietf-homenet-arch/" TargetMode="External"/><Relationship Id="rId4" Type="http://schemas.openxmlformats.org/officeDocument/2006/relationships/hyperlink" Target="http://datatracker.ietf.org/doc/draft-troan-homenet-sadr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opsawg-capwap-hybridmac/" TargetMode="External"/><Relationship Id="rId4" Type="http://schemas.openxmlformats.org/officeDocument/2006/relationships/hyperlink" Target="http://datatracker.ietf.org/doc/draft-ietf-opsawg-capwap-extensio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3.xml"/><Relationship Id="rId7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hyperlink" Target="http://www.iab.org/activities/joint-activities/iab-ieee-coordinatio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draft-iab-rfc4441rev-0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27-01-0arc-ietf-rfc4441bis-rev-0-comments-cc6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444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-sa.centraldesktop.com/802liaisondb/FrontPage" TargetMode="External"/><Relationship Id="rId5" Type="http://schemas.openxmlformats.org/officeDocument/2006/relationships/hyperlink" Target="https://datatracker.ietf.org/liaison/" TargetMode="External"/><Relationship Id="rId4" Type="http://schemas.openxmlformats.org/officeDocument/2006/relationships/hyperlink" Target="http://www.ietf.org/liaison/managers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radext-ieee802ex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paws/" TargetMode="External"/><Relationship Id="rId7" Type="http://schemas.openxmlformats.org/officeDocument/2006/relationships/hyperlink" Target="https://datatracker.ietf.org/doc/draft-ietf-paws-protoco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emu-eap-tunnel-method/" TargetMode="External"/><Relationship Id="rId3" Type="http://schemas.openxmlformats.org/officeDocument/2006/relationships/hyperlink" Target="http://www.ietf.org/html.charters/emu-charter.html" TargetMode="External"/><Relationship Id="rId7" Type="http://schemas.openxmlformats.org/officeDocument/2006/relationships/hyperlink" Target="http://datatracker.ietf.org/doc/rfc6678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6677/" TargetMode="External"/><Relationship Id="rId5" Type="http://schemas.openxmlformats.org/officeDocument/2006/relationships/hyperlink" Target="http://datatracker.ietf.org/doc/rfc5433/" TargetMode="External"/><Relationship Id="rId4" Type="http://schemas.openxmlformats.org/officeDocument/2006/relationships/hyperlink" Target="http://datatracker.ietf.org/doc/rfc5216/" TargetMode="External"/><Relationship Id="rId9" Type="http://schemas.openxmlformats.org/officeDocument/2006/relationships/hyperlink" Target="http://datatracker.ietf.org/doc/draft-ietf-emu-crypto-bin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2013-09-18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3BD9D14-B20B-461C-8E52-3D63F369AD2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dirty="0" smtClean="0"/>
              <a:t>Public-Key </a:t>
            </a:r>
            <a:r>
              <a:rPr lang="en-US" dirty="0"/>
              <a:t>Infrastructure (X.509) (</a:t>
            </a:r>
            <a:r>
              <a:rPr lang="en-US" dirty="0" err="1"/>
              <a:t>pkix</a:t>
            </a:r>
            <a:r>
              <a:rPr lang="en-US" dirty="0" smtClean="0"/>
              <a:t>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2000" dirty="0">
                <a:hlinkClick r:id="rId3"/>
              </a:rPr>
              <a:t>http://datatracker.ietf.org/wg/pkix/charter</a:t>
            </a:r>
            <a:r>
              <a:rPr lang="en-GB" sz="2000" dirty="0" smtClean="0">
                <a:hlinkClick r:id="rId3"/>
              </a:rPr>
              <a:t>/</a:t>
            </a:r>
            <a:r>
              <a:rPr lang="en-GB" sz="2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Develops </a:t>
            </a:r>
            <a:r>
              <a:rPr lang="en-US" dirty="0"/>
              <a:t>Internet standards to support X.509-based Public </a:t>
            </a:r>
            <a:br>
              <a:rPr lang="en-US" dirty="0"/>
            </a:br>
            <a:r>
              <a:rPr lang="en-US" dirty="0"/>
              <a:t>Key Infrastructures (PKIs).</a:t>
            </a:r>
            <a:endParaRPr lang="en-GB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Documents - published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Numerous – see website</a:t>
            </a:r>
          </a:p>
          <a:p>
            <a:pPr lvl="2">
              <a:lnSpc>
                <a:spcPct val="80000"/>
              </a:lnSpc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r>
              <a:rPr lang="en-GB" sz="2000" dirty="0" smtClean="0"/>
              <a:t>Updates [September 2013]: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 for enrollment of devices into a certificate infrastructure: Updated: </a:t>
            </a:r>
            <a:r>
              <a:rPr lang="en-US" sz="1600" b="1" dirty="0" smtClean="0"/>
              <a:t>Enrollment over </a:t>
            </a:r>
            <a:r>
              <a:rPr lang="en-US" sz="1600" b="1" dirty="0"/>
              <a:t>Secure </a:t>
            </a:r>
            <a:r>
              <a:rPr lang="en-US" sz="1600" b="1" dirty="0" smtClean="0"/>
              <a:t>Transport, </a:t>
            </a:r>
            <a:r>
              <a:rPr lang="en-US" sz="1600" dirty="0" smtClean="0"/>
              <a:t>in AUTH48: 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://datatracker.ietf.org/doc/draft-ietf-pkix-est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/>
              <a:t>will be </a:t>
            </a:r>
            <a:r>
              <a:rPr lang="en-US" sz="1600" b="1" dirty="0" smtClean="0"/>
              <a:t>RFC7030</a:t>
            </a:r>
            <a:endParaRPr lang="en-US" sz="1600" b="1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Working Group will close </a:t>
            </a:r>
            <a:r>
              <a:rPr lang="en-US" sz="1600" dirty="0" smtClean="0"/>
              <a:t>soon</a:t>
            </a:r>
            <a:endParaRPr lang="en-US" sz="1600" dirty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>
              <a:lnSpc>
                <a:spcPct val="80000"/>
              </a:lnSpc>
              <a:defRPr/>
            </a:pPr>
            <a:endParaRPr lang="en-US" sz="14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1630FB1-92F5-412B-AEC7-F687C517F0C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Geographic Location and Privacy (Geopriv) WG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http://www.ietf.org/html.charters/geopriv-charter.html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Specific reference to WLANs: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Carrying Location Objects in RADIUS, see </a:t>
            </a:r>
            <a:r>
              <a:rPr lang="en-US" sz="1600" dirty="0" smtClean="0">
                <a:hlinkClick r:id="rId4"/>
              </a:rPr>
              <a:t>http://www.ietf.org/proceedings/66/IDs/draft-ietf-geopriv-radius-lo-08.txt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Documents referenced in 802.11 (</a:t>
            </a:r>
            <a:r>
              <a:rPr lang="en-US" sz="1800" dirty="0" err="1" smtClean="0"/>
              <a:t>TGv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Requirements, see </a:t>
            </a:r>
            <a:r>
              <a:rPr lang="en-US" sz="1600" dirty="0" smtClean="0">
                <a:hlinkClick r:id="rId5"/>
              </a:rPr>
              <a:t>http://www.ietf.org/rfc/rfc3693.txt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Civic Address definitions, see </a:t>
            </a:r>
            <a:r>
              <a:rPr lang="en-US" sz="1600" dirty="0" smtClean="0">
                <a:hlinkClick r:id="rId6"/>
              </a:rPr>
              <a:t>http://www.ietf.org/rfc/rfc4776.txt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July 2009 Liaison to IETF GEOPRIV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7"/>
              </a:rPr>
              <a:t>https://mentor.ieee.org/802.11/dcn/09/11-09-0718-01-000v-liaison-request-to-ietf-geopriv.doc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[September 2013]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Relative Location, see </a:t>
            </a:r>
            <a:r>
              <a:rPr lang="en-US" sz="1600" dirty="0" smtClean="0">
                <a:hlinkClick r:id="rId8"/>
              </a:rPr>
              <a:t>http://datatracker.ietf.org/doc/draft-ietf-geopriv-relative-location/</a:t>
            </a:r>
            <a:r>
              <a:rPr lang="en-US" sz="1600" dirty="0" smtClean="0"/>
              <a:t> draft updated; in RFC EDIT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Group will close soon.</a:t>
            </a:r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9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[September 2013]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Additional Data related to an emergency call, see </a:t>
            </a:r>
            <a:r>
              <a:rPr lang="en-US" sz="1400" dirty="0" smtClean="0">
                <a:hlinkClick r:id="rId6"/>
              </a:rPr>
              <a:t>http://datatracker.ietf.org/doc/draft-ietf-ecrit-additional-data/</a:t>
            </a:r>
            <a:r>
              <a:rPr lang="en-US" sz="14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Public </a:t>
            </a:r>
            <a:r>
              <a:rPr lang="en-US" sz="1400" dirty="0"/>
              <a:t>Safety Answering Point (PSAP) Callback  </a:t>
            </a:r>
            <a:r>
              <a:rPr lang="en-US" sz="1400" dirty="0">
                <a:hlinkClick r:id="rId7"/>
              </a:rPr>
              <a:t>http://datatracker.ietf.org/doc/draft-ietf-ecrit-psap-callback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in last call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Unauthorized access,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http://datatracker.ietf.org/doc/draft-ietf-ecrit-unauthenticated-access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in last call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[September 2013]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</a:t>
            </a:r>
            <a:r>
              <a:rPr lang="en-US" sz="1400" dirty="0" smtClean="0">
                <a:hlinkClick r:id="rId4"/>
              </a:rPr>
              <a:t>http://datatracker.ietf.org/doc/draft-troan-homenet-sadr/</a:t>
            </a:r>
            <a:r>
              <a:rPr lang="en-US" sz="1400" dirty="0" smtClean="0"/>
              <a:t>  IPv6 </a:t>
            </a:r>
            <a:r>
              <a:rPr lang="en-US" sz="1400" dirty="0" err="1" smtClean="0"/>
              <a:t>Multihoming</a:t>
            </a:r>
            <a:r>
              <a:rPr lang="en-US" sz="1400" dirty="0" smtClean="0"/>
              <a:t> with Source Address Dependent Routing (SADR)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Home networking Architecture for IPv6, see </a:t>
            </a:r>
            <a:r>
              <a:rPr lang="en-US" sz="1400" dirty="0" smtClean="0">
                <a:hlinkClick r:id="rId5"/>
              </a:rPr>
              <a:t>https://datatracker.ietf.org/doc/draft-ietf-homenet-arch/</a:t>
            </a:r>
            <a:r>
              <a:rPr lang="en-US" sz="1400" dirty="0" smtClean="0"/>
              <a:t> - submitted for publication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Grazed and Lightweight Open Protocol, see </a:t>
            </a:r>
            <a:r>
              <a:rPr lang="en-US" sz="1400" dirty="0" smtClean="0">
                <a:hlinkClick r:id="rId6"/>
              </a:rPr>
              <a:t>http://datatracker.ietf.org/doc/draft-ruminski-homenet-galop-proto/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Connecting </a:t>
            </a:r>
            <a:r>
              <a:rPr lang="en-US" sz="1400" dirty="0"/>
              <a:t>Home Networks via the social network </a:t>
            </a:r>
            <a:r>
              <a:rPr lang="en-US" sz="1400" dirty="0" err="1" smtClean="0"/>
              <a:t>GooglePlus</a:t>
            </a:r>
            <a:r>
              <a:rPr lang="en-US" sz="1400" dirty="0"/>
              <a:t>, see </a:t>
            </a:r>
            <a:r>
              <a:rPr lang="en-US" sz="1400" dirty="0">
                <a:hlinkClick r:id="rId7"/>
              </a:rPr>
              <a:t>http://datatracker.ietf.org/doc/draft-dessez-homenet-googleplus-interconnect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u="sng" dirty="0" smtClean="0">
                <a:hlinkClick r:id="rId4"/>
              </a:rPr>
              <a:t>http</a:t>
            </a:r>
            <a:r>
              <a:rPr lang="en-US" sz="1400" u="sng" dirty="0">
                <a:hlinkClick r:id="rId4"/>
              </a:rPr>
              <a:t>://datatracker.ietf.org/doc/draft-ietf-opsawg-capwap-extension/</a:t>
            </a:r>
            <a:r>
              <a:rPr lang="en-US" sz="1400" u="sng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>
                <a:hlinkClick r:id="rId5"/>
              </a:rPr>
              <a:t>http://datatracker.ietf.org/doc/draft-ietf-opsawg-capwap-hybridmac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Have a request from OPSAWG chairs for IEEE 802.11 review of (coming revision) of the documents </a:t>
            </a:r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September 2013.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- 1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presentations: </a:t>
            </a:r>
            <a:r>
              <a:rPr lang="en-US" sz="2000" dirty="0" err="1" smtClean="0"/>
              <a:t>Telecon</a:t>
            </a:r>
            <a:r>
              <a:rPr lang="en-US" sz="2000" dirty="0" smtClean="0"/>
              <a:t> Meeting  held 17 June 2013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hlinkClick r:id="rId4"/>
              </a:rPr>
              <a:t>http://www.iab.org/activities/joint-activities/iab-ieee-coordination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  <a:endParaRPr lang="en-US" sz="2400" dirty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No new 802.11 items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Next joint IEEE 802/IETF IESG coordination meeting 30 Sept </a:t>
            </a:r>
            <a:r>
              <a:rPr lang="en-US" sz="1800" dirty="0" smtClean="0"/>
              <a:t>2013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Potential new work groups</a:t>
            </a:r>
            <a:r>
              <a:rPr lang="en-US" sz="1800" dirty="0"/>
              <a:t>, see http://datatracker.ietf.org/wg/bofs/ 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 </a:t>
            </a:r>
            <a:r>
              <a:rPr lang="en-US" sz="1400" dirty="0" smtClean="0"/>
              <a:t>IETF work item - </a:t>
            </a:r>
            <a:r>
              <a:rPr lang="en-US" sz="1400" dirty="0"/>
              <a:t>IPv6 over the </a:t>
            </a:r>
            <a:r>
              <a:rPr lang="en-US" sz="1400" dirty="0" smtClean="0"/>
              <a:t>Time Slotted Channel Hopping </a:t>
            </a:r>
            <a:r>
              <a:rPr lang="en-US" sz="1400" dirty="0"/>
              <a:t>mode of IEEE </a:t>
            </a:r>
            <a:r>
              <a:rPr lang="en-US" sz="1400" dirty="0" smtClean="0"/>
              <a:t>802.15.4e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072306"/>
              </p:ext>
            </p:extLst>
          </p:nvPr>
        </p:nvGraphicFramePr>
        <p:xfrm>
          <a:off x="1676400" y="2743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Packager Shell Object" showAsIcon="1" r:id="rId5" imgW="914400" imgH="771480" progId="Package">
                  <p:embed/>
                </p:oleObj>
              </mc:Choice>
              <mc:Fallback>
                <p:oleObj name="Packager Shell Object" showAsIcon="1" r:id="rId5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2743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635463"/>
              </p:ext>
            </p:extLst>
          </p:nvPr>
        </p:nvGraphicFramePr>
        <p:xfrm>
          <a:off x="1447800" y="4876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Document" showAsIcon="1" r:id="rId7" imgW="914400" imgH="771480" progId="Word.Document.12">
                  <p:embed/>
                </p:oleObj>
              </mc:Choice>
              <mc:Fallback>
                <p:oleObj name="Document" showAsIcon="1" r:id="rId7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47800" y="4876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- 2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RFC4441bis </a:t>
            </a:r>
            <a:r>
              <a:rPr lang="en-US" sz="1800" dirty="0"/>
              <a:t>update, see </a:t>
            </a:r>
            <a:r>
              <a:rPr lang="en-US" sz="1800" dirty="0">
                <a:hlinkClick r:id="rId3"/>
              </a:rPr>
              <a:t>http://tools.ietf.org/html/draft-iab-rfc4441rev-04</a:t>
            </a:r>
            <a:r>
              <a:rPr lang="en-US" sz="1800" dirty="0"/>
              <a:t> 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Includes </a:t>
            </a:r>
            <a:r>
              <a:rPr lang="en-US" sz="1600" dirty="0"/>
              <a:t>resolutions </a:t>
            </a:r>
            <a:r>
              <a:rPr lang="en-US" sz="1600" dirty="0" smtClean="0"/>
              <a:t>to collected </a:t>
            </a:r>
            <a:r>
              <a:rPr lang="en-US" sz="1600" dirty="0"/>
              <a:t>IEEE 802.11 comments in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mentor.ieee.org/802.11/dcn/13/11-13-0227-01-0arc-ietf-rfc4441bis-rev-0-comments-cc6.xlsx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No revision since July </a:t>
            </a:r>
            <a:r>
              <a:rPr lang="en-US" sz="1600" dirty="0" smtClean="0"/>
              <a:t>meeting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Expect next revision by end October</a:t>
            </a:r>
            <a:endParaRPr lang="en-US" sz="1400" dirty="0" smtClean="0"/>
          </a:p>
          <a:p>
            <a:pPr marL="457200" lvl="1" indent="0">
              <a:buNone/>
            </a:pPr>
            <a:endParaRPr lang="en-US" sz="1100" dirty="0" smtClean="0"/>
          </a:p>
          <a:p>
            <a:r>
              <a:rPr lang="en-US" sz="1800" dirty="0" smtClean="0"/>
              <a:t>Status of IEEE 802.11 review of RFC4441rev-04</a:t>
            </a:r>
          </a:p>
          <a:p>
            <a:pPr lvl="1"/>
            <a:r>
              <a:rPr lang="en-US" sz="1400" dirty="0" smtClean="0"/>
              <a:t>IEEE 802.11 WG has completed review of RFC4441rev-04, and</a:t>
            </a:r>
          </a:p>
          <a:p>
            <a:pPr lvl="1"/>
            <a:r>
              <a:rPr lang="en-US" sz="1400" dirty="0" smtClean="0"/>
              <a:t>The identified comment </a:t>
            </a:r>
            <a:r>
              <a:rPr lang="en-US" sz="1400" dirty="0" smtClean="0"/>
              <a:t>were forwarded </a:t>
            </a:r>
            <a:r>
              <a:rPr lang="en-US" sz="1400" dirty="0" smtClean="0"/>
              <a:t>to the IETF/IEEE 802 RFC4441bis editing team </a:t>
            </a:r>
            <a:endParaRPr lang="en-US" sz="1400" dirty="0"/>
          </a:p>
          <a:p>
            <a:pPr lvl="1"/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6985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CB9AC8F-E624-4E23-955D-D706C0EBAB8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RFC 4441 &amp; IETF liaisons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Reference document: RFC 4441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2006 document, but still relevant: “The IEEE 802/IETF Relationship”, see </a:t>
            </a:r>
            <a:r>
              <a:rPr lang="en-US" sz="1600" dirty="0">
                <a:hlinkClick r:id="rId3"/>
              </a:rPr>
              <a:t>http://tools.ietf.org/html/rfc4441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Liaison info: </a:t>
            </a:r>
            <a:r>
              <a:rPr lang="en-US" sz="1600" dirty="0">
                <a:hlinkClick r:id="rId4"/>
              </a:rPr>
              <a:t>http://www.ietf.org/liaison/managers.html</a:t>
            </a:r>
            <a:r>
              <a:rPr lang="en-US" sz="1600" dirty="0"/>
              <a:t>. IETF has a liaison manager FROM IETF to IEEE SA and IEEE 802.1, not to 802.11. </a:t>
            </a:r>
          </a:p>
          <a:p>
            <a:pPr lvl="2">
              <a:defRPr/>
            </a:pPr>
            <a:r>
              <a:rPr lang="en-US" sz="1400" dirty="0"/>
              <a:t>The IETF has a limited number of liaison relationships with other organizations. Liaisons are appointed by the IAB when the IAB feels that conditions warrant appointing a specific person to such a task. Note that such appointments are rare </a:t>
            </a:r>
            <a:r>
              <a:rPr lang="en-US" sz="1400" b="1" dirty="0"/>
              <a:t>as the best way for organizations to work with the IETF is to do so within the working groups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Liaison statements are here: </a:t>
            </a:r>
            <a:r>
              <a:rPr lang="en-US" sz="1600" dirty="0">
                <a:hlinkClick r:id="rId5"/>
              </a:rPr>
              <a:t>https://datatracker.ietf.org/liaison/</a:t>
            </a:r>
            <a:r>
              <a:rPr lang="en-US" sz="1600" dirty="0"/>
              <a:t> </a:t>
            </a: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802 Liaisons </a:t>
            </a:r>
            <a:r>
              <a:rPr lang="en-US" sz="2000" dirty="0" smtClean="0"/>
              <a:t>list is</a:t>
            </a:r>
            <a:r>
              <a:rPr lang="en-US" sz="2000" dirty="0" smtClean="0"/>
              <a:t> available (updated)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6"/>
              </a:rPr>
              <a:t>http://</a:t>
            </a:r>
            <a:r>
              <a:rPr lang="en-US" sz="1600" u="sng" dirty="0" smtClean="0">
                <a:hlinkClick r:id="rId6"/>
              </a:rPr>
              <a:t>ieee-sa.centraldesktop.com/802liaisondb/FrontPage</a:t>
            </a:r>
            <a:endParaRPr lang="en-US" sz="1600" u="sng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November 3-8, 2013 – Vancouver</a:t>
            </a:r>
          </a:p>
          <a:p>
            <a:pPr lvl="1"/>
            <a:r>
              <a:rPr lang="en-US" dirty="0" smtClean="0"/>
              <a:t>March 2-5, 2014 – London </a:t>
            </a:r>
          </a:p>
          <a:p>
            <a:pPr lvl="1"/>
            <a:r>
              <a:rPr lang="en-US" dirty="0" smtClean="0"/>
              <a:t>July 20-25, 2014 – Toronto</a:t>
            </a:r>
          </a:p>
          <a:p>
            <a:pPr lvl="1"/>
            <a:r>
              <a:rPr lang="en-US" dirty="0" smtClean="0"/>
              <a:t>November 9-14, 2014 - Honolulu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802.1Q tutorial 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http://datatracker.ietf.org/wg/radext/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RADIUS Extensions Working Group will focus on extensions to the</a:t>
            </a:r>
            <a:br>
              <a:rPr lang="en-US" sz="1400" dirty="0" smtClean="0"/>
            </a:br>
            <a:r>
              <a:rPr lang="en-US" sz="1400" dirty="0" smtClean="0"/>
              <a:t>RADIUS protocol required to define extensions to the standard</a:t>
            </a:r>
            <a:br>
              <a:rPr lang="en-US" sz="1400" dirty="0" smtClean="0"/>
            </a:br>
            <a:r>
              <a:rPr lang="en-US" sz="1400" dirty="0" smtClean="0"/>
              <a:t>attribute space as well as to address cryptographic algorithm</a:t>
            </a:r>
            <a:br>
              <a:rPr lang="en-US" sz="1400" dirty="0" smtClean="0"/>
            </a:br>
            <a:r>
              <a:rPr lang="en-US" sz="1400" dirty="0" smtClean="0"/>
              <a:t>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In addition, RADEXT will work on RADIUS Design Guidelines and define new attributes for</a:t>
            </a:r>
            <a:br>
              <a:rPr lang="en-US" sz="1400" dirty="0" smtClean="0"/>
            </a:br>
            <a:r>
              <a:rPr lang="en-US" sz="1400" dirty="0" smtClean="0"/>
              <a:t>particular applications of authentication, authorization and</a:t>
            </a:r>
            <a:br>
              <a:rPr lang="en-US" sz="1400" dirty="0" smtClean="0"/>
            </a:br>
            <a:r>
              <a:rPr lang="en-US" sz="1400" dirty="0" smtClean="0"/>
              <a:t>accounting such as NAS management and local area network (LAN) usage. </a:t>
            </a: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600" dirty="0" smtClean="0"/>
              <a:t>Updates [September 2013]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Of interest: RADIUS Attributes for IEEE 802 Networks, see </a:t>
            </a:r>
            <a:r>
              <a:rPr lang="en-US" sz="1400" dirty="0">
                <a:hlinkClick r:id="rId4"/>
              </a:rPr>
              <a:t>http://datatracker.ietf.org/doc/draft-ietf-radext-ieee802ext</a:t>
            </a:r>
            <a:r>
              <a:rPr lang="en-US" sz="1400" dirty="0" smtClean="0">
                <a:hlinkClick r:id="rId4"/>
              </a:rPr>
              <a:t>/  </a:t>
            </a:r>
            <a:r>
              <a:rPr lang="en-US" sz="1400" dirty="0" smtClean="0"/>
              <a:t>in Working Group last call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paws Working Group was formed June </a:t>
            </a:r>
            <a:r>
              <a:rPr lang="en-US" sz="1600" dirty="0"/>
              <a:t>2011, see </a:t>
            </a:r>
            <a:r>
              <a:rPr lang="en-US" sz="1600" dirty="0">
                <a:hlinkClick r:id="rId3"/>
              </a:rPr>
              <a:t>http://datatracker.ietf.org/wg/paws</a:t>
            </a:r>
            <a:r>
              <a:rPr lang="en-US" sz="1600" dirty="0" smtClean="0">
                <a:hlinkClick r:id="rId3"/>
              </a:rPr>
              <a:t>/</a:t>
            </a:r>
            <a:r>
              <a:rPr lang="en-US" sz="1600" dirty="0" smtClean="0"/>
              <a:t> </a:t>
            </a: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C</a:t>
            </a:r>
            <a:r>
              <a:rPr lang="en-US" sz="1600" dirty="0" smtClean="0"/>
              <a:t>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Charter, see </a:t>
            </a:r>
            <a:r>
              <a:rPr lang="en-US" sz="1400" dirty="0" smtClean="0">
                <a:hlinkClick r:id="rId4"/>
              </a:rPr>
              <a:t>https://datatracker.ietf.org/wg/paws/charter/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Problem Statement, see </a:t>
            </a:r>
            <a:r>
              <a:rPr lang="en-US" sz="1400" dirty="0">
                <a:hlinkClick r:id="rId5"/>
              </a:rPr>
              <a:t>https://datatracker.ietf.org/doc/draft-patil-paws-problem-stmt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 Use Cases and requirements, published as RFC 6953: </a:t>
            </a:r>
            <a:r>
              <a:rPr lang="en-US" sz="1400" dirty="0" smtClean="0">
                <a:hlinkClick r:id="rId6"/>
              </a:rPr>
              <a:t>https://datatracker.ietf.org/doc/rfc6953/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Goals and Milestones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Aug 2012 - Submit 'Use Cases and Requirements for Accessing a Radio White Space Database' to the IESG for publication as Informational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April 2013 </a:t>
            </a:r>
            <a:r>
              <a:rPr lang="en-US" sz="1400" dirty="0"/>
              <a:t>- Submit 'Accessing a Radio White Space Database' to the IESG for publication as Proposed Standard 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Updates [September 2013]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Paws protocol </a:t>
            </a:r>
            <a:r>
              <a:rPr lang="en-US" sz="1400" dirty="0"/>
              <a:t>draft document: </a:t>
            </a:r>
            <a:r>
              <a:rPr lang="en-US" sz="1400" dirty="0">
                <a:hlinkClick r:id="rId7"/>
              </a:rPr>
              <a:t>https://datatracker.ietf.org/doc/draft-ietf-paws-protocol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Potential future request for P802.11af draft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3BD9D14-B20B-461C-8E52-3D63F369AD2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EAP Method Update (EMU)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dirty="0" smtClean="0">
                <a:hlinkClick r:id="rId3"/>
              </a:rPr>
              <a:t>http://www.ietf.org/html.charters/emu-charter.html</a:t>
            </a:r>
            <a:r>
              <a:rPr lang="en-GB" sz="1600" dirty="0" smtClean="0"/>
              <a:t> </a:t>
            </a:r>
            <a:endParaRPr lang="en-GB" sz="16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RFC Documents - published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EAP-TLS Authentication </a:t>
            </a:r>
            <a:r>
              <a:rPr lang="en-US" sz="1400" dirty="0" smtClean="0"/>
              <a:t>Protocol - </a:t>
            </a:r>
            <a:r>
              <a:rPr lang="en-US" sz="1400" dirty="0" smtClean="0">
                <a:hlinkClick r:id="rId4"/>
              </a:rPr>
              <a:t>http</a:t>
            </a:r>
            <a:r>
              <a:rPr lang="en-US" sz="1400" dirty="0">
                <a:hlinkClick r:id="rId4"/>
              </a:rPr>
              <a:t>://datatracker.ietf.org/doc/rfc5216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Extensible Authentication Protocol - Generalized Pre-Shared Key (EAP-GPSK) </a:t>
            </a:r>
            <a:r>
              <a:rPr lang="en-US" sz="1400" dirty="0" smtClean="0"/>
              <a:t>Method- </a:t>
            </a: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://datatracker.ietf.org/doc/rfc5433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Channel-Binding </a:t>
            </a:r>
            <a:r>
              <a:rPr lang="en-US" sz="1400" dirty="0"/>
              <a:t>Support for Extensible Authentication Protocol (EAP) </a:t>
            </a:r>
            <a:r>
              <a:rPr lang="en-US" sz="1400" dirty="0" smtClean="0"/>
              <a:t>Methods </a:t>
            </a:r>
            <a:r>
              <a:rPr lang="en-US" sz="1400" dirty="0" smtClean="0">
                <a:hlinkClick r:id="rId6"/>
              </a:rPr>
              <a:t>http</a:t>
            </a:r>
            <a:r>
              <a:rPr lang="en-US" sz="1400" dirty="0">
                <a:hlinkClick r:id="rId6"/>
              </a:rPr>
              <a:t>://datatracker.ietf.org/doc/rfc6677</a:t>
            </a:r>
            <a:r>
              <a:rPr lang="en-US" sz="1400" dirty="0" smtClean="0">
                <a:hlinkClick r:id="rId6"/>
              </a:rPr>
              <a:t>/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Requirements for a Tunnel-Based Extensible Authentication Protocol (EAP) </a:t>
            </a:r>
            <a:r>
              <a:rPr lang="en-US" sz="1400" dirty="0" smtClean="0"/>
              <a:t>Method - </a:t>
            </a:r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://datatracker.ietf.org/doc/rfc6678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2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GB" sz="1600" dirty="0" smtClean="0"/>
              <a:t>Updates [September 2013]: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Tunnel EAP Method (TEAP) Version 1 - </a:t>
            </a:r>
            <a:r>
              <a:rPr lang="en-US" sz="1400" dirty="0" smtClean="0">
                <a:hlinkClick r:id="rId8"/>
              </a:rPr>
              <a:t>http://datatracker.ietf.org/doc/draft-ietf-emu-eap-tunnel-method/</a:t>
            </a:r>
            <a:r>
              <a:rPr lang="en-US" sz="1400" dirty="0" smtClean="0"/>
              <a:t> - New version to be posted.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EAP </a:t>
            </a:r>
            <a:r>
              <a:rPr lang="en-US" sz="1400" dirty="0"/>
              <a:t>Mutual Cryptographic Binding, see </a:t>
            </a:r>
            <a:r>
              <a:rPr lang="en-US" sz="1400" dirty="0">
                <a:hlinkClick r:id="rId9"/>
              </a:rPr>
              <a:t>http://datatracker.ietf.org/doc/draft-ietf-emu-crypto-bind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. Introduces </a:t>
            </a:r>
            <a:r>
              <a:rPr lang="en-US" sz="1400" dirty="0"/>
              <a:t>a new form of cryptographic binding that protects both peer and </a:t>
            </a:r>
            <a:r>
              <a:rPr lang="en-US" sz="1400" dirty="0" smtClean="0"/>
              <a:t>server, rather than just the server. In RFC Editor queue. </a:t>
            </a:r>
            <a:endParaRPr lang="en-US" sz="1400" dirty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>
              <a:lnSpc>
                <a:spcPct val="80000"/>
              </a:lnSpc>
              <a:defRPr/>
            </a:pPr>
            <a:endParaRPr lang="en-US" sz="14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59263</TotalTime>
  <Words>1335</Words>
  <Application>Microsoft Office PowerPoint</Application>
  <PresentationFormat>On-screen Show (4:3)</PresentationFormat>
  <Paragraphs>309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802-11-Submission</vt:lpstr>
      <vt:lpstr>Document</vt:lpstr>
      <vt:lpstr>Packager Shell Object</vt:lpstr>
      <vt:lpstr>Microsoft Word Document</vt:lpstr>
      <vt:lpstr>IEEE 802.11-IETF Liaison Report</vt:lpstr>
      <vt:lpstr>Abstract</vt:lpstr>
      <vt:lpstr>IETF- IEEE 802 Liaison Activity - 1 </vt:lpstr>
      <vt:lpstr>IETF- IEEE 802 Liaison Activity - 2 </vt:lpstr>
      <vt:lpstr>About RFC 4441 &amp; IETF liaisons</vt:lpstr>
      <vt:lpstr>IETF Meetings</vt:lpstr>
      <vt:lpstr>RADEXT WG</vt:lpstr>
      <vt:lpstr>Protocol to Access White Space database (paws) WG</vt:lpstr>
      <vt:lpstr>EAP Method Update (EMU) </vt:lpstr>
      <vt:lpstr>Public-Key Infrastructure (X.509) (pkix)</vt:lpstr>
      <vt:lpstr>IETF Geographic Location and Privacy (Geopriv) WG</vt:lpstr>
      <vt:lpstr>Emergency Context Resolution with Internet Technologies (ECRIT) </vt:lpstr>
      <vt:lpstr>Home Networking (homenet) WG</vt:lpstr>
      <vt:lpstr>Operations Area Working Group</vt:lpstr>
      <vt:lpstr>Of Interest to Smart Grid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349</cp:revision>
  <cp:lastPrinted>1998-02-10T13:28:06Z</cp:lastPrinted>
  <dcterms:created xsi:type="dcterms:W3CDTF">2005-01-04T21:26:55Z</dcterms:created>
  <dcterms:modified xsi:type="dcterms:W3CDTF">2013-09-18T01:03:08Z</dcterms:modified>
</cp:coreProperties>
</file>