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1" r:id="rId4"/>
    <p:sldId id="262" r:id="rId5"/>
    <p:sldId id="268" r:id="rId6"/>
    <p:sldId id="266" r:id="rId7"/>
    <p:sldId id="269" r:id="rId8"/>
    <p:sldId id="272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ney, William" initials="B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2" y="-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819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4496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Bill Carney, Sony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txtHeaderSecClass"/>
          <p:cNvSpPr txBox="1"/>
          <p:nvPr userDrawn="1"/>
        </p:nvSpPr>
        <p:spPr>
          <a:xfrm>
            <a:off x="8255000" y="6638290"/>
            <a:ext cx="889000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r>
              <a:rPr lang="en-US" sz="750" smtClean="0">
                <a:solidFill>
                  <a:srgbClr val="000000"/>
                </a:solidFill>
                <a:latin typeface="Arial"/>
              </a:rPr>
              <a:t>Confidential</a:t>
            </a:r>
            <a:endParaRPr lang="en-US" sz="75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txtFooterLeft"/>
          <p:cNvSpPr txBox="1"/>
          <p:nvPr userDrawn="1"/>
        </p:nvSpPr>
        <p:spPr>
          <a:xfrm>
            <a:off x="979169" y="6638290"/>
            <a:ext cx="1933194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r>
              <a:rPr lang="en-US" sz="750" b="0" smtClean="0">
                <a:solidFill>
                  <a:srgbClr val="7F7F7F"/>
                </a:solidFill>
                <a:latin typeface="Arial"/>
              </a:rPr>
              <a:t>PA1</a:t>
            </a:r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  <p:sp>
        <p:nvSpPr>
          <p:cNvPr id="17" name="txtFooterRight"/>
          <p:cNvSpPr txBox="1"/>
          <p:nvPr userDrawn="1"/>
        </p:nvSpPr>
        <p:spPr>
          <a:xfrm>
            <a:off x="2977260" y="6638290"/>
            <a:ext cx="4633214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  <p:sp>
        <p:nvSpPr>
          <p:cNvPr id="18" name="txtFooterDate"/>
          <p:cNvSpPr txBox="1"/>
          <p:nvPr userDrawn="1"/>
        </p:nvSpPr>
        <p:spPr>
          <a:xfrm>
            <a:off x="385190" y="6638290"/>
            <a:ext cx="529208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r>
              <a:rPr lang="en-US" sz="750" b="0" smtClean="0">
                <a:solidFill>
                  <a:srgbClr val="7F7F7F"/>
                </a:solidFill>
                <a:latin typeface="Arial"/>
              </a:rPr>
              <a:t>2013-09-10</a:t>
            </a:r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  <p:sp>
        <p:nvSpPr>
          <p:cNvPr id="19" name="txtFooterCVLPage"/>
          <p:cNvSpPr txBox="1"/>
          <p:nvPr userDrawn="1"/>
        </p:nvSpPr>
        <p:spPr>
          <a:xfrm>
            <a:off x="93598" y="6638290"/>
            <a:ext cx="187197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/>
            <a:fld id="{2E4E106C-4F62-4D81-AAE1-F8BB1DE8EFFC}" type="slidenum">
              <a:rPr lang="en-US" sz="750" b="0" smtClean="0">
                <a:solidFill>
                  <a:srgbClr val="7F7F7F"/>
                </a:solidFill>
                <a:latin typeface="Arial"/>
              </a:rPr>
              <a:pPr algn="r"/>
              <a:t>‹#›</a:t>
            </a:fld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2013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William Carney (SONY))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Bill Carney, Sony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Bill Carney, Sony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Bill Carney, Sony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Bill Carney, Sony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Bill Carney, Sony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Bill Carney, Sony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Bill Carney, Sony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William Carney, Sony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IEEE802.11-13/1158r0</a:t>
            </a:r>
          </a:p>
        </p:txBody>
      </p:sp>
      <p:sp>
        <p:nvSpPr>
          <p:cNvPr id="21" name="txtFooterRight"/>
          <p:cNvSpPr txBox="1"/>
          <p:nvPr userDrawn="1"/>
        </p:nvSpPr>
        <p:spPr>
          <a:xfrm>
            <a:off x="2977260" y="6638290"/>
            <a:ext cx="4633214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sldNum="0" hdr="0" ft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rsc.org/journals/IJEIC/vol3_Is1/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William Carney (</a:t>
            </a:r>
            <a:r>
              <a:rPr lang="en-GB" dirty="0" smtClean="0"/>
              <a:t>SONY)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</a:rPr>
              <a:t>Video Traffic and Applications for HEW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281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</a:t>
            </a:r>
            <a:r>
              <a:rPr lang="en-GB" sz="2000" dirty="0" smtClean="0"/>
              <a:t>2013</a:t>
            </a:r>
            <a:r>
              <a:rPr lang="en-GB" sz="2000" b="0" dirty="0" smtClean="0"/>
              <a:t>-09-17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960211"/>
              </p:ext>
            </p:extLst>
          </p:nvPr>
        </p:nvGraphicFramePr>
        <p:xfrm>
          <a:off x="511175" y="2660650"/>
          <a:ext cx="7967663" cy="369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7" name="Document" r:id="rId4" imgW="8257888" imgH="3828018" progId="Word.Document.8">
                  <p:embed/>
                </p:oleObj>
              </mc:Choice>
              <mc:Fallback>
                <p:oleObj name="Document" r:id="rId4" imgW="8257888" imgH="3828018" progId="Word.Document.8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660650"/>
                        <a:ext cx="7967663" cy="369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1874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William Carney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395192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This </a:t>
            </a:r>
            <a:r>
              <a:rPr lang="en-GB" dirty="0"/>
              <a:t>presentation </a:t>
            </a:r>
            <a:r>
              <a:rPr lang="en-GB" dirty="0" smtClean="0"/>
              <a:t>discusses that </a:t>
            </a:r>
            <a:r>
              <a:rPr lang="en-GB" dirty="0"/>
              <a:t>the majority of traffic in HEW networks will consist of video traffic. 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User </a:t>
            </a:r>
            <a:r>
              <a:rPr lang="en-GB" dirty="0"/>
              <a:t>experience of video over Wi-Fi </a:t>
            </a:r>
            <a:r>
              <a:rPr lang="en-GB" dirty="0" smtClean="0"/>
              <a:t>lags behind </a:t>
            </a:r>
            <a:r>
              <a:rPr lang="en-GB" dirty="0"/>
              <a:t>the user experience obtainable from linear TV system tailored for video </a:t>
            </a:r>
            <a:r>
              <a:rPr lang="en-GB" dirty="0" smtClean="0"/>
              <a:t>distribution.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HEW </a:t>
            </a:r>
            <a:r>
              <a:rPr lang="en-GB" dirty="0"/>
              <a:t>should </a:t>
            </a:r>
            <a:r>
              <a:rPr lang="en-GB" dirty="0" smtClean="0"/>
              <a:t>offer improvements to </a:t>
            </a:r>
            <a:r>
              <a:rPr lang="en-GB" dirty="0" smtClean="0"/>
              <a:t>the overall efficiency </a:t>
            </a:r>
            <a:r>
              <a:rPr lang="en-GB" dirty="0"/>
              <a:t>of 802.11 </a:t>
            </a:r>
            <a:r>
              <a:rPr lang="en-GB" dirty="0" smtClean="0"/>
              <a:t>to specifically address </a:t>
            </a:r>
            <a:r>
              <a:rPr lang="en-GB" dirty="0"/>
              <a:t>the needs of video distribution applications and data traffic types.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 </a:t>
            </a:r>
            <a:r>
              <a:rPr lang="en-US" dirty="0" smtClean="0"/>
              <a:t>Purpose &amp;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Establish understanding that a large portion of HEW traffic is expected to be from video applications and usage.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Create awareness </a:t>
            </a:r>
            <a:r>
              <a:rPr lang="en-US" dirty="0" smtClean="0"/>
              <a:t>of the opportunity for HEW to close the gap between current Linear TV and WLAN IP-based video as regards to QoS and User Experience. </a:t>
            </a:r>
            <a:endParaRPr lang="en-US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Ensure HEW video use cases are fully considered in defining HEW </a:t>
            </a:r>
            <a:r>
              <a:rPr lang="en-US" dirty="0" smtClean="0"/>
              <a:t>functional requirements</a:t>
            </a:r>
            <a:r>
              <a:rPr lang="en-US" dirty="0" smtClean="0"/>
              <a:t>.</a:t>
            </a:r>
            <a:endParaRPr lang="en-US" dirty="0"/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William Carney (SONY)</a:t>
            </a:r>
            <a:endParaRPr lang="en-GB" dirty="0"/>
          </a:p>
        </p:txBody>
      </p:sp>
      <p:sp>
        <p:nvSpPr>
          <p:cNvPr id="7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854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0813" cy="1065213"/>
          </a:xfrm>
        </p:spPr>
        <p:txBody>
          <a:bodyPr/>
          <a:lstStyle/>
          <a:p>
            <a:r>
              <a:rPr lang="en-US" dirty="0" smtClean="0"/>
              <a:t>Traffic Characteristics (1)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685800" y="1196752"/>
            <a:ext cx="7770813" cy="445080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dirty="0" smtClean="0">
                <a:solidFill>
                  <a:schemeClr val="tx1"/>
                </a:solidFill>
              </a:rPr>
              <a:t>ideo </a:t>
            </a:r>
            <a:r>
              <a:rPr lang="en-US" dirty="0" smtClean="0">
                <a:solidFill>
                  <a:schemeClr val="tx1"/>
                </a:solidFill>
              </a:rPr>
              <a:t>will generate much of the mobile traffic growth through </a:t>
            </a:r>
            <a:r>
              <a:rPr lang="en-US" dirty="0" smtClean="0">
                <a:solidFill>
                  <a:schemeClr val="tx1"/>
                </a:solidFill>
              </a:rPr>
              <a:t>2017 -&gt; 73% [1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8DC72EFA-1DF8-481C-8B66-C8A1D5DAFDEA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William Carney (SONY)</a:t>
            </a:r>
            <a:endParaRPr lang="en-GB" dirty="0"/>
          </a:p>
        </p:txBody>
      </p:sp>
      <p:pic>
        <p:nvPicPr>
          <p:cNvPr id="9" name="Picture 2" descr="http://www.cisco.com/en/US/solutions/collateral/ns341/ns525/ns537/ns705/ns827/images/VNI_Hyperconnectivity_WP-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32856"/>
            <a:ext cx="7431547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Many Video </a:t>
            </a:r>
            <a:r>
              <a:rPr kumimoji="1" lang="en-US" altLang="ja-JP" dirty="0" smtClean="0">
                <a:solidFill>
                  <a:schemeClr val="tx1"/>
                </a:solidFill>
              </a:rPr>
              <a:t>Use Cases </a:t>
            </a:r>
            <a:r>
              <a:rPr kumimoji="1" lang="en-US" altLang="ja-JP" dirty="0" smtClean="0">
                <a:solidFill>
                  <a:schemeClr val="tx1"/>
                </a:solidFill>
              </a:rPr>
              <a:t>for </a:t>
            </a:r>
            <a:r>
              <a:rPr lang="en-US" altLang="ja-JP" dirty="0" smtClean="0">
                <a:solidFill>
                  <a:schemeClr val="tx1"/>
                </a:solidFill>
              </a:rPr>
              <a:t>HEW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846640" cy="4113213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TV (video) access </a:t>
            </a:r>
            <a:r>
              <a:rPr lang="en-US" altLang="ja-JP" dirty="0">
                <a:solidFill>
                  <a:schemeClr val="tx1"/>
                </a:solidFill>
              </a:rPr>
              <a:t>is clearly trending from </a:t>
            </a:r>
            <a:r>
              <a:rPr lang="en-US" altLang="ja-JP" dirty="0" smtClean="0">
                <a:solidFill>
                  <a:schemeClr val="tx1"/>
                </a:solidFill>
              </a:rPr>
              <a:t>broadcast delivery, to more </a:t>
            </a:r>
            <a:r>
              <a:rPr lang="en-US" altLang="ja-JP" dirty="0">
                <a:solidFill>
                  <a:schemeClr val="tx1"/>
                </a:solidFill>
              </a:rPr>
              <a:t>IP </a:t>
            </a:r>
            <a:r>
              <a:rPr lang="en-US" altLang="ja-JP" dirty="0" smtClean="0">
                <a:solidFill>
                  <a:schemeClr val="tx1"/>
                </a:solidFill>
              </a:rPr>
              <a:t>delivery, to mobile devices via cellular and Wi-Fi networks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Video Source -&gt;  LTE/Wi-Fi -&gt; Tablets, Smartphones, PC, Television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e.g. Linear TV re-broadcast, </a:t>
            </a:r>
            <a:r>
              <a:rPr lang="en-US" altLang="ja-JP" dirty="0" err="1" smtClean="0">
                <a:solidFill>
                  <a:schemeClr val="tx1"/>
                </a:solidFill>
              </a:rPr>
              <a:t>VoD</a:t>
            </a:r>
            <a:r>
              <a:rPr lang="en-US" altLang="ja-JP" dirty="0" smtClean="0">
                <a:solidFill>
                  <a:schemeClr val="tx1"/>
                </a:solidFill>
              </a:rPr>
              <a:t>, Miracast, YouTube ….</a:t>
            </a:r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Linear TV has a very specific user experience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Including </a:t>
            </a:r>
            <a:r>
              <a:rPr lang="en-US" altLang="ja-JP" dirty="0" smtClean="0">
                <a:solidFill>
                  <a:schemeClr val="tx1"/>
                </a:solidFill>
              </a:rPr>
              <a:t>very high QoS, especially since digital TV </a:t>
            </a:r>
            <a:r>
              <a:rPr lang="en-US" altLang="ja-JP" dirty="0" smtClean="0">
                <a:solidFill>
                  <a:schemeClr val="tx1"/>
                </a:solidFill>
              </a:rPr>
              <a:t>transmission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Linear TV experience is the user’s QoS benchmark for video rece</a:t>
            </a:r>
            <a:r>
              <a:rPr lang="en-US" altLang="ja-JP" dirty="0" smtClean="0">
                <a:solidFill>
                  <a:schemeClr val="tx1"/>
                </a:solidFill>
              </a:rPr>
              <a:t>ption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Additionally, Linear </a:t>
            </a:r>
            <a:r>
              <a:rPr lang="en-US" altLang="ja-JP" dirty="0">
                <a:solidFill>
                  <a:schemeClr val="tx1"/>
                </a:solidFill>
              </a:rPr>
              <a:t>TV </a:t>
            </a:r>
            <a:r>
              <a:rPr lang="en-US" altLang="ja-JP" dirty="0" smtClean="0">
                <a:solidFill>
                  <a:schemeClr val="tx1"/>
                </a:solidFill>
              </a:rPr>
              <a:t>physical layer has </a:t>
            </a:r>
            <a:r>
              <a:rPr lang="en-US" altLang="ja-JP" dirty="0" smtClean="0">
                <a:solidFill>
                  <a:schemeClr val="tx1"/>
                </a:solidFill>
              </a:rPr>
              <a:t>very high </a:t>
            </a:r>
            <a:r>
              <a:rPr lang="en-US" altLang="ja-JP" dirty="0" smtClean="0">
                <a:solidFill>
                  <a:schemeClr val="tx1"/>
                </a:solidFill>
              </a:rPr>
              <a:t>spectral </a:t>
            </a:r>
            <a:r>
              <a:rPr lang="en-US" altLang="ja-JP" dirty="0" smtClean="0">
                <a:solidFill>
                  <a:schemeClr val="tx1"/>
                </a:solidFill>
              </a:rPr>
              <a:t>efficiency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Optimized for the application/use case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Dedicated channel and </a:t>
            </a:r>
            <a:r>
              <a:rPr lang="en-US" altLang="ja-JP" dirty="0" smtClean="0">
                <a:solidFill>
                  <a:schemeClr val="tx1"/>
                </a:solidFill>
              </a:rPr>
              <a:t>spectrum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Key </a:t>
            </a:r>
            <a:r>
              <a:rPr lang="en-US" altLang="ja-JP" dirty="0" smtClean="0">
                <a:solidFill>
                  <a:schemeClr val="tx1"/>
                </a:solidFill>
              </a:rPr>
              <a:t>goal </a:t>
            </a:r>
            <a:r>
              <a:rPr lang="en-US" altLang="ja-JP" dirty="0" smtClean="0">
                <a:solidFill>
                  <a:schemeClr val="tx1"/>
                </a:solidFill>
              </a:rPr>
              <a:t>of HEW </a:t>
            </a:r>
            <a:r>
              <a:rPr lang="en-US" altLang="ja-JP" dirty="0" smtClean="0">
                <a:solidFill>
                  <a:schemeClr val="tx1"/>
                </a:solidFill>
              </a:rPr>
              <a:t>is spectral efficiency (b/</a:t>
            </a:r>
            <a:r>
              <a:rPr lang="en-US" altLang="ja-JP" dirty="0">
                <a:solidFill>
                  <a:schemeClr val="tx1"/>
                </a:solidFill>
              </a:rPr>
              <a:t>H</a:t>
            </a:r>
            <a:r>
              <a:rPr lang="en-US" altLang="ja-JP" dirty="0" smtClean="0">
                <a:solidFill>
                  <a:schemeClr val="tx1"/>
                </a:solidFill>
              </a:rPr>
              <a:t>z/m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2</a:t>
            </a:r>
            <a:r>
              <a:rPr lang="en-US" altLang="ja-JP" dirty="0" smtClean="0">
                <a:solidFill>
                  <a:schemeClr val="tx1"/>
                </a:solidFill>
              </a:rPr>
              <a:t>) so providing the same application (video transmission), but over WLAN, should be similar to Linear TV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Dedicated application efficiency vs. packet based/random access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William Carney (SONY)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663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611560" y="4797152"/>
            <a:ext cx="7776864" cy="1296144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Linear Television Characteristics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321597"/>
          </a:xfrm>
        </p:spPr>
        <p:txBody>
          <a:bodyPr/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Designe</a:t>
            </a:r>
            <a:r>
              <a:rPr lang="en-US" altLang="ja-JP" sz="2000" dirty="0" smtClean="0">
                <a:solidFill>
                  <a:schemeClr val="tx1"/>
                </a:solidFill>
              </a:rPr>
              <a:t>d for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High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QoS/QoE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sz="2000" dirty="0">
                <a:solidFill>
                  <a:schemeClr val="tx1"/>
                </a:solidFill>
              </a:rPr>
              <a:t>C</a:t>
            </a:r>
            <a:r>
              <a:rPr lang="en-US" altLang="ja-JP" sz="2000" dirty="0" smtClean="0">
                <a:solidFill>
                  <a:schemeClr val="tx1"/>
                </a:solidFill>
              </a:rPr>
              <a:t>ontinuous one-way transmission (no re-transmissions)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>
                <a:solidFill>
                  <a:schemeClr val="tx1"/>
                </a:solidFill>
              </a:rPr>
              <a:t>L</a:t>
            </a:r>
            <a:r>
              <a:rPr lang="en-US" altLang="ja-JP" sz="2000" dirty="0" smtClean="0">
                <a:solidFill>
                  <a:schemeClr val="tx1"/>
                </a:solidFill>
              </a:rPr>
              <a:t>imited buffering at Rx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schemeClr val="tx1"/>
                </a:solidFill>
              </a:rPr>
              <a:t>Very Low </a:t>
            </a:r>
            <a:r>
              <a:rPr lang="en-US" altLang="ja-JP" sz="2000" dirty="0" smtClean="0">
                <a:solidFill>
                  <a:schemeClr val="tx1"/>
                </a:solidFill>
              </a:rPr>
              <a:t>latency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>
                <a:solidFill>
                  <a:schemeClr val="tx1"/>
                </a:solidFill>
              </a:rPr>
              <a:t>S</a:t>
            </a:r>
            <a:r>
              <a:rPr lang="en-US" altLang="ja-JP" sz="2000" dirty="0" smtClean="0">
                <a:solidFill>
                  <a:schemeClr val="tx1"/>
                </a:solidFill>
              </a:rPr>
              <a:t>imultaneous reception by multiple devices within service area</a:t>
            </a:r>
            <a:endParaRPr lang="en-US" altLang="ja-JP" sz="2000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sz="2000" dirty="0">
                <a:solidFill>
                  <a:schemeClr val="tx1"/>
                </a:solidFill>
              </a:rPr>
              <a:t>L</a:t>
            </a:r>
            <a:r>
              <a:rPr lang="en-US" altLang="ja-JP" sz="2000" dirty="0" smtClean="0">
                <a:solidFill>
                  <a:schemeClr val="tx1"/>
                </a:solidFill>
              </a:rPr>
              <a:t>ower interference environment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schemeClr val="tx1"/>
                </a:solidFill>
              </a:rPr>
              <a:t>M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anaged spectrum</a:t>
            </a:r>
          </a:p>
          <a:p>
            <a:pPr>
              <a:buFont typeface="Arial" pitchFamily="34" charset="0"/>
              <a:buChar char="•"/>
            </a:pP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marL="0" indent="0"/>
            <a:r>
              <a:rPr lang="en-US" altLang="ja-JP" sz="2000" dirty="0" smtClean="0">
                <a:solidFill>
                  <a:schemeClr val="tx1"/>
                </a:solidFill>
              </a:rPr>
              <a:t>Most of these characteristics are </a:t>
            </a:r>
            <a:r>
              <a:rPr lang="en-US" altLang="ja-JP" sz="2000" dirty="0" smtClean="0">
                <a:solidFill>
                  <a:schemeClr val="tx1"/>
                </a:solidFill>
              </a:rPr>
              <a:t>unlike the way video is delivered </a:t>
            </a:r>
            <a:r>
              <a:rPr lang="en-US" altLang="ja-JP" sz="2000" dirty="0" smtClean="0">
                <a:solidFill>
                  <a:schemeClr val="tx1"/>
                </a:solidFill>
              </a:rPr>
              <a:t>over </a:t>
            </a:r>
            <a:r>
              <a:rPr lang="en-US" altLang="ja-JP" sz="2000" dirty="0" smtClean="0">
                <a:solidFill>
                  <a:schemeClr val="tx1"/>
                </a:solidFill>
              </a:rPr>
              <a:t>WLAN</a:t>
            </a:r>
          </a:p>
          <a:p>
            <a:pPr marL="0" indent="0"/>
            <a:r>
              <a:rPr lang="en-US" altLang="ja-JP" sz="2000" dirty="0" smtClean="0">
                <a:solidFill>
                  <a:schemeClr val="tx1"/>
                </a:solidFill>
              </a:rPr>
              <a:t>Some of these may potentially be mapped to HEW system elements</a:t>
            </a:r>
          </a:p>
          <a:p>
            <a:pPr marL="0" indent="0"/>
            <a:endParaRPr lang="en-US" altLang="ja-JP" sz="20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William Carney (SONY)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300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HEW Focus Areas to </a:t>
            </a:r>
            <a:br>
              <a:rPr lang="en-US" dirty="0" smtClean="0"/>
            </a:br>
            <a:r>
              <a:rPr lang="en-US" dirty="0" smtClean="0"/>
              <a:t>Improve Video </a:t>
            </a:r>
            <a:r>
              <a:rPr lang="en-US" dirty="0" smtClean="0"/>
              <a:t>QoE/QoS?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PHY </a:t>
            </a:r>
            <a:r>
              <a:rPr lang="en-GB" dirty="0"/>
              <a:t>adaptation </a:t>
            </a:r>
            <a:r>
              <a:rPr lang="en-GB" dirty="0" smtClean="0"/>
              <a:t>issues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Can these be application </a:t>
            </a:r>
            <a:r>
              <a:rPr lang="en-GB" dirty="0"/>
              <a:t>specific and </a:t>
            </a:r>
            <a:r>
              <a:rPr lang="en-GB" dirty="0" smtClean="0"/>
              <a:t>controllable?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Better protection/robustness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Subjective quality perception and error </a:t>
            </a:r>
            <a:r>
              <a:rPr lang="en-GB" dirty="0"/>
              <a:t>sensitive nature of video/audio requires </a:t>
            </a:r>
            <a:r>
              <a:rPr lang="en-GB" dirty="0" smtClean="0"/>
              <a:t>evolution beyond current </a:t>
            </a:r>
            <a:r>
              <a:rPr lang="en-GB" dirty="0" smtClean="0"/>
              <a:t>capabilities?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Multicast/Broadcast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HEW </a:t>
            </a:r>
            <a:r>
              <a:rPr lang="en-GB" dirty="0" smtClean="0"/>
              <a:t>video </a:t>
            </a:r>
            <a:r>
              <a:rPr lang="en-GB" dirty="0" smtClean="0"/>
              <a:t>u</a:t>
            </a:r>
            <a:r>
              <a:rPr lang="en-GB" dirty="0" smtClean="0"/>
              <a:t>se cases suggesting enhancements to existing mechanisms?</a:t>
            </a:r>
            <a:endParaRPr lang="en-GB" dirty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Spectrum </a:t>
            </a:r>
            <a:r>
              <a:rPr lang="en-GB" dirty="0" smtClean="0"/>
              <a:t>agility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Ability to decide best </a:t>
            </a:r>
            <a:r>
              <a:rPr lang="en-GB" dirty="0" smtClean="0"/>
              <a:t>channels for video traffic across full range of available spectrum?</a:t>
            </a:r>
            <a:endParaRPr lang="en-GB" dirty="0" smtClean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53336"/>
            <a:ext cx="3041644" cy="180975"/>
          </a:xfrm>
        </p:spPr>
        <p:txBody>
          <a:bodyPr/>
          <a:lstStyle/>
          <a:p>
            <a:r>
              <a:rPr lang="en-GB" dirty="0" smtClean="0"/>
              <a:t>William Carney (SONY)</a:t>
            </a:r>
            <a:endParaRPr lang="en-GB" dirty="0"/>
          </a:p>
        </p:txBody>
      </p:sp>
      <p:sp>
        <p:nvSpPr>
          <p:cNvPr id="5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947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Video will be the primary HEW traffic type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HEW functional requirements should cater strongly to video applications and use cases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Linear TV experience is the user’s benchmark for video QoS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HEW system should aim to replicate as best as possible the qualities and characteristics offered by Linear TV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付プレースホルダー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William Carney (SONY)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117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ja-JP" dirty="0" smtClean="0"/>
              <a:t>[1] Cisco </a:t>
            </a:r>
            <a:r>
              <a:rPr lang="en-US" altLang="ja-JP" dirty="0"/>
              <a:t>Visual Networking Index: Global Mobile Data Traffic Forecast Update, 2012–2017 </a:t>
            </a:r>
            <a:r>
              <a:rPr lang="en-US" altLang="ja-JP" b="0" dirty="0">
                <a:hlinkClick r:id="rId3"/>
              </a:rPr>
              <a:t>http://</a:t>
            </a:r>
            <a:r>
              <a:rPr lang="en-US" altLang="ja-JP" b="0" dirty="0" smtClean="0">
                <a:hlinkClick r:id="rId3"/>
              </a:rPr>
              <a:t>www.cisco.com/en/US/solutions/collateral/ns341/ns525/ns537/ns705/ns827/white_paper_c11-520862.pdf</a:t>
            </a:r>
          </a:p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William Carney (SONY)</a:t>
            </a:r>
            <a:endParaRPr lang="en-GB" dirty="0"/>
          </a:p>
        </p:txBody>
      </p:sp>
      <p:sp>
        <p:nvSpPr>
          <p:cNvPr id="8" name="日付プレースホルダー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30904 Sony Broadcast HEW Presentation (Draft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20130904 Sony Broadcast HEW Presentation (Draft)</Template>
  <TotalTime>3811</TotalTime>
  <Words>622</Words>
  <Application>Microsoft Office PowerPoint</Application>
  <PresentationFormat>On-screen Show (4:3)</PresentationFormat>
  <Paragraphs>96</Paragraphs>
  <Slides>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20130904 Sony Broadcast HEW Presentation (Draft)</vt:lpstr>
      <vt:lpstr>Document</vt:lpstr>
      <vt:lpstr>Video Traffic and Applications for HEW</vt:lpstr>
      <vt:lpstr>Abstract</vt:lpstr>
      <vt:lpstr>Contribution Purpose &amp; Motivation</vt:lpstr>
      <vt:lpstr>Traffic Characteristics (1)</vt:lpstr>
      <vt:lpstr>Many Video Use Cases for HEW</vt:lpstr>
      <vt:lpstr>Linear Television Characteristics</vt:lpstr>
      <vt:lpstr>Potential HEW Focus Areas to  Improve Video QoE/QoS?</vt:lpstr>
      <vt:lpstr>Summary</vt:lpstr>
      <vt:lpstr>References</vt:lpstr>
    </vt:vector>
  </TitlesOfParts>
  <Company>Sony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Video_Traffic_and_Applications_for_HEW</dc:title>
  <dc:creator>Carney, William</dc:creator>
  <dc:description>Rev PA1</dc:description>
  <cp:lastModifiedBy>Carney, William</cp:lastModifiedBy>
  <cp:revision>100</cp:revision>
  <cp:lastPrinted>1601-01-01T00:00:00Z</cp:lastPrinted>
  <dcterms:created xsi:type="dcterms:W3CDTF">2013-09-04T06:08:37Z</dcterms:created>
  <dcterms:modified xsi:type="dcterms:W3CDTF">2013-09-17T11:42:14Z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">
    <vt:lpwstr>1</vt:lpwstr>
  </property>
  <property fmtid="{D5CDD505-2E9C-101B-9397-08002B2CF9AE}" pid="3" name="SecurityClass">
    <vt:lpwstr>Confidential</vt:lpwstr>
  </property>
  <property fmtid="{D5CDD505-2E9C-101B-9397-08002B2CF9AE}" pid="4" name="Prepared">
    <vt:lpwstr/>
  </property>
  <property fmtid="{D5CDD505-2E9C-101B-9397-08002B2CF9AE}" pid="5" name="Checked">
    <vt:lpwstr/>
  </property>
  <property fmtid="{D5CDD505-2E9C-101B-9397-08002B2CF9AE}" pid="6" name="Date">
    <vt:lpwstr>2013-09-10</vt:lpwstr>
  </property>
  <property fmtid="{D5CDD505-2E9C-101B-9397-08002B2CF9AE}" pid="7" name="Revision">
    <vt:lpwstr>PA1</vt:lpwstr>
  </property>
  <property fmtid="{D5CDD505-2E9C-101B-9397-08002B2CF9AE}" pid="8" name="Title">
    <vt:lpwstr/>
  </property>
  <property fmtid="{D5CDD505-2E9C-101B-9397-08002B2CF9AE}" pid="9" name="DocName">
    <vt:lpwstr/>
  </property>
  <property fmtid="{D5CDD505-2E9C-101B-9397-08002B2CF9AE}" pid="10" name="DocNo">
    <vt:lpwstr/>
  </property>
  <property fmtid="{D5CDD505-2E9C-101B-9397-08002B2CF9AE}" pid="11" name="ApprovedBy">
    <vt:lpwstr/>
  </property>
  <property fmtid="{D5CDD505-2E9C-101B-9397-08002B2CF9AE}" pid="12" name="Reference">
    <vt:lpwstr/>
  </property>
  <property fmtid="{D5CDD505-2E9C-101B-9397-08002B2CF9AE}" pid="13" name="Keyword">
    <vt:lpwstr/>
  </property>
  <property fmtid="{D5CDD505-2E9C-101B-9397-08002B2CF9AE}" pid="14" name="LeftFooterField">
    <vt:lpwstr>DocNo</vt:lpwstr>
  </property>
  <property fmtid="{D5CDD505-2E9C-101B-9397-08002B2CF9AE}" pid="15" name="RightFooterField">
    <vt:lpwstr>Title</vt:lpwstr>
  </property>
  <property fmtid="{D5CDD505-2E9C-101B-9397-08002B2CF9AE}" pid="16" name="MiddleFooterField">
    <vt:lpwstr>Date</vt:lpwstr>
  </property>
  <property fmtid="{D5CDD505-2E9C-101B-9397-08002B2CF9AE}" pid="17" name="SecClassViewType">
    <vt:lpwstr>False</vt:lpwstr>
  </property>
  <property fmtid="{D5CDD505-2E9C-101B-9397-08002B2CF9AE}" pid="18" name="FooterType">
    <vt:lpwstr>CVL</vt:lpwstr>
  </property>
  <property fmtid="{D5CDD505-2E9C-101B-9397-08002B2CF9AE}" pid="19" name="DocumentType">
    <vt:lpwstr> </vt:lpwstr>
  </property>
  <property fmtid="{D5CDD505-2E9C-101B-9397-08002B2CF9AE}" pid="20" name="TemplateName">
    <vt:lpwstr> </vt:lpwstr>
  </property>
  <property fmtid="{D5CDD505-2E9C-101B-9397-08002B2CF9AE}" pid="21" name="TemplateVersion">
    <vt:lpwstr> </vt:lpwstr>
  </property>
  <property fmtid="{D5CDD505-2E9C-101B-9397-08002B2CF9AE}" pid="22" name="TotalNumb">
    <vt:lpwstr>False</vt:lpwstr>
  </property>
</Properties>
</file>