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5" r:id="rId2"/>
    <p:sldId id="296" r:id="rId3"/>
    <p:sldId id="324" r:id="rId4"/>
    <p:sldId id="337" r:id="rId5"/>
    <p:sldId id="342" r:id="rId6"/>
    <p:sldId id="347" r:id="rId7"/>
    <p:sldId id="344" r:id="rId8"/>
    <p:sldId id="346" r:id="rId9"/>
    <p:sldId id="350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2" autoAdjust="0"/>
    <p:restoredTop sz="94637" autoAdjust="0"/>
  </p:normalViewPr>
  <p:slideViewPr>
    <p:cSldViewPr>
      <p:cViewPr>
        <p:scale>
          <a:sx n="100" d="100"/>
          <a:sy n="100" d="100"/>
        </p:scale>
        <p:origin x="-240" y="7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1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18690" y="6475413"/>
            <a:ext cx="132523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77000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0218" y="6475413"/>
            <a:ext cx="1363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802.11-13/1146r0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r/opb/rep/R-REP-M.2135-1-2009-PDF-E.pdf" TargetMode="External"/><Relationship Id="rId2" Type="http://schemas.openxmlformats.org/officeDocument/2006/relationships/hyperlink" Target="http://www.ist-winner.corg/deliverabl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HEW Channel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2013-09-</a:t>
            </a:r>
            <a:r>
              <a:rPr kumimoji="0" lang="en-US" sz="20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45461"/>
              </p:ext>
            </p:extLst>
          </p:nvPr>
        </p:nvGraphicFramePr>
        <p:xfrm>
          <a:off x="511175" y="2387600"/>
          <a:ext cx="7089775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3" name="Document" r:id="rId4" imgW="8257888" imgH="3944368" progId="Word.Document.8">
                  <p:embed/>
                </p:oleObj>
              </mc:Choice>
              <mc:Fallback>
                <p:oleObj name="Document" r:id="rId4" imgW="8257888" imgH="3944368" progId="Word.Document.8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387600"/>
                        <a:ext cx="7089775" cy="338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802.11-13/0858 </a:t>
            </a:r>
            <a:r>
              <a:rPr lang="en-US" sz="2000" dirty="0" smtClean="0"/>
              <a:t> HEW Channel Model (Intel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[2] IEEE </a:t>
            </a:r>
            <a:r>
              <a:rPr lang="en-US" sz="2000" dirty="0"/>
              <a:t>802.11-13/0536 HEW SG PHY Considerations For Outdoor Environment (</a:t>
            </a:r>
            <a:r>
              <a:rPr lang="en-US" sz="2000" dirty="0" smtClean="0"/>
              <a:t>LGE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[3] </a:t>
            </a:r>
            <a:r>
              <a:rPr lang="en-US" sz="2000" dirty="0"/>
              <a:t>IEEE 802.11-13/0756  </a:t>
            </a:r>
            <a:r>
              <a:rPr lang="en-US" sz="2000" dirty="0" smtClean="0"/>
              <a:t>Channel Model (Broadcom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[4] </a:t>
            </a:r>
            <a:r>
              <a:rPr lang="de-DE" sz="2000" dirty="0" smtClean="0"/>
              <a:t>IST-WINNER </a:t>
            </a:r>
            <a:r>
              <a:rPr lang="de-DE" sz="2000" dirty="0"/>
              <a:t>II Deliverable 1.1.2 v.1.2. WINNER II Channel </a:t>
            </a:r>
            <a:r>
              <a:rPr lang="de-DE" sz="2000" dirty="0" smtClean="0"/>
              <a:t>Models</a:t>
            </a:r>
            <a:r>
              <a:rPr lang="de-DE" sz="2000" dirty="0"/>
              <a:t>, IST-WINNER2. Tech. Rep., </a:t>
            </a:r>
            <a:r>
              <a:rPr lang="de-DE" sz="2000" dirty="0" smtClean="0"/>
              <a:t>2007 (</a:t>
            </a:r>
            <a:r>
              <a:rPr lang="de-DE" sz="2000" dirty="0" smtClean="0">
                <a:hlinkClick r:id="rId2"/>
              </a:rPr>
              <a:t>http</a:t>
            </a:r>
            <a:r>
              <a:rPr lang="de-DE" sz="2000" dirty="0">
                <a:hlinkClick r:id="rId2"/>
              </a:rPr>
              <a:t>://www.ist-winner.corg/deliverables.html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[5] </a:t>
            </a:r>
            <a:r>
              <a:rPr lang="en-US" sz="2000" dirty="0"/>
              <a:t>Report ITU-R </a:t>
            </a:r>
            <a:r>
              <a:rPr lang="en-US" sz="2000" dirty="0" smtClean="0"/>
              <a:t>M.2135-1 “ Guidelines </a:t>
            </a:r>
            <a:r>
              <a:rPr lang="en-US" sz="2000" dirty="0"/>
              <a:t>for evaluation of radio interface technologies for </a:t>
            </a:r>
            <a:r>
              <a:rPr lang="en-US" sz="2000" dirty="0" smtClean="0"/>
              <a:t>IMT-Advanced”, 12/2009, </a:t>
            </a:r>
            <a:r>
              <a:rPr lang="de-DE" sz="2000" dirty="0" smtClean="0"/>
              <a:t>(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www.itu.int/dms_pub/itu-r/opb/rep/R-REP-M.2135-1-2009-PDF-E.pdf</a:t>
            </a:r>
            <a:r>
              <a:rPr lang="de-DE" sz="2000" dirty="0" smtClean="0"/>
              <a:t>)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</a:t>
            </a:r>
            <a:r>
              <a:rPr lang="en-US" dirty="0"/>
              <a:t>proposes </a:t>
            </a:r>
            <a:r>
              <a:rPr lang="en-US" dirty="0" smtClean="0"/>
              <a:t>modifications needed to ITU IMT-Advanced or WINNER II Channel Models to support up to 160 MHz of bandwidth for HEW.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Documents [1], [2], and [3] discussed channel models for HEW. </a:t>
            </a:r>
          </a:p>
          <a:p>
            <a:r>
              <a:rPr lang="en-US" dirty="0" smtClean="0"/>
              <a:t>The general agreement in the above documents is </a:t>
            </a:r>
            <a:r>
              <a:rPr lang="en-US" dirty="0"/>
              <a:t>to adopt outdoor channel model from other </a:t>
            </a:r>
            <a:r>
              <a:rPr lang="en-US" dirty="0" smtClean="0"/>
              <a:t>organizations </a:t>
            </a:r>
            <a:r>
              <a:rPr lang="en-US" dirty="0"/>
              <a:t>instead of developing </a:t>
            </a:r>
            <a:r>
              <a:rPr lang="en-US" dirty="0" smtClean="0"/>
              <a:t>it within IEEE 802.11</a:t>
            </a:r>
          </a:p>
          <a:p>
            <a:pPr lvl="1"/>
            <a:r>
              <a:rPr lang="en-US" dirty="0"/>
              <a:t>WINNER II </a:t>
            </a:r>
            <a:r>
              <a:rPr lang="en-US" dirty="0" smtClean="0"/>
              <a:t>Urban-Micro (</a:t>
            </a:r>
            <a:r>
              <a:rPr lang="en-US" dirty="0" err="1" smtClean="0"/>
              <a:t>UMi</a:t>
            </a:r>
            <a:r>
              <a:rPr lang="en-US" dirty="0"/>
              <a:t>) channel model </a:t>
            </a:r>
            <a:r>
              <a:rPr lang="en-US" dirty="0" smtClean="0"/>
              <a:t> or its newer revision that was adopted by ITU for IMT-Advanced evaluations is the prominent candidate for HEW outdoor channel model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1371600"/>
          </a:xfrm>
        </p:spPr>
        <p:txBody>
          <a:bodyPr/>
          <a:lstStyle/>
          <a:p>
            <a:r>
              <a:rPr lang="en-US" dirty="0" smtClean="0"/>
              <a:t>Background information on</a:t>
            </a:r>
            <a:br>
              <a:rPr lang="en-US" dirty="0" smtClean="0"/>
            </a:br>
            <a:r>
              <a:rPr lang="en-US" dirty="0" smtClean="0"/>
              <a:t>WINNER </a:t>
            </a:r>
            <a:r>
              <a:rPr lang="en-US" dirty="0"/>
              <a:t>II </a:t>
            </a:r>
            <a:r>
              <a:rPr lang="en-US" dirty="0" smtClean="0"/>
              <a:t>or ITU IMT- Advanced </a:t>
            </a:r>
            <a:br>
              <a:rPr lang="en-US" dirty="0" smtClean="0"/>
            </a:br>
            <a:r>
              <a:rPr lang="en-US" dirty="0" smtClean="0"/>
              <a:t>Channel Models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772400" cy="3886200"/>
          </a:xfrm>
        </p:spPr>
        <p:txBody>
          <a:bodyPr/>
          <a:lstStyle/>
          <a:p>
            <a:r>
              <a:rPr lang="en-US" sz="2000" dirty="0" smtClean="0"/>
              <a:t>These models were considered for the evaluations of </a:t>
            </a:r>
            <a:r>
              <a:rPr lang="en-US" sz="2000" dirty="0"/>
              <a:t>the IMT-Advanced candidate radio </a:t>
            </a:r>
            <a:r>
              <a:rPr lang="en-US" sz="2000" dirty="0" smtClean="0"/>
              <a:t>interface technologies [4],[5].</a:t>
            </a:r>
            <a:endParaRPr lang="en-US" sz="2000" dirty="0"/>
          </a:p>
          <a:p>
            <a:r>
              <a:rPr lang="en-US" sz="2000" dirty="0" smtClean="0"/>
              <a:t>Their </a:t>
            </a:r>
            <a:r>
              <a:rPr lang="en-US" sz="2000" dirty="0"/>
              <a:t>covered propagation </a:t>
            </a:r>
            <a:r>
              <a:rPr lang="en-US" sz="2000" dirty="0" smtClean="0"/>
              <a:t>scenarios </a:t>
            </a:r>
            <a:r>
              <a:rPr lang="en-US" sz="2000" dirty="0"/>
              <a:t>are indoor </a:t>
            </a:r>
            <a:r>
              <a:rPr lang="en-US" sz="2000" dirty="0" smtClean="0"/>
              <a:t>office, large </a:t>
            </a:r>
            <a:r>
              <a:rPr lang="en-US" sz="2000" dirty="0"/>
              <a:t>indoor hall, indoor-to-outdoor, urban micro-cell, bad urban micro-cell, outdoor-to-indoor, </a:t>
            </a:r>
            <a:r>
              <a:rPr lang="en-US" sz="2000" dirty="0" smtClean="0"/>
              <a:t>stationary feeder</a:t>
            </a:r>
            <a:r>
              <a:rPr lang="en-US" sz="2000" dirty="0"/>
              <a:t>, suburban macro-cell, urban macro-cell, rural macro-cell, and rural moving networks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They can be applied to wireless </a:t>
            </a:r>
            <a:r>
              <a:rPr lang="en-US" sz="2000" dirty="0"/>
              <a:t>system operating in 2 – 6 </a:t>
            </a:r>
            <a:r>
              <a:rPr lang="en-US" sz="2000" dirty="0" smtClean="0"/>
              <a:t>GHz frequency </a:t>
            </a:r>
            <a:r>
              <a:rPr lang="en-US" sz="2000" dirty="0"/>
              <a:t>range with up to 100 MHz RF bandwidth.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models supports multi-antenna </a:t>
            </a:r>
            <a:r>
              <a:rPr lang="en-US" sz="2000" dirty="0" smtClean="0"/>
              <a:t>technologies, polarization, </a:t>
            </a:r>
            <a:r>
              <a:rPr lang="en-US" sz="2000" dirty="0"/>
              <a:t>multi-user, multi-cell, and multi-hop networks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1371600"/>
          </a:xfrm>
        </p:spPr>
        <p:txBody>
          <a:bodyPr/>
          <a:lstStyle/>
          <a:p>
            <a:r>
              <a:rPr lang="en-US" dirty="0"/>
              <a:t>Background information on</a:t>
            </a:r>
            <a:br>
              <a:rPr lang="en-US" dirty="0"/>
            </a:br>
            <a:r>
              <a:rPr lang="en-US" dirty="0"/>
              <a:t>WINNER II or ITU </a:t>
            </a:r>
            <a:r>
              <a:rPr lang="en-US" dirty="0" smtClean="0"/>
              <a:t>IMT-Advanced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Channel Model </a:t>
            </a:r>
            <a:r>
              <a:rPr lang="en-US" dirty="0" smtClean="0"/>
              <a:t>(2/2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sz="2000" dirty="0"/>
              <a:t>This model introduces intra-cluster delay spread as a </a:t>
            </a:r>
            <a:r>
              <a:rPr lang="en-US" sz="2000" dirty="0" smtClean="0"/>
              <a:t>means </a:t>
            </a:r>
            <a:r>
              <a:rPr lang="en-US" sz="2000" dirty="0"/>
              <a:t>to support 100 MHz bandwidth and to suppress frequency correlation. </a:t>
            </a:r>
          </a:p>
          <a:p>
            <a:r>
              <a:rPr lang="en-US" sz="2000" dirty="0"/>
              <a:t>The two strongest clusters with 20 multipath components (MPCs) are subdivided into 3 zero-delay sub-clusters</a:t>
            </a:r>
          </a:p>
          <a:p>
            <a:pPr lvl="1"/>
            <a:r>
              <a:rPr lang="en-US" sz="1600" dirty="0"/>
              <a:t>Thus the total number of MPCs constant, but introduce four additional delay taps per scenario.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8" y="609600"/>
            <a:ext cx="9601199" cy="580309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62200" y="4648200"/>
            <a:ext cx="1447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modify</a:t>
            </a:r>
            <a:endParaRPr lang="en-US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685800"/>
          </a:xfrm>
        </p:spPr>
        <p:txBody>
          <a:bodyPr/>
          <a:lstStyle/>
          <a:p>
            <a:r>
              <a:rPr lang="en-US" dirty="0" smtClean="0"/>
              <a:t>Support of 100MHz bandwidth in [2] &amp;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3276600"/>
          </a:xfrm>
        </p:spPr>
        <p:txBody>
          <a:bodyPr/>
          <a:lstStyle/>
          <a:p>
            <a:r>
              <a:rPr lang="en-US" sz="2000" dirty="0" smtClean="0"/>
              <a:t>For </a:t>
            </a:r>
            <a:r>
              <a:rPr lang="en-US" sz="2000" dirty="0"/>
              <a:t>the two strongest clusters, say n = 1 and 2, rays are spread in delay to three sub-clusters (</a:t>
            </a:r>
            <a:r>
              <a:rPr lang="en-US" sz="2000" dirty="0" smtClean="0"/>
              <a:t>per cluster</a:t>
            </a:r>
            <a:r>
              <a:rPr lang="en-US" sz="2000" dirty="0"/>
              <a:t>), with fixed delay offset {0,5,10 ns</a:t>
            </a:r>
            <a:r>
              <a:rPr lang="en-US" sz="2000" dirty="0" smtClean="0"/>
              <a:t>}. </a:t>
            </a:r>
            <a:r>
              <a:rPr lang="en-US" sz="2000" dirty="0"/>
              <a:t>Delays of sub-clusters </a:t>
            </a:r>
            <a:r>
              <a:rPr lang="en-US" sz="2000" dirty="0" smtClean="0"/>
              <a:t>are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Twenty </a:t>
            </a:r>
            <a:r>
              <a:rPr lang="en-US" sz="2000" dirty="0"/>
              <a:t>rays of a cluster are mapped to sub-clusters </a:t>
            </a:r>
            <a:r>
              <a:rPr lang="en-US" sz="2000" dirty="0" smtClean="0"/>
              <a:t>as presented </a:t>
            </a:r>
            <a:r>
              <a:rPr lang="en-US" sz="2000" dirty="0"/>
              <a:t>in </a:t>
            </a:r>
            <a:r>
              <a:rPr lang="en-US" sz="2000" dirty="0" smtClean="0"/>
              <a:t>the Table below</a:t>
            </a:r>
            <a:r>
              <a:rPr lang="en-US" sz="2000" dirty="0"/>
              <a:t>. </a:t>
            </a:r>
            <a:r>
              <a:rPr lang="en-US" sz="2000" dirty="0" smtClean="0"/>
              <a:t>Corresponding angles are mapped in a similar fashion.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,1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+5 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+10 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96209"/>
              </p:ext>
            </p:extLst>
          </p:nvPr>
        </p:nvGraphicFramePr>
        <p:xfrm>
          <a:off x="838200" y="4495800"/>
          <a:ext cx="78486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1,2,3,4,5,6,7,8,19,20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9,10,11,12,17,18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13,14,15,16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60198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Table - </a:t>
            </a:r>
            <a:r>
              <a:rPr lang="en-US" sz="1800" dirty="0"/>
              <a:t>Sub-cluster information for intra cluster delay spread </a:t>
            </a:r>
            <a:r>
              <a:rPr lang="en-US" sz="1800" dirty="0" smtClean="0"/>
              <a:t>clusters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61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762000"/>
          </a:xfrm>
        </p:spPr>
        <p:txBody>
          <a:bodyPr/>
          <a:lstStyle/>
          <a:p>
            <a:r>
              <a:rPr lang="en-US" sz="2800" dirty="0" smtClean="0"/>
              <a:t>Proposed Changes to Support up to 160MHz Bandwidth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590800"/>
          </a:xfrm>
        </p:spPr>
        <p:txBody>
          <a:bodyPr/>
          <a:lstStyle/>
          <a:p>
            <a:r>
              <a:rPr lang="en-US" sz="2000" dirty="0" smtClean="0"/>
              <a:t>Define new fixed delay offset for </a:t>
            </a:r>
            <a:r>
              <a:rPr lang="en-US" sz="2000" dirty="0" smtClean="0"/>
              <a:t>greater </a:t>
            </a:r>
            <a:r>
              <a:rPr lang="en-US" sz="2000" dirty="0" smtClean="0"/>
              <a:t>than 4 x Sampling of 160MHz </a:t>
            </a:r>
            <a:r>
              <a:rPr lang="en-US" sz="2000" dirty="0"/>
              <a:t>{0</a:t>
            </a:r>
            <a:r>
              <a:rPr lang="en-US" sz="2000" dirty="0" smtClean="0"/>
              <a:t>, 1.25, 2.5, 3.75, 5 </a:t>
            </a:r>
            <a:r>
              <a:rPr lang="en-US" sz="2000" dirty="0"/>
              <a:t>ns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Consider one more cluster and two more sub-clusters: therefore three </a:t>
            </a:r>
            <a:r>
              <a:rPr lang="en-US" sz="2000" dirty="0"/>
              <a:t>strongest clusters with 20 multipath components (MPCs) are subdivided into </a:t>
            </a:r>
            <a:r>
              <a:rPr lang="en-US" sz="2000" dirty="0" smtClean="0"/>
              <a:t>5 </a:t>
            </a:r>
            <a:r>
              <a:rPr lang="en-US" sz="2000" dirty="0"/>
              <a:t>zero-delay </a:t>
            </a:r>
            <a:r>
              <a:rPr lang="en-US" sz="2000" dirty="0" smtClean="0"/>
              <a:t>sub-clusters</a:t>
            </a:r>
          </a:p>
          <a:p>
            <a:pPr lvl="1"/>
            <a:r>
              <a:rPr lang="en-US" sz="1600" dirty="0" smtClean="0"/>
              <a:t>Thus </a:t>
            </a:r>
            <a:r>
              <a:rPr lang="en-US" sz="1600" dirty="0"/>
              <a:t>the total number of MPCs constant, but introduce </a:t>
            </a:r>
            <a:r>
              <a:rPr lang="en-US" sz="1600" b="1" dirty="0" smtClean="0"/>
              <a:t>twelve</a:t>
            </a:r>
            <a:r>
              <a:rPr lang="en-US" sz="1600" dirty="0" smtClean="0"/>
              <a:t> </a:t>
            </a:r>
            <a:r>
              <a:rPr lang="en-US" sz="1600" dirty="0"/>
              <a:t>additional delay taps per scenario.</a:t>
            </a:r>
          </a:p>
          <a:p>
            <a:r>
              <a:rPr lang="en-US" sz="2000" dirty="0" smtClean="0"/>
              <a:t>Study the scaling of  the “Delay scaling parameter      “[4], [5]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5385"/>
              </p:ext>
            </p:extLst>
          </p:nvPr>
        </p:nvGraphicFramePr>
        <p:xfrm>
          <a:off x="838200" y="4191000"/>
          <a:ext cx="7848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9/20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1.25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10,12,15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3.75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657600"/>
            <a:ext cx="381000" cy="467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1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57200"/>
          </a:xfrm>
        </p:spPr>
        <p:txBody>
          <a:bodyPr/>
          <a:lstStyle/>
          <a:p>
            <a:r>
              <a:rPr lang="en-US" dirty="0" smtClean="0"/>
              <a:t>Proposed Changes -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r>
              <a:rPr lang="en-US" sz="2000" dirty="0" smtClean="0"/>
              <a:t>CDF of tap delays of randomly generated channel impulse responses</a:t>
            </a:r>
          </a:p>
          <a:p>
            <a:r>
              <a:rPr lang="en-US" sz="2000" dirty="0"/>
              <a:t>Additional parameters to possibly study:</a:t>
            </a:r>
            <a:endParaRPr lang="en-US" sz="2000" dirty="0" smtClean="0"/>
          </a:p>
          <a:p>
            <a:pPr lvl="1"/>
            <a:r>
              <a:rPr lang="en-US" sz="1600" dirty="0" smtClean="0"/>
              <a:t>Scale the “delay scaling parameter” for the new sampling rate for a better match to the original channel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56" y="3048000"/>
            <a:ext cx="7068144" cy="3397092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26089</TotalTime>
  <Words>770</Words>
  <Application>Microsoft Office PowerPoint</Application>
  <PresentationFormat>On-screen Show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Update on HEW Channel Model</vt:lpstr>
      <vt:lpstr>Abstract</vt:lpstr>
      <vt:lpstr>Introduction</vt:lpstr>
      <vt:lpstr>Background information on WINNER II or ITU IMT- Advanced  Channel Models (1/2)</vt:lpstr>
      <vt:lpstr>Background information on WINNER II or ITU IMT-Advanced  Channel Model (2/2) </vt:lpstr>
      <vt:lpstr>PowerPoint Presentation</vt:lpstr>
      <vt:lpstr>Support of 100MHz bandwidth in [2] &amp; [3]</vt:lpstr>
      <vt:lpstr>Proposed Changes to Support up to 160MHz Bandwidth</vt:lpstr>
      <vt:lpstr>Proposed Changes - Simulation Results</vt:lpstr>
      <vt:lpstr>References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Azizi, Shahrnaz</cp:lastModifiedBy>
  <cp:revision>1108</cp:revision>
  <cp:lastPrinted>1998-02-10T13:28:06Z</cp:lastPrinted>
  <dcterms:created xsi:type="dcterms:W3CDTF">2006-05-16T19:53:05Z</dcterms:created>
  <dcterms:modified xsi:type="dcterms:W3CDTF">2013-09-18T06:14:46Z</dcterms:modified>
</cp:coreProperties>
</file>