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1" r:id="rId2"/>
    <p:sldId id="299" r:id="rId3"/>
    <p:sldId id="281" r:id="rId4"/>
    <p:sldId id="298" r:id="rId5"/>
    <p:sldId id="294" r:id="rId6"/>
    <p:sldId id="292" r:id="rId7"/>
    <p:sldId id="293" r:id="rId8"/>
    <p:sldId id="296" r:id="rId9"/>
    <p:sldId id="295" r:id="rId10"/>
    <p:sldId id="297" r:id="rId11"/>
    <p:sldId id="283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ney, William" initials="BC" lastIdx="2" clrIdx="0"/>
  <p:cmAuthor id="1" name="23014870" initials="Kare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1282" y="-86"/>
      </p:cViewPr>
      <p:guideLst>
        <p:guide orient="horz" pos="882"/>
        <p:guide pos="50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C45E7A8-98BE-44A1-AA9D-311B322DE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35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ADB2D07-041E-4B5C-91C6-C44066D17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545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ADB2D07-041E-4B5C-91C6-C44066D1742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7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8E61E33-26BC-4D7A-834E-5CDA60E9B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xtFooterRight"/>
          <p:cNvSpPr txBox="1"/>
          <p:nvPr userDrawn="1"/>
        </p:nvSpPr>
        <p:spPr>
          <a:xfrm>
            <a:off x="2977260" y="6638290"/>
            <a:ext cx="4633214" cy="11541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endParaRPr lang="en-US" sz="750" b="0">
              <a:solidFill>
                <a:srgbClr val="7F7F7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447437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C9894C-31F6-4919-A779-C1DF047D2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1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BF4AB0-6EF1-4ECE-A9B6-52BE91A7D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9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0A4E4-C755-4623-A05C-650A25B13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6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64365" y="6475413"/>
            <a:ext cx="1179560" cy="184666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err="1" smtClean="0"/>
              <a:t>Minyoung</a:t>
            </a:r>
            <a:r>
              <a:rPr lang="en-US" dirty="0" smtClean="0"/>
              <a:t> Park (Intel Corp.)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D94584-BCE0-4A3D-9D46-3189D9BF0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1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ECB072-9DC3-4833-B509-7CA2AE4AF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3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E243FE-B611-4D83-A2FD-FA3B6FDEE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1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4C7098-772F-4953-B8B9-5D41EBE8F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7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7C10E7C-77FA-456B-B6FC-610EA3CFB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68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ACDCF2-5894-4B83-A4EA-6C7EDDDD6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9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BC70A4-41F8-4A0F-8961-A83CD1471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26F51B4-0175-4017-8DA0-9C10B13D2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389120" y="343267"/>
            <a:ext cx="40276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 </a:t>
            </a:r>
            <a:r>
              <a:rPr lang="en-US" sz="1800" b="1" dirty="0" smtClean="0"/>
              <a:t>802.11-1311/1144r0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6467897" y="6421368"/>
            <a:ext cx="22032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err="1" smtClean="0"/>
              <a:t>W.Carney</a:t>
            </a:r>
            <a:r>
              <a:rPr lang="en-US" dirty="0" smtClean="0"/>
              <a:t> et al  (Sony, Ericsson)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rsc.org/journals/IJEIC/vol3_Is1/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2.doc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03944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Simplified Traffic </a:t>
            </a:r>
            <a:r>
              <a:rPr lang="en-US" dirty="0"/>
              <a:t>M</a:t>
            </a:r>
            <a:r>
              <a:rPr lang="en-US" dirty="0" smtClean="0"/>
              <a:t>odel </a:t>
            </a:r>
            <a:r>
              <a:rPr lang="en-US" dirty="0"/>
              <a:t>B</a:t>
            </a:r>
            <a:r>
              <a:rPr lang="en-US" dirty="0" smtClean="0"/>
              <a:t>ased </a:t>
            </a:r>
            <a:r>
              <a:rPr lang="en-US" dirty="0"/>
              <a:t>O</a:t>
            </a:r>
            <a:r>
              <a:rPr lang="en-US" dirty="0" smtClean="0"/>
              <a:t>n </a:t>
            </a:r>
            <a:r>
              <a:rPr lang="en-US" dirty="0"/>
              <a:t>A</a:t>
            </a:r>
            <a:r>
              <a:rPr lang="en-US" dirty="0" smtClean="0"/>
              <a:t>ggregated </a:t>
            </a:r>
            <a:r>
              <a:rPr lang="en-US" dirty="0"/>
              <a:t>N</a:t>
            </a:r>
            <a:r>
              <a:rPr lang="en-US" dirty="0" smtClean="0"/>
              <a:t>etwork </a:t>
            </a:r>
            <a:r>
              <a:rPr lang="en-US" dirty="0"/>
              <a:t>S</a:t>
            </a:r>
            <a:r>
              <a:rPr lang="en-US" dirty="0" smtClean="0"/>
              <a:t>tatistics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47121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</a:t>
            </a:r>
            <a:r>
              <a:rPr lang="en-GB" sz="2000" b="0" dirty="0" smtClean="0"/>
              <a:t>2013-09-16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550914"/>
              </p:ext>
            </p:extLst>
          </p:nvPr>
        </p:nvGraphicFramePr>
        <p:xfrm>
          <a:off x="506413" y="2832392"/>
          <a:ext cx="8093075" cy="321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8" name="Document" r:id="rId4" imgW="8255000" imgH="3289300" progId="Word.Document.8">
                  <p:embed/>
                </p:oleObj>
              </mc:Choice>
              <mc:Fallback>
                <p:oleObj name="Document" r:id="rId4" imgW="8255000" imgH="3289300" progId="Word.Document.8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832392"/>
                        <a:ext cx="8093075" cy="321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77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Next </a:t>
            </a:r>
            <a:r>
              <a:rPr lang="en-US" dirty="0"/>
              <a:t>S</a:t>
            </a:r>
            <a:r>
              <a:rPr lang="en-US" dirty="0" smtClean="0"/>
              <a:t>teps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12608"/>
            <a:ext cx="7772400" cy="4572000"/>
          </a:xfrm>
        </p:spPr>
        <p:txBody>
          <a:bodyPr/>
          <a:lstStyle/>
          <a:p>
            <a:r>
              <a:rPr lang="en-US" dirty="0"/>
              <a:t>Proposed HEW traffic model should be based on </a:t>
            </a:r>
            <a:r>
              <a:rPr lang="en-US" dirty="0" err="1"/>
              <a:t>bursty</a:t>
            </a:r>
            <a:r>
              <a:rPr lang="en-US" dirty="0"/>
              <a:t> traffic extrapolated from </a:t>
            </a:r>
            <a:r>
              <a:rPr lang="en-US" dirty="0" smtClean="0"/>
              <a:t>measurements in WAN (and WLAN)</a:t>
            </a:r>
            <a:endParaRPr lang="en-US" dirty="0"/>
          </a:p>
          <a:p>
            <a:r>
              <a:rPr lang="en-US" dirty="0" smtClean="0"/>
              <a:t>WAN/WLAN network data illustrate importance of simulating proposed HEW solutions with a distribution of packet sizes/bursts, both Up and Down</a:t>
            </a:r>
            <a:r>
              <a:rPr lang="en-US" dirty="0"/>
              <a:t>l</a:t>
            </a:r>
            <a:r>
              <a:rPr lang="en-US" dirty="0" smtClean="0"/>
              <a:t>ink, rather than static packet size per use case</a:t>
            </a:r>
          </a:p>
          <a:p>
            <a:r>
              <a:rPr lang="en-US" dirty="0" smtClean="0"/>
              <a:t>HEW should take opportunity to reflect convergent WLAN/WAN traffic scenarios and enable comparisons and benchmarking of WLAN PHY/MAC with WAN</a:t>
            </a:r>
          </a:p>
          <a:p>
            <a:pPr lvl="1"/>
            <a:r>
              <a:rPr lang="en-US" dirty="0" smtClean="0"/>
              <a:t>Traffic patterns</a:t>
            </a:r>
          </a:p>
          <a:p>
            <a:pPr lvl="1"/>
            <a:r>
              <a:rPr lang="en-US" dirty="0" smtClean="0"/>
              <a:t>Simulation and propagation models</a:t>
            </a:r>
          </a:p>
          <a:p>
            <a:pPr lvl="1"/>
            <a:endParaRPr lang="en-US" dirty="0" smtClean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9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200"/>
            <a:ext cx="7878625" cy="4114800"/>
          </a:xfrm>
        </p:spPr>
        <p:txBody>
          <a:bodyPr/>
          <a:lstStyle/>
          <a:p>
            <a:pPr marL="354013" indent="-354013">
              <a:buNone/>
            </a:pPr>
            <a:r>
              <a:rPr lang="en-US" sz="2000" dirty="0" smtClean="0"/>
              <a:t>[1]	Ericsson measurement, 2012/Q4, smartphone-dominated mature LTE/HSPA/2G network</a:t>
            </a:r>
          </a:p>
          <a:p>
            <a:pPr marL="354013" indent="-354013">
              <a:buNone/>
            </a:pPr>
            <a:r>
              <a:rPr lang="en-US" sz="2000" dirty="0" smtClean="0"/>
              <a:t>[2]	Network optimizations for expected traffic patterns. IEEE July 2013 </a:t>
            </a:r>
            <a:br>
              <a:rPr lang="en-US" sz="2000" dirty="0" smtClean="0"/>
            </a:br>
            <a:r>
              <a:rPr lang="en-US" sz="2000" dirty="0" smtClean="0"/>
              <a:t>11-13-0728-00-0hew-Network-optimization-for-expected-traffic-patterns_v01</a:t>
            </a:r>
          </a:p>
          <a:p>
            <a:pPr marL="354013" indent="-354013">
              <a:buNone/>
            </a:pPr>
            <a:r>
              <a:rPr lang="en-US" sz="2000" dirty="0" smtClean="0"/>
              <a:t>[3]	Anatomy of Wi-Fi Access Traffic of Smartphones and Implications for Energy Saving Techniques, R. </a:t>
            </a:r>
            <a:r>
              <a:rPr lang="en-US" sz="2000" dirty="0" err="1" smtClean="0"/>
              <a:t>Palit</a:t>
            </a:r>
            <a:r>
              <a:rPr lang="en-US" sz="2000" dirty="0" smtClean="0"/>
              <a:t> et al </a:t>
            </a:r>
            <a:r>
              <a:rPr lang="sv-SE" sz="2000" b="0" dirty="0" smtClean="0">
                <a:hlinkClick r:id="rId2"/>
              </a:rPr>
              <a:t>http://www.sersc.org/journals/IJEIC/vol3_Is1/1.pdf</a:t>
            </a:r>
            <a:endParaRPr lang="sv-SE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9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03944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Simplified Traffic </a:t>
            </a:r>
            <a:r>
              <a:rPr lang="en-US" dirty="0"/>
              <a:t>M</a:t>
            </a:r>
            <a:r>
              <a:rPr lang="en-US" dirty="0" smtClean="0"/>
              <a:t>odel </a:t>
            </a:r>
            <a:r>
              <a:rPr lang="en-US" dirty="0"/>
              <a:t>B</a:t>
            </a:r>
            <a:r>
              <a:rPr lang="en-US" dirty="0" smtClean="0"/>
              <a:t>ased </a:t>
            </a:r>
            <a:r>
              <a:rPr lang="en-US" dirty="0"/>
              <a:t>O</a:t>
            </a:r>
            <a:r>
              <a:rPr lang="en-US" dirty="0" smtClean="0"/>
              <a:t>n </a:t>
            </a:r>
            <a:r>
              <a:rPr lang="en-US" dirty="0"/>
              <a:t>A</a:t>
            </a:r>
            <a:r>
              <a:rPr lang="en-US" dirty="0" smtClean="0"/>
              <a:t>ggregated </a:t>
            </a:r>
            <a:r>
              <a:rPr lang="en-US" dirty="0"/>
              <a:t>N</a:t>
            </a:r>
            <a:r>
              <a:rPr lang="en-US" dirty="0" smtClean="0"/>
              <a:t>etwork </a:t>
            </a:r>
            <a:r>
              <a:rPr lang="en-US" dirty="0"/>
              <a:t>S</a:t>
            </a:r>
            <a:r>
              <a:rPr lang="en-US" dirty="0" smtClean="0"/>
              <a:t>tatistics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47121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</a:t>
            </a:r>
            <a:r>
              <a:rPr lang="en-GB" sz="2000" b="0" dirty="0" smtClean="0"/>
              <a:t>2013-09-16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4503733"/>
              </p:ext>
            </p:extLst>
          </p:nvPr>
        </p:nvGraphicFramePr>
        <p:xfrm>
          <a:off x="506413" y="2919413"/>
          <a:ext cx="8093075" cy="304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Document" r:id="rId4" imgW="8255000" imgH="3111500" progId="Word.Document.8">
                  <p:embed/>
                </p:oleObj>
              </mc:Choice>
              <mc:Fallback>
                <p:oleObj name="Document" r:id="rId4" imgW="8255000" imgH="3111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919413"/>
                        <a:ext cx="8093075" cy="304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77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6659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00568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Abstract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873" y="1936896"/>
            <a:ext cx="7161632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Data traffic over cellular networks and WLAN is converging due to off-loading to and integration with Wi-Fi.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Increased system capacity drives data consumption. Demand is highly elastic. </a:t>
            </a:r>
            <a:r>
              <a:rPr lang="en-US" strike="sngStrike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Evaluation of HEW proposals will benefit from considering cellular traffic models, not only simplified standalone </a:t>
            </a:r>
            <a:r>
              <a:rPr lang="en-US" dirty="0" smtClean="0"/>
              <a:t>use cases</a:t>
            </a:r>
            <a:r>
              <a:rPr lang="en-US" dirty="0" smtClean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8600A4E4-C755-4623-A05C-650A25B132F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800" dirty="0" smtClean="0"/>
              <a:t>Establish understanding of </a:t>
            </a:r>
            <a:r>
              <a:rPr lang="en-US" sz="2800" dirty="0"/>
              <a:t>what </a:t>
            </a:r>
            <a:r>
              <a:rPr lang="en-US" sz="2800" dirty="0" smtClean="0"/>
              <a:t>data traffic is flowing </a:t>
            </a:r>
            <a:r>
              <a:rPr lang="en-US" sz="2800" dirty="0"/>
              <a:t>through today’s </a:t>
            </a:r>
            <a:r>
              <a:rPr lang="en-US" sz="2800" dirty="0" smtClean="0"/>
              <a:t>cellular networks</a:t>
            </a:r>
            <a:r>
              <a:rPr lang="en-US" sz="2800" dirty="0"/>
              <a:t>. </a:t>
            </a:r>
            <a:endParaRPr lang="en-US" sz="2800" dirty="0" smtClean="0"/>
          </a:p>
          <a:p>
            <a:r>
              <a:rPr lang="en-US" sz="2800" dirty="0"/>
              <a:t>Create awareness of the </a:t>
            </a:r>
            <a:r>
              <a:rPr lang="en-US" sz="2800" dirty="0" smtClean="0"/>
              <a:t>potential similarities between </a:t>
            </a:r>
            <a:r>
              <a:rPr lang="en-US" sz="2800" dirty="0"/>
              <a:t>cellular and </a:t>
            </a:r>
            <a:r>
              <a:rPr lang="en-US" sz="2800" dirty="0" smtClean="0"/>
              <a:t>Wi-Fi data traffic. </a:t>
            </a:r>
            <a:endParaRPr lang="en-US" sz="2800" dirty="0"/>
          </a:p>
          <a:p>
            <a:r>
              <a:rPr lang="en-US" sz="2800" dirty="0" smtClean="0"/>
              <a:t>Ensure simulations, evaluations </a:t>
            </a:r>
            <a:r>
              <a:rPr lang="en-US" sz="2800" dirty="0"/>
              <a:t>of </a:t>
            </a:r>
            <a:r>
              <a:rPr lang="en-US" sz="2800" dirty="0" smtClean="0"/>
              <a:t>use cases </a:t>
            </a:r>
            <a:r>
              <a:rPr lang="en-US" sz="2800" dirty="0"/>
              <a:t>and future MAC/PHY proposals take </a:t>
            </a:r>
            <a:r>
              <a:rPr lang="en-US" sz="2800" dirty="0" smtClean="0"/>
              <a:t>these traffic characteristics into </a:t>
            </a:r>
            <a:r>
              <a:rPr lang="en-US" sz="2800" dirty="0"/>
              <a:t>account.</a:t>
            </a:r>
          </a:p>
          <a:p>
            <a:endParaRPr lang="en-US" sz="2800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677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Comparison with Cellular Networks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Future Wi-Fi networks and cellular networks will be comparable in characteristics</a:t>
            </a:r>
          </a:p>
          <a:p>
            <a:pPr lvl="1"/>
            <a:r>
              <a:rPr lang="en-US" dirty="0" smtClean="0"/>
              <a:t>Same applications, similar throughput and latency</a:t>
            </a:r>
          </a:p>
          <a:p>
            <a:pPr lvl="1"/>
            <a:r>
              <a:rPr lang="en-US" dirty="0" smtClean="0"/>
              <a:t>Seamless experience to the end user. Users will often not be aware, not from UI nor from </a:t>
            </a:r>
            <a:r>
              <a:rPr lang="en-US" dirty="0" err="1" smtClean="0"/>
              <a:t>QoE</a:t>
            </a:r>
            <a:r>
              <a:rPr lang="en-US" dirty="0" smtClean="0"/>
              <a:t>, whether WAN or WLAN is used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HEW can take advantage of traffic statistics from cellular networks</a:t>
            </a:r>
          </a:p>
          <a:p>
            <a:pPr lvl="1"/>
            <a:r>
              <a:rPr lang="en-US" dirty="0" smtClean="0"/>
              <a:t>Use available real cellular statistics as input in evaluation methods</a:t>
            </a:r>
          </a:p>
          <a:p>
            <a:pPr lvl="1"/>
            <a:r>
              <a:rPr lang="en-US" dirty="0" smtClean="0"/>
              <a:t>Simulations can be easily compared between cellular and HEW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6268" y="3482306"/>
            <a:ext cx="79629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Increases </a:t>
            </a:r>
            <a:r>
              <a:rPr lang="en-US" dirty="0"/>
              <a:t>W</a:t>
            </a:r>
            <a:r>
              <a:rPr lang="en-US" dirty="0" smtClean="0"/>
              <a:t>hen </a:t>
            </a:r>
            <a:r>
              <a:rPr lang="en-US" dirty="0"/>
              <a:t>C</a:t>
            </a:r>
            <a:r>
              <a:rPr lang="en-US" dirty="0" smtClean="0"/>
              <a:t>apacity Allows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1216"/>
            <a:ext cx="7924800" cy="4572000"/>
          </a:xfrm>
        </p:spPr>
        <p:txBody>
          <a:bodyPr/>
          <a:lstStyle/>
          <a:p>
            <a:r>
              <a:rPr lang="en-US" dirty="0" smtClean="0"/>
              <a:t>General </a:t>
            </a:r>
            <a:r>
              <a:rPr lang="en-US" dirty="0" smtClean="0">
                <a:solidFill>
                  <a:schemeClr val="tx2"/>
                </a:solidFill>
              </a:rPr>
              <a:t>consensus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that video traffic will drive capacity requirements.</a:t>
            </a:r>
          </a:p>
          <a:p>
            <a:r>
              <a:rPr lang="en-US" dirty="0" smtClean="0"/>
              <a:t>This will be even further emphasized by the fact that more bandwidth is used if more capacity is available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06191" y="3569608"/>
            <a:ext cx="51206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dirty="0" smtClean="0">
                <a:latin typeface="Arial"/>
                <a:cs typeface="Arial"/>
              </a:rPr>
              <a:t>Data volume for different traffic categories </a:t>
            </a:r>
            <a:br>
              <a:rPr lang="en-US" sz="1800" b="1" dirty="0" smtClean="0">
                <a:latin typeface="Arial"/>
                <a:cs typeface="Arial"/>
              </a:rPr>
            </a:br>
            <a:r>
              <a:rPr lang="en-US" b="1" dirty="0" smtClean="0">
                <a:latin typeface="Arial"/>
                <a:cs typeface="Arial"/>
              </a:rPr>
              <a:t>One smartphone model, same network, same time period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9570" y="360281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/>
                <a:cs typeface="Arial"/>
              </a:rPr>
              <a:t>MB</a:t>
            </a:r>
            <a:endParaRPr lang="en-US" sz="1050" b="1" dirty="0" smtClean="0">
              <a:latin typeface="Arial"/>
              <a:cs typeface="Arial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28800" y="6596390"/>
            <a:ext cx="7315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 smtClean="0"/>
              <a:t>Ref: Ericsson measurement, 2012 / Q4, smartphone-dominated mature LTE/HSPA/2G network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Burst Size </a:t>
            </a:r>
            <a:r>
              <a:rPr lang="en-US" dirty="0"/>
              <a:t>D</a:t>
            </a:r>
            <a:r>
              <a:rPr lang="en-US" dirty="0" smtClean="0"/>
              <a:t>istribution</a:t>
            </a:r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28" y="1905000"/>
            <a:ext cx="897367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 bwMode="auto">
          <a:xfrm>
            <a:off x="5562600" y="4800600"/>
            <a:ext cx="3200400" cy="1066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105400" y="4724400"/>
            <a:ext cx="3733800" cy="1066800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R="0" lvl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000" b="1" kern="0" dirty="0" smtClean="0">
                <a:solidFill>
                  <a:schemeClr val="tx1"/>
                </a:solidFill>
              </a:rPr>
              <a:t>Percentage of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small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bursts </a:t>
            </a:r>
            <a:b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</a:b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are increasing due to </a:t>
            </a:r>
            <a:b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</a:b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application and user behavior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224485" y="6199376"/>
            <a:ext cx="7315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 smtClean="0"/>
              <a:t>Ref: Ericsson measurement, 2012 / Q4, smartphone-dominated mature LTE/HSPA/2G network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Burst Size per Traffic </a:t>
            </a:r>
            <a:r>
              <a:rPr lang="en-US" dirty="0"/>
              <a:t>T</a:t>
            </a:r>
            <a:r>
              <a:rPr lang="en-US" dirty="0" smtClean="0"/>
              <a:t>ype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213314"/>
            <a:ext cx="4191000" cy="2557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14460" y="5858466"/>
            <a:ext cx="2743200" cy="38100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Distribution of UL burst size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83550" y="6199376"/>
            <a:ext cx="7315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 smtClean="0"/>
              <a:t>Ref: Anatomy of Wi-Fi Access Traffic of Smartphones and Implications for Energy Saving Techniques, R </a:t>
            </a:r>
            <a:r>
              <a:rPr lang="en-US" sz="1050" dirty="0" err="1" smtClean="0"/>
              <a:t>Palit</a:t>
            </a:r>
            <a:r>
              <a:rPr lang="en-US" sz="1050" dirty="0" smtClean="0"/>
              <a:t> et al.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8322" y="1659271"/>
            <a:ext cx="8305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Looking at bursts of packets: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800" b="1" kern="0" dirty="0" smtClean="0">
                <a:latin typeface="+mn-lt"/>
              </a:rPr>
              <a:t>For all traffic types, absolute majority of UL bursts are &lt; 1500 Bytes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800" b="1" kern="0" dirty="0" smtClean="0">
                <a:latin typeface="+mn-lt"/>
              </a:rPr>
              <a:t>Social networking (like voice, Skype, </a:t>
            </a:r>
            <a:r>
              <a:rPr lang="en-US" sz="1800" b="1" kern="0" dirty="0" err="1" smtClean="0">
                <a:latin typeface="+mn-lt"/>
              </a:rPr>
              <a:t>Facebook</a:t>
            </a:r>
            <a:r>
              <a:rPr lang="en-US" sz="1800" b="1" kern="0" dirty="0" smtClean="0">
                <a:latin typeface="+mn-lt"/>
              </a:rPr>
              <a:t>) bursts are &lt; 100 Bytes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800" b="1" kern="0" dirty="0" smtClean="0">
                <a:latin typeface="+mn-lt"/>
              </a:rPr>
              <a:t>UL video is expected to increase, so no clear asymmetry between UL and DL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</a:endParaRP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91706" y="3200400"/>
            <a:ext cx="4552293" cy="2780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638800" y="5852632"/>
            <a:ext cx="2743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Distribution of DL burst size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0A4E4-C755-4623-A05C-650A25B132F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Bursty</a:t>
            </a:r>
            <a:r>
              <a:rPr lang="en-US" dirty="0" smtClean="0"/>
              <a:t> Data </a:t>
            </a:r>
            <a:r>
              <a:rPr lang="en-US" dirty="0"/>
              <a:t>T</a:t>
            </a:r>
            <a:r>
              <a:rPr lang="en-US" dirty="0" smtClean="0"/>
              <a:t>raffic </a:t>
            </a:r>
            <a:r>
              <a:rPr lang="en-US" dirty="0"/>
              <a:t>M</a:t>
            </a:r>
            <a:r>
              <a:rPr lang="en-US" dirty="0" smtClean="0"/>
              <a:t>odel </a:t>
            </a:r>
            <a:r>
              <a:rPr lang="en-US" dirty="0"/>
              <a:t>P</a:t>
            </a:r>
            <a:r>
              <a:rPr lang="en-US" dirty="0" smtClean="0"/>
              <a:t>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169" y="1720704"/>
            <a:ext cx="8455831" cy="4114800"/>
          </a:xfrm>
        </p:spPr>
        <p:txBody>
          <a:bodyPr/>
          <a:lstStyle/>
          <a:p>
            <a:r>
              <a:rPr lang="en-US" dirty="0" smtClean="0"/>
              <a:t>We propose to include aggregated traffic as required for HEW simulation </a:t>
            </a:r>
            <a:r>
              <a:rPr lang="en-US" dirty="0" err="1" smtClean="0"/>
              <a:t>usecase</a:t>
            </a:r>
            <a:r>
              <a:rPr lang="en-US" dirty="0" smtClean="0"/>
              <a:t>(s)</a:t>
            </a:r>
          </a:p>
          <a:p>
            <a:r>
              <a:rPr lang="en-US" dirty="0" smtClean="0"/>
              <a:t>Key properties:</a:t>
            </a:r>
          </a:p>
          <a:p>
            <a:pPr lvl="1"/>
            <a:r>
              <a:rPr lang="en-US" dirty="0" smtClean="0"/>
              <a:t>Simulations shall be run both UL and DL.</a:t>
            </a:r>
          </a:p>
          <a:p>
            <a:pPr lvl="1"/>
            <a:r>
              <a:rPr lang="en-US" dirty="0" smtClean="0"/>
              <a:t>Defined properties of </a:t>
            </a:r>
            <a:r>
              <a:rPr lang="en-US" dirty="0" err="1" smtClean="0"/>
              <a:t>bursty</a:t>
            </a:r>
            <a:r>
              <a:rPr lang="en-US" dirty="0" smtClean="0"/>
              <a:t> data:</a:t>
            </a:r>
          </a:p>
          <a:p>
            <a:pPr lvl="2"/>
            <a:r>
              <a:rPr lang="en-US" dirty="0" smtClean="0"/>
              <a:t>Defined max time for gaps between packets within a burst (Example &lt; ~5s *)</a:t>
            </a:r>
          </a:p>
          <a:p>
            <a:pPr lvl="2"/>
            <a:r>
              <a:rPr lang="en-US" dirty="0" smtClean="0"/>
              <a:t>End of burst defined by long time to next packet (Example &gt; ~5s *)</a:t>
            </a:r>
          </a:p>
          <a:p>
            <a:pPr lvl="2"/>
            <a:r>
              <a:rPr lang="en-US" dirty="0" smtClean="0"/>
              <a:t>Defined total amount of data within each burst (Example in table *)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766142"/>
              </p:ext>
            </p:extLst>
          </p:nvPr>
        </p:nvGraphicFramePr>
        <p:xfrm>
          <a:off x="1624446" y="4849624"/>
          <a:ext cx="2819400" cy="1310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09700"/>
                <a:gridCol w="1409700"/>
              </a:tblGrid>
              <a:tr h="2453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Burst size (B)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Frequency (%)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0239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</a:t>
                      </a:r>
                      <a:endParaRPr lang="en-US" sz="1050" dirty="0"/>
                    </a:p>
                  </a:txBody>
                  <a:tcPr/>
                </a:tc>
              </a:tr>
              <a:tr h="20239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</a:t>
                      </a:r>
                      <a:endParaRPr lang="en-US" sz="1050" dirty="0"/>
                    </a:p>
                  </a:txBody>
                  <a:tcPr/>
                </a:tc>
              </a:tr>
              <a:tr h="20239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200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</a:t>
                      </a:r>
                      <a:endParaRPr lang="en-US" sz="1050" dirty="0"/>
                    </a:p>
                  </a:txBody>
                  <a:tcPr/>
                </a:tc>
              </a:tr>
              <a:tr h="20239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500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</a:t>
                      </a:r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54458" y="6155574"/>
            <a:ext cx="45961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 Note : Exact figures pending further measurements</a:t>
            </a:r>
            <a:endParaRPr lang="en-US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659260"/>
              </p:ext>
            </p:extLst>
          </p:nvPr>
        </p:nvGraphicFramePr>
        <p:xfrm>
          <a:off x="4748646" y="4849624"/>
          <a:ext cx="2819400" cy="10591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09700"/>
                <a:gridCol w="1409700"/>
              </a:tblGrid>
              <a:tr h="2453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Burst size (B)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Frequency (%)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0239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</a:t>
                      </a:r>
                      <a:endParaRPr lang="en-US" sz="1050" dirty="0"/>
                    </a:p>
                  </a:txBody>
                  <a:tcPr/>
                </a:tc>
              </a:tr>
              <a:tr h="20239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1500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</a:t>
                      </a:r>
                      <a:endParaRPr lang="en-US" sz="1050" dirty="0"/>
                    </a:p>
                  </a:txBody>
                  <a:tcPr/>
                </a:tc>
              </a:tr>
              <a:tr h="202395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10k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15</a:t>
                      </a:r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2601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19182</TotalTime>
  <Words>633</Words>
  <Application>Microsoft Office PowerPoint</Application>
  <PresentationFormat>On-screen Show (4:3)</PresentationFormat>
  <Paragraphs>107</Paragraphs>
  <Slides>11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Simplified Traffic Model Based On Aggregated Network Statistics</vt:lpstr>
      <vt:lpstr>Simplified Traffic Model Based On Aggregated Network Statistics</vt:lpstr>
      <vt:lpstr>Abstract</vt:lpstr>
      <vt:lpstr>Contribution Purpose</vt:lpstr>
      <vt:lpstr>Comparison with Cellular Networks</vt:lpstr>
      <vt:lpstr>Traffic Increases When Capacity Allows</vt:lpstr>
      <vt:lpstr>Burst Size Distribution</vt:lpstr>
      <vt:lpstr>Burst Size per Traffic Type</vt:lpstr>
      <vt:lpstr>Bursty Data Traffic Model Proposal</vt:lpstr>
      <vt:lpstr>Summary and Next Steps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11-13-1144-00-0hew</dc:title>
  <dc:creator>William Carney</dc:creator>
  <dc:description>Rev PA1</dc:description>
  <cp:lastModifiedBy>Carney, William</cp:lastModifiedBy>
  <cp:revision>673</cp:revision>
  <cp:lastPrinted>1998-02-10T13:28:06Z</cp:lastPrinted>
  <dcterms:created xsi:type="dcterms:W3CDTF">2007-05-21T21:00:37Z</dcterms:created>
  <dcterms:modified xsi:type="dcterms:W3CDTF">2013-09-16T04:14:51Z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x">
    <vt:lpwstr>1</vt:lpwstr>
  </property>
  <property fmtid="{D5CDD505-2E9C-101B-9397-08002B2CF9AE}" pid="3" name="SecurityClass">
    <vt:lpwstr>Confidential</vt:lpwstr>
  </property>
  <property fmtid="{D5CDD505-2E9C-101B-9397-08002B2CF9AE}" pid="4" name="Prepared">
    <vt:lpwstr/>
  </property>
  <property fmtid="{D5CDD505-2E9C-101B-9397-08002B2CF9AE}" pid="5" name="Checked">
    <vt:lpwstr/>
  </property>
  <property fmtid="{D5CDD505-2E9C-101B-9397-08002B2CF9AE}" pid="6" name="Date">
    <vt:lpwstr>2013-07-04</vt:lpwstr>
  </property>
  <property fmtid="{D5CDD505-2E9C-101B-9397-08002B2CF9AE}" pid="7" name="Revision">
    <vt:lpwstr>PA1</vt:lpwstr>
  </property>
  <property fmtid="{D5CDD505-2E9C-101B-9397-08002B2CF9AE}" pid="8" name="Title">
    <vt:lpwstr/>
  </property>
  <property fmtid="{D5CDD505-2E9C-101B-9397-08002B2CF9AE}" pid="9" name="DocName">
    <vt:lpwstr/>
  </property>
  <property fmtid="{D5CDD505-2E9C-101B-9397-08002B2CF9AE}" pid="10" name="DocNo">
    <vt:lpwstr/>
  </property>
  <property fmtid="{D5CDD505-2E9C-101B-9397-08002B2CF9AE}" pid="11" name="ApprovedBy">
    <vt:lpwstr/>
  </property>
  <property fmtid="{D5CDD505-2E9C-101B-9397-08002B2CF9AE}" pid="12" name="Reference">
    <vt:lpwstr/>
  </property>
  <property fmtid="{D5CDD505-2E9C-101B-9397-08002B2CF9AE}" pid="13" name="Keyword">
    <vt:lpwstr/>
  </property>
  <property fmtid="{D5CDD505-2E9C-101B-9397-08002B2CF9AE}" pid="14" name="LeftFooterField">
    <vt:lpwstr>DocNo</vt:lpwstr>
  </property>
  <property fmtid="{D5CDD505-2E9C-101B-9397-08002B2CF9AE}" pid="15" name="RightFooterField">
    <vt:lpwstr>Title</vt:lpwstr>
  </property>
  <property fmtid="{D5CDD505-2E9C-101B-9397-08002B2CF9AE}" pid="16" name="MiddleFooterField">
    <vt:lpwstr>Date</vt:lpwstr>
  </property>
  <property fmtid="{D5CDD505-2E9C-101B-9397-08002B2CF9AE}" pid="17" name="SecClassViewType">
    <vt:lpwstr>False</vt:lpwstr>
  </property>
  <property fmtid="{D5CDD505-2E9C-101B-9397-08002B2CF9AE}" pid="18" name="FooterType">
    <vt:lpwstr>CVL</vt:lpwstr>
  </property>
  <property fmtid="{D5CDD505-2E9C-101B-9397-08002B2CF9AE}" pid="19" name="DocumentType">
    <vt:lpwstr> </vt:lpwstr>
  </property>
  <property fmtid="{D5CDD505-2E9C-101B-9397-08002B2CF9AE}" pid="20" name="TemplateName">
    <vt:lpwstr> </vt:lpwstr>
  </property>
  <property fmtid="{D5CDD505-2E9C-101B-9397-08002B2CF9AE}" pid="21" name="TemplateVersion">
    <vt:lpwstr> </vt:lpwstr>
  </property>
  <property fmtid="{D5CDD505-2E9C-101B-9397-08002B2CF9AE}" pid="22" name="TotalNumb">
    <vt:lpwstr>False</vt:lpwstr>
  </property>
</Properties>
</file>