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3"/>
  </p:notesMasterIdLst>
  <p:handoutMasterIdLst>
    <p:handoutMasterId r:id="rId14"/>
  </p:handoutMasterIdLst>
  <p:sldIdLst>
    <p:sldId id="306" r:id="rId2"/>
    <p:sldId id="359" r:id="rId3"/>
    <p:sldId id="388" r:id="rId4"/>
    <p:sldId id="375" r:id="rId5"/>
    <p:sldId id="383" r:id="rId6"/>
    <p:sldId id="384" r:id="rId7"/>
    <p:sldId id="370" r:id="rId8"/>
    <p:sldId id="382" r:id="rId9"/>
    <p:sldId id="390" r:id="rId10"/>
    <p:sldId id="347" r:id="rId11"/>
    <p:sldId id="391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FF00"/>
    <a:srgbClr val="99CCFF"/>
    <a:srgbClr val="FF99FF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73" autoAdjust="0"/>
    <p:restoredTop sz="96522" autoAdjust="0"/>
  </p:normalViewPr>
  <p:slideViewPr>
    <p:cSldViewPr>
      <p:cViewPr varScale="1">
        <p:scale>
          <a:sx n="72" d="100"/>
          <a:sy n="72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24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099245" y="8982075"/>
            <a:ext cx="22190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Yingpei</a:t>
            </a:r>
            <a:r>
              <a:rPr lang="en-US" altLang="ko-KR" dirty="0" smtClean="0"/>
              <a:t> Lin (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Technologies)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01068" y="8985250"/>
            <a:ext cx="26806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err="1" smtClean="0"/>
              <a:t>Yingpei</a:t>
            </a:r>
            <a:r>
              <a:rPr lang="en-US" altLang="ko-KR" dirty="0" smtClean="0"/>
              <a:t> Lin (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굴림" pitchFamily="34" charset="-127"/>
              </a:rPr>
              <a:t>doc.: IEEE 802.11-08/1021r0</a:t>
            </a:r>
          </a:p>
        </p:txBody>
      </p:sp>
      <p:sp>
        <p:nvSpPr>
          <p:cNvPr id="819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굴림" pitchFamily="34" charset="-127"/>
              </a:rPr>
              <a:t>July 2008</a:t>
            </a:r>
          </a:p>
        </p:txBody>
      </p:sp>
      <p:sp>
        <p:nvSpPr>
          <p:cNvPr id="819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굴림" pitchFamily="34" charset="-127"/>
              </a:rPr>
              <a:t>Peter Loc</a:t>
            </a:r>
          </a:p>
        </p:txBody>
      </p:sp>
      <p:sp>
        <p:nvSpPr>
          <p:cNvPr id="819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굴림" pitchFamily="34" charset="-127"/>
              </a:rPr>
              <a:t>Page </a:t>
            </a:r>
            <a:fld id="{37DADD0C-D8EA-405B-8CC5-2D18D024DA1D}" type="slidenum">
              <a:rPr lang="en-US" altLang="ko-KR">
                <a:ea typeface="굴림" pitchFamily="34" charset="-127"/>
              </a:rPr>
              <a:pPr algn="r" defTabSz="933450"/>
              <a:t>10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192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8192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8192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8192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0FD92D8B-DA16-468F-B903-88AC14D967BB}" type="slidenum">
              <a:rPr lang="en-US" altLang="ko-KR">
                <a:ea typeface="ＭＳ Ｐゴシック" pitchFamily="34" charset="-128"/>
              </a:rPr>
              <a:pPr algn="r" defTabSz="933450"/>
              <a:t>10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81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81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굴림" pitchFamily="34" charset="-127"/>
              </a:rPr>
              <a:t>doc.: IEEE 802.11-08/1021r0</a:t>
            </a:r>
          </a:p>
        </p:txBody>
      </p:sp>
      <p:sp>
        <p:nvSpPr>
          <p:cNvPr id="819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굴림" pitchFamily="34" charset="-127"/>
              </a:rPr>
              <a:t>July 2008</a:t>
            </a:r>
          </a:p>
        </p:txBody>
      </p:sp>
      <p:sp>
        <p:nvSpPr>
          <p:cNvPr id="819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굴림" pitchFamily="34" charset="-127"/>
              </a:rPr>
              <a:t>Peter Loc</a:t>
            </a:r>
          </a:p>
        </p:txBody>
      </p:sp>
      <p:sp>
        <p:nvSpPr>
          <p:cNvPr id="819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굴림" pitchFamily="34" charset="-127"/>
              </a:rPr>
              <a:t>Page </a:t>
            </a:r>
            <a:fld id="{37DADD0C-D8EA-405B-8CC5-2D18D024DA1D}" type="slidenum">
              <a:rPr lang="en-US" altLang="ko-KR">
                <a:ea typeface="굴림" pitchFamily="34" charset="-127"/>
              </a:rPr>
              <a:pPr algn="r" defTabSz="933450"/>
              <a:t>11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192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8192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8192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8192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0FD92D8B-DA16-468F-B903-88AC14D967BB}" type="slidenum">
              <a:rPr lang="en-US" altLang="ko-KR">
                <a:ea typeface="ＭＳ Ｐゴシック" pitchFamily="34" charset="-128"/>
              </a:rPr>
              <a:pPr algn="r" defTabSz="933450"/>
              <a:t>11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81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81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2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 dirty="0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 dirty="0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 dirty="0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 dirty="0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2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3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 dirty="0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 dirty="0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 dirty="0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 dirty="0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3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4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 dirty="0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 dirty="0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 dirty="0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 dirty="0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4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5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 dirty="0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 dirty="0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 dirty="0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 dirty="0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5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6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 dirty="0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 dirty="0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 dirty="0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 dirty="0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6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7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 dirty="0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 dirty="0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 dirty="0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 dirty="0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7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pPr marL="0" marR="0" indent="0" algn="l" defTabSz="93345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ko-KR" altLang="ko-KR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8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 dirty="0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 dirty="0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 dirty="0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 dirty="0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8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 dirty="0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 dirty="0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 dirty="0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 dirty="0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9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800" b="1" dirty="0">
                <a:ea typeface="굴림" pitchFamily="34" charset="-127"/>
              </a:rPr>
              <a:t>doc.: IEEE </a:t>
            </a:r>
            <a:r>
              <a:rPr lang="en-US" altLang="ko-KR" sz="1800" b="1" dirty="0" smtClean="0">
                <a:ea typeface="굴림" pitchFamily="34" charset="-127"/>
              </a:rPr>
              <a:t>802.11-13/1133r0</a:t>
            </a:r>
            <a:endParaRPr lang="en-US" altLang="ko-KR" sz="1800" b="1" dirty="0">
              <a:ea typeface="굴림" pitchFamily="34" charset="-127"/>
            </a:endParaRPr>
          </a:p>
        </p:txBody>
      </p:sp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>
                <a:ea typeface="굴림" charset="-127"/>
              </a:rPr>
              <a:t>Submission</a:t>
            </a: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6" name="날짜 개체 틀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2013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1" name="날짜 개체 틀 1"/>
          <p:cNvSpPr>
            <a:spLocks noGrp="1"/>
          </p:cNvSpPr>
          <p:nvPr>
            <p:ph type="dt" sz="half" idx="2"/>
          </p:nvPr>
        </p:nvSpPr>
        <p:spPr bwMode="auto">
          <a:xfrm>
            <a:off x="696913" y="381000"/>
            <a:ext cx="1579600" cy="276999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September 2013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바닥글 개체 틀 2"/>
          <p:cNvSpPr txBox="1">
            <a:spLocks/>
          </p:cNvSpPr>
          <p:nvPr userDrawn="1"/>
        </p:nvSpPr>
        <p:spPr>
          <a:xfrm>
            <a:off x="6349677" y="6432330"/>
            <a:ext cx="2489524" cy="27327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Lin </a:t>
            </a:r>
            <a:r>
              <a:rPr kumimoji="0" lang="en-US" altLang="ko-K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Yingpei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(</a:t>
            </a:r>
            <a:r>
              <a:rPr kumimoji="0" lang="en-US" altLang="ko-K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Technologies)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emf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3" y="304800"/>
            <a:ext cx="157960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September 2013</a:t>
            </a:r>
          </a:p>
        </p:txBody>
      </p:sp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굴림" pitchFamily="34" charset="-127"/>
              </a:rPr>
              <a:t>Virtual Desktop Infrastructure (</a:t>
            </a:r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VDI)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828800"/>
            <a:ext cx="76962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2013-9-15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6096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ko-KR" sz="2000" b="1" dirty="0">
                <a:ea typeface="굴림" pitchFamily="34" charset="-127"/>
              </a:rPr>
              <a:t>Authors:</a:t>
            </a:r>
            <a:endParaRPr lang="en-US" altLang="ko-KR" sz="2000" dirty="0">
              <a:ea typeface="굴림" pitchFamily="34" charset="-127"/>
            </a:endParaRPr>
          </a:p>
        </p:txBody>
      </p:sp>
      <p:graphicFrame>
        <p:nvGraphicFramePr>
          <p:cNvPr id="2" name="Object 11"/>
          <p:cNvGraphicFramePr>
            <a:graphicFrameLocks noChangeAspect="1"/>
          </p:cNvGraphicFramePr>
          <p:nvPr/>
        </p:nvGraphicFramePr>
        <p:xfrm>
          <a:off x="749300" y="3276600"/>
          <a:ext cx="7683500" cy="2527300"/>
        </p:xfrm>
        <a:graphic>
          <a:graphicData uri="http://schemas.openxmlformats.org/presentationml/2006/ole">
            <p:oleObj spid="_x0000_s1027" name="Document" r:id="rId4" imgW="8602509" imgH="276472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날짜 개체 틀 1"/>
          <p:cNvSpPr txBox="1">
            <a:spLocks noGrp="1"/>
          </p:cNvSpPr>
          <p:nvPr/>
        </p:nvSpPr>
        <p:spPr bwMode="auto">
          <a:xfrm>
            <a:off x="696913" y="304800"/>
            <a:ext cx="15837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>
              <a:defRPr/>
            </a:pPr>
            <a:r>
              <a:rPr lang="en-US" altLang="ko-KR" sz="1800" b="1" dirty="0" smtClean="0">
                <a:ea typeface="굴림" pitchFamily="34" charset="-127"/>
              </a:rPr>
              <a:t>September</a:t>
            </a:r>
            <a:r>
              <a:rPr lang="en-US" altLang="ko-KR" sz="1800" dirty="0" smtClean="0">
                <a:ea typeface="굴림" pitchFamily="34" charset="-127"/>
              </a:rPr>
              <a:t> </a:t>
            </a:r>
            <a:r>
              <a:rPr lang="en-US" altLang="ko-KR" sz="1800" b="1" dirty="0" smtClean="0"/>
              <a:t>2013</a:t>
            </a:r>
            <a:endParaRPr lang="en-US" altLang="ko-KR" sz="1800" b="1" dirty="0"/>
          </a:p>
        </p:txBody>
      </p:sp>
      <p:sp>
        <p:nvSpPr>
          <p:cNvPr id="80900" name="슬라이드 번호 개체 틀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굴림" pitchFamily="34" charset="-127"/>
              </a:rPr>
              <a:t>Slide </a:t>
            </a:r>
            <a:fld id="{72DF6BE3-DCDF-4B37-B4EF-AD164A0B6B9E}" type="slidenum">
              <a:rPr lang="en-US" altLang="ko-KR">
                <a:ea typeface="굴림" pitchFamily="34" charset="-127"/>
              </a:rPr>
              <a:pPr algn="ctr"/>
              <a:t>10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0901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001FA9C5-C407-413C-A61D-627A8A9A1246}" type="slidenum">
              <a:rPr lang="en-US" altLang="ko-KR">
                <a:ea typeface="ＭＳ Ｐゴシック" pitchFamily="34" charset="-128"/>
              </a:rPr>
              <a:pPr algn="ctr"/>
              <a:t>10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762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j-cs"/>
              </a:rPr>
              <a:t>Next Steps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1856697"/>
            <a:ext cx="7772400" cy="3624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en-US" altLang="zh-CN" sz="2200" b="1" dirty="0" smtClean="0"/>
              <a:t>Desktop applications, voice, and video services are 3 typical services of VDI.</a:t>
            </a:r>
          </a:p>
          <a:p>
            <a:pPr algn="just">
              <a:lnSpc>
                <a:spcPct val="114000"/>
              </a:lnSpc>
              <a:spcBef>
                <a:spcPts val="1800"/>
              </a:spcBef>
            </a:pPr>
            <a:r>
              <a:rPr lang="en-US" altLang="zh-CN" sz="2200" b="1" dirty="0" smtClean="0"/>
              <a:t>Though the modeling of voice and video services for VDI is well-known, modeling of desktop application for VDI is still a subject of research.</a:t>
            </a:r>
          </a:p>
          <a:p>
            <a:pPr algn="just">
              <a:lnSpc>
                <a:spcPct val="114000"/>
              </a:lnSpc>
              <a:spcBef>
                <a:spcPts val="1800"/>
              </a:spcBef>
            </a:pPr>
            <a:r>
              <a:rPr lang="en-US" altLang="zh-CN" sz="2200" b="1" dirty="0" smtClean="0"/>
              <a:t>Future presentations exploring the modeling of desktop application for VDI are encouraged.</a:t>
            </a:r>
          </a:p>
          <a:p>
            <a:pPr algn="just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날짜 개체 틀 1"/>
          <p:cNvSpPr txBox="1">
            <a:spLocks noGrp="1"/>
          </p:cNvSpPr>
          <p:nvPr/>
        </p:nvSpPr>
        <p:spPr bwMode="auto">
          <a:xfrm>
            <a:off x="696913" y="304800"/>
            <a:ext cx="15837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>
              <a:defRPr/>
            </a:pPr>
            <a:r>
              <a:rPr lang="en-US" altLang="ko-KR" sz="1800" b="1" dirty="0" smtClean="0">
                <a:ea typeface="굴림" pitchFamily="34" charset="-127"/>
              </a:rPr>
              <a:t>September</a:t>
            </a:r>
            <a:r>
              <a:rPr lang="en-US" altLang="ko-KR" sz="1800" dirty="0" smtClean="0">
                <a:ea typeface="굴림" pitchFamily="34" charset="-127"/>
              </a:rPr>
              <a:t> </a:t>
            </a:r>
            <a:r>
              <a:rPr lang="en-US" altLang="ko-KR" sz="1800" b="1" dirty="0" smtClean="0"/>
              <a:t>2013</a:t>
            </a:r>
            <a:endParaRPr lang="en-US" altLang="ko-KR" sz="1800" b="1" dirty="0"/>
          </a:p>
        </p:txBody>
      </p:sp>
      <p:sp>
        <p:nvSpPr>
          <p:cNvPr id="80900" name="슬라이드 번호 개체 틀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굴림" pitchFamily="34" charset="-127"/>
              </a:rPr>
              <a:t>Slide </a:t>
            </a:r>
            <a:fld id="{72DF6BE3-DCDF-4B37-B4EF-AD164A0B6B9E}" type="slidenum">
              <a:rPr lang="en-US" altLang="ko-KR">
                <a:ea typeface="굴림" pitchFamily="34" charset="-127"/>
              </a:rPr>
              <a:pPr algn="ctr"/>
              <a:t>11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0901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001FA9C5-C407-413C-A61D-627A8A9A1246}" type="slidenum">
              <a:rPr lang="en-US" altLang="ko-KR">
                <a:ea typeface="ＭＳ Ｐゴシック" pitchFamily="34" charset="-128"/>
              </a:rPr>
              <a:pPr algn="ctr"/>
              <a:t>11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762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j-cs"/>
              </a:rPr>
              <a:t>References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1856697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Bef>
                <a:spcPct val="20000"/>
              </a:spcBef>
              <a:defRPr/>
            </a:pPr>
            <a:r>
              <a:rPr lang="en-US" altLang="ko-KR" sz="2000" b="1" kern="0" dirty="0" smtClean="0">
                <a:ea typeface="굴림" pitchFamily="34" charset="-127"/>
              </a:rPr>
              <a:t>[1]   11-13-0657-06-0hew-hew-sg-usage-models-and-requirements-liaison-with-wfa</a:t>
            </a:r>
          </a:p>
          <a:p>
            <a:pPr algn="just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96913" y="304800"/>
            <a:ext cx="157960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September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2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Abstract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1905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This presentation provides an introduction to Virtual Desktop Infrastructure (VDI) for enterprise use case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96913" y="304800"/>
            <a:ext cx="157960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September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3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Motivation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1905000"/>
            <a:ext cx="7772400" cy="3431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algn="just">
              <a:lnSpc>
                <a:spcPct val="114000"/>
              </a:lnSpc>
              <a:spcBef>
                <a:spcPts val="1200"/>
              </a:spcBef>
            </a:pPr>
            <a:r>
              <a:rPr lang="en-US" altLang="zh-CN" sz="2000" b="1" dirty="0" smtClean="0"/>
              <a:t>Cloud Computing including VDI (Virtual Desktop Infrastructure)  is gaining popularity and considered as one of the New/Enhanced applications for HEW [1].</a:t>
            </a:r>
          </a:p>
          <a:p>
            <a:pPr algn="just">
              <a:lnSpc>
                <a:spcPct val="114000"/>
              </a:lnSpc>
              <a:spcBef>
                <a:spcPts val="1800"/>
              </a:spcBef>
            </a:pPr>
            <a:r>
              <a:rPr lang="en-US" altLang="zh-CN" sz="2000" b="1" dirty="0" smtClean="0"/>
              <a:t>Descriptions and assumptions about the application of cloud-based VDI are presented in usage model #2a (Wireless Office – Private Access and Cellular Offload) [1].</a:t>
            </a:r>
          </a:p>
          <a:p>
            <a:pPr algn="just">
              <a:lnSpc>
                <a:spcPct val="114000"/>
              </a:lnSpc>
              <a:spcBef>
                <a:spcPts val="1800"/>
              </a:spcBef>
            </a:pPr>
            <a:r>
              <a:rPr lang="en-US" altLang="zh-CN" sz="2000" b="1" dirty="0" smtClean="0"/>
              <a:t>It is necessary to include VDI traffic model in HEW.</a:t>
            </a:r>
          </a:p>
          <a:p>
            <a:pPr algn="just">
              <a:lnSpc>
                <a:spcPct val="114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96913" y="304800"/>
            <a:ext cx="1579600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itchFamily="34" charset="-127"/>
              </a:rPr>
              <a:t>September </a:t>
            </a:r>
            <a:r>
              <a:rPr lang="en-US" altLang="ko-KR" dirty="0" smtClean="0"/>
              <a:t>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4</a:t>
            </a:fld>
            <a:endParaRPr lang="en-US" altLang="ko-KR" dirty="0" smtClean="0">
              <a:ea typeface="굴림" pitchFamily="34" charset="-127"/>
            </a:endParaRPr>
          </a:p>
        </p:txBody>
      </p:sp>
      <p:grpSp>
        <p:nvGrpSpPr>
          <p:cNvPr id="158" name="组合 86"/>
          <p:cNvGrpSpPr/>
          <p:nvPr/>
        </p:nvGrpSpPr>
        <p:grpSpPr>
          <a:xfrm>
            <a:off x="609600" y="1905000"/>
            <a:ext cx="3962400" cy="1965960"/>
            <a:chOff x="594360" y="2194560"/>
            <a:chExt cx="3566160" cy="2621280"/>
          </a:xfrm>
        </p:grpSpPr>
        <p:sp>
          <p:nvSpPr>
            <p:cNvPr id="159" name="圆角矩形 158"/>
            <p:cNvSpPr/>
            <p:nvPr/>
          </p:nvSpPr>
          <p:spPr bwMode="auto">
            <a:xfrm>
              <a:off x="594360" y="2194560"/>
              <a:ext cx="3566160" cy="2621280"/>
            </a:xfrm>
            <a:prstGeom prst="roundRect">
              <a:avLst>
                <a:gd name="adj" fmla="val 7924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816246"/>
              <a:endParaRPr lang="zh-CN" altLang="en-US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grpSp>
          <p:nvGrpSpPr>
            <p:cNvPr id="160" name="组合 74"/>
            <p:cNvGrpSpPr/>
            <p:nvPr/>
          </p:nvGrpSpPr>
          <p:grpSpPr>
            <a:xfrm>
              <a:off x="721064" y="2339781"/>
              <a:ext cx="3415887" cy="1906491"/>
              <a:chOff x="196396" y="1814303"/>
              <a:chExt cx="3812031" cy="1837516"/>
            </a:xfrm>
          </p:grpSpPr>
          <p:sp>
            <p:nvSpPr>
              <p:cNvPr id="162" name="Line 2"/>
              <p:cNvSpPr>
                <a:spLocks noChangeShapeType="1"/>
              </p:cNvSpPr>
              <p:nvPr/>
            </p:nvSpPr>
            <p:spPr bwMode="auto">
              <a:xfrm flipV="1">
                <a:off x="823112" y="2738749"/>
                <a:ext cx="1026643" cy="28522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lIns="71332" tIns="35666" rIns="71332" bIns="35666"/>
              <a:lstStyle/>
              <a:p>
                <a:pPr algn="ctr">
                  <a:buNone/>
                </a:pPr>
                <a:endParaRPr lang="zh-CN" altLang="en-US" sz="120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cxnSp>
            <p:nvCxnSpPr>
              <p:cNvPr id="163" name="直接连接符 162"/>
              <p:cNvCxnSpPr/>
              <p:nvPr/>
            </p:nvCxnSpPr>
            <p:spPr bwMode="auto">
              <a:xfrm>
                <a:off x="1504950" y="2633975"/>
                <a:ext cx="2152650" cy="666750"/>
              </a:xfrm>
              <a:prstGeom prst="line">
                <a:avLst/>
              </a:prstGeom>
              <a:ln w="28575">
                <a:prstDash val="solid"/>
                <a:headEnd type="none" w="med" len="med"/>
                <a:tailEnd type="non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164" name="Line 2"/>
              <p:cNvSpPr>
                <a:spLocks noChangeShapeType="1"/>
              </p:cNvSpPr>
              <p:nvPr/>
            </p:nvSpPr>
            <p:spPr bwMode="auto">
              <a:xfrm flipV="1">
                <a:off x="2442679" y="2652853"/>
                <a:ext cx="924339" cy="24571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lIns="71332" tIns="35666" rIns="71332" bIns="35666"/>
              <a:lstStyle/>
              <a:p>
                <a:pPr algn="ctr">
                  <a:buNone/>
                </a:pPr>
                <a:endParaRPr lang="zh-CN" altLang="en-US" sz="120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pic>
            <p:nvPicPr>
              <p:cNvPr id="165" name="Picture 10" descr="F:\PIC\16：10_PPT_pic\ICOS\Home-Server-icon.png"/>
              <p:cNvPicPr>
                <a:picLocks noChangeAspect="1" noChangeArrowheads="1"/>
              </p:cNvPicPr>
              <p:nvPr/>
            </p:nvPicPr>
            <p:blipFill>
              <a:blip r:embed="rId3" cstate="screen"/>
              <a:srcRect/>
              <a:stretch>
                <a:fillRect/>
              </a:stretch>
            </p:blipFill>
            <p:spPr bwMode="auto">
              <a:xfrm>
                <a:off x="3083656" y="2105599"/>
                <a:ext cx="724279" cy="724279"/>
              </a:xfrm>
              <a:prstGeom prst="rect">
                <a:avLst/>
              </a:prstGeom>
              <a:noFill/>
            </p:spPr>
          </p:pic>
          <p:sp>
            <p:nvSpPr>
              <p:cNvPr id="166" name="Line 2"/>
              <p:cNvSpPr>
                <a:spLocks noChangeShapeType="1"/>
              </p:cNvSpPr>
              <p:nvPr/>
            </p:nvSpPr>
            <p:spPr bwMode="auto">
              <a:xfrm flipV="1">
                <a:off x="1425092" y="2934965"/>
                <a:ext cx="1051408" cy="28585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lIns="71332" tIns="35666" rIns="71332" bIns="35666"/>
              <a:lstStyle/>
              <a:p>
                <a:pPr algn="ctr">
                  <a:buNone/>
                </a:pPr>
                <a:endParaRPr lang="zh-CN" altLang="en-US" sz="120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grpSp>
            <p:nvGrpSpPr>
              <p:cNvPr id="167" name="组合 316"/>
              <p:cNvGrpSpPr/>
              <p:nvPr/>
            </p:nvGrpSpPr>
            <p:grpSpPr>
              <a:xfrm>
                <a:off x="796464" y="2889711"/>
                <a:ext cx="810159" cy="542215"/>
                <a:chOff x="3893996" y="2832920"/>
                <a:chExt cx="1091556" cy="783001"/>
              </a:xfrm>
            </p:grpSpPr>
            <p:pic>
              <p:nvPicPr>
                <p:cNvPr id="192" name="Picture 22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gray">
                <a:xfrm>
                  <a:off x="3893996" y="3247353"/>
                  <a:ext cx="1091556" cy="3685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93" name="Picture 24" descr="Down:  app16Bit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4258291" y="2947585"/>
                  <a:ext cx="261443" cy="3489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94" name="Picture 25" descr="Down:  app32Bit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4282179" y="2995908"/>
                  <a:ext cx="261443" cy="3497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95" name="Picture 26" descr="Down:  appHTMLweb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4310049" y="3051603"/>
                  <a:ext cx="261443" cy="3489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96" name="Picture 27" descr="Down:  app16Bit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4262271" y="2946766"/>
                  <a:ext cx="260779" cy="3497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97" name="Picture 28" descr="Down:  app32Bit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4286159" y="2995089"/>
                  <a:ext cx="260779" cy="3497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98" name="Picture 29" descr="Down:  appHTMLweb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4314029" y="3050784"/>
                  <a:ext cx="260779" cy="3489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99" name="Picture 30" descr="monitor"/>
                <p:cNvPicPr>
                  <a:picLocks noChangeAspect="1" noChangeArrowheads="1"/>
                </p:cNvPicPr>
                <p:nvPr/>
              </p:nvPicPr>
              <p:blipFill>
                <a:blip r:embed="rId8" cstate="print"/>
                <a:srcRect/>
                <a:stretch>
                  <a:fillRect/>
                </a:stretch>
              </p:blipFill>
              <p:spPr bwMode="auto">
                <a:xfrm>
                  <a:off x="4160083" y="2832920"/>
                  <a:ext cx="473119" cy="6306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168" name="Text Box 10"/>
              <p:cNvSpPr txBox="1">
                <a:spLocks noChangeArrowheads="1"/>
              </p:cNvSpPr>
              <p:nvPr/>
            </p:nvSpPr>
            <p:spPr bwMode="gray">
              <a:xfrm>
                <a:off x="2686587" y="1814303"/>
                <a:ext cx="1321840" cy="3298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71332" tIns="35666" rIns="71332" bIns="35666">
                <a:spAutoFit/>
              </a:bodyPr>
              <a:lstStyle/>
              <a:p>
                <a:pPr algn="ctr">
                  <a:buNone/>
                </a:pPr>
                <a:r>
                  <a:rPr lang="en-US" altLang="zh-CN" sz="1200" dirty="0" smtClean="0">
                    <a:solidFill>
                      <a:srgbClr val="000000"/>
                    </a:solidFill>
                    <a:latin typeface="微软雅黑" pitchFamily="34" charset="-122"/>
                    <a:ea typeface="微软雅黑" pitchFamily="34" charset="-122"/>
                  </a:rPr>
                  <a:t>Applications</a:t>
                </a:r>
                <a:endParaRPr lang="zh-CN" altLang="en-US" sz="120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grpSp>
            <p:nvGrpSpPr>
              <p:cNvPr id="169" name="组合 331"/>
              <p:cNvGrpSpPr/>
              <p:nvPr/>
            </p:nvGrpSpPr>
            <p:grpSpPr>
              <a:xfrm>
                <a:off x="1508306" y="3109604"/>
                <a:ext cx="810159" cy="542215"/>
                <a:chOff x="3893996" y="2832920"/>
                <a:chExt cx="1091556" cy="783001"/>
              </a:xfrm>
            </p:grpSpPr>
            <p:pic>
              <p:nvPicPr>
                <p:cNvPr id="184" name="Picture 22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gray">
                <a:xfrm>
                  <a:off x="3893996" y="3247353"/>
                  <a:ext cx="1091556" cy="3685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5" name="Picture 24" descr="Down:  app16Bit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4258291" y="2947585"/>
                  <a:ext cx="261443" cy="3489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6" name="Picture 25" descr="Down:  app32Bit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4282179" y="2995908"/>
                  <a:ext cx="261443" cy="3497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7" name="Picture 26" descr="Down:  appHTMLweb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4310049" y="3051603"/>
                  <a:ext cx="261443" cy="3489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8" name="Picture 27" descr="Down:  app16Bit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4262271" y="2946766"/>
                  <a:ext cx="260779" cy="3497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9" name="Picture 28" descr="Down:  app32Bit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4286159" y="2995089"/>
                  <a:ext cx="260779" cy="3497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90" name="Picture 29" descr="Down:  appHTMLweb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4314029" y="3050784"/>
                  <a:ext cx="260779" cy="3489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91" name="Picture 30" descr="monitor"/>
                <p:cNvPicPr>
                  <a:picLocks noChangeAspect="1" noChangeArrowheads="1"/>
                </p:cNvPicPr>
                <p:nvPr/>
              </p:nvPicPr>
              <p:blipFill>
                <a:blip r:embed="rId8" cstate="print"/>
                <a:srcRect/>
                <a:stretch>
                  <a:fillRect/>
                </a:stretch>
              </p:blipFill>
              <p:spPr bwMode="auto">
                <a:xfrm>
                  <a:off x="4160083" y="2832920"/>
                  <a:ext cx="473119" cy="6306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170" name="Line 2"/>
              <p:cNvSpPr>
                <a:spLocks noChangeShapeType="1"/>
              </p:cNvSpPr>
              <p:nvPr/>
            </p:nvSpPr>
            <p:spPr bwMode="auto">
              <a:xfrm flipV="1">
                <a:off x="2179472" y="3173089"/>
                <a:ext cx="1026643" cy="28522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lIns="71332" tIns="35666" rIns="71332" bIns="35666"/>
              <a:lstStyle/>
              <a:p>
                <a:pPr algn="ctr">
                  <a:buNone/>
                </a:pPr>
                <a:endParaRPr lang="zh-CN" altLang="en-US" sz="120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grpSp>
            <p:nvGrpSpPr>
              <p:cNvPr id="171" name="组合 341"/>
              <p:cNvGrpSpPr/>
              <p:nvPr/>
            </p:nvGrpSpPr>
            <p:grpSpPr>
              <a:xfrm>
                <a:off x="196396" y="2694314"/>
                <a:ext cx="810159" cy="542215"/>
                <a:chOff x="3893996" y="2832920"/>
                <a:chExt cx="1091556" cy="783001"/>
              </a:xfrm>
            </p:grpSpPr>
            <p:pic>
              <p:nvPicPr>
                <p:cNvPr id="176" name="Picture 22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gray">
                <a:xfrm>
                  <a:off x="3893996" y="3247353"/>
                  <a:ext cx="1091556" cy="3685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77" name="Picture 24" descr="Down:  app16Bit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4258291" y="2947585"/>
                  <a:ext cx="261443" cy="3489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78" name="Picture 25" descr="Down:  app32Bit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4282179" y="2995908"/>
                  <a:ext cx="261443" cy="3497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79" name="Picture 26" descr="Down:  appHTMLweb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4310049" y="3051603"/>
                  <a:ext cx="261443" cy="3489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0" name="Picture 27" descr="Down:  app16Bit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4262271" y="2946766"/>
                  <a:ext cx="260779" cy="3497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1" name="Picture 28" descr="Down:  app32Bit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4286159" y="2995089"/>
                  <a:ext cx="260779" cy="3497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2" name="Picture 29" descr="Down:  appHTMLweb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4314029" y="3050784"/>
                  <a:ext cx="260779" cy="3489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3" name="Picture 30" descr="monitor"/>
                <p:cNvPicPr>
                  <a:picLocks noChangeAspect="1" noChangeArrowheads="1"/>
                </p:cNvPicPr>
                <p:nvPr/>
              </p:nvPicPr>
              <p:blipFill>
                <a:blip r:embed="rId8" cstate="print"/>
                <a:srcRect/>
                <a:stretch>
                  <a:fillRect/>
                </a:stretch>
              </p:blipFill>
              <p:spPr bwMode="auto">
                <a:xfrm>
                  <a:off x="4160083" y="2832920"/>
                  <a:ext cx="473119" cy="6306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pic>
            <p:nvPicPr>
              <p:cNvPr id="172" name="Picture 4" descr="F:\PIC\16：10_PPT_pic\ICOS\Keys-icon.png"/>
              <p:cNvPicPr>
                <a:picLocks noChangeAspect="1" noChangeArrowheads="1"/>
              </p:cNvPicPr>
              <p:nvPr/>
            </p:nvPicPr>
            <p:blipFill>
              <a:blip r:embed="rId9" cstate="screen"/>
              <a:srcRect/>
              <a:stretch>
                <a:fillRect/>
              </a:stretch>
            </p:blipFill>
            <p:spPr bwMode="auto">
              <a:xfrm>
                <a:off x="628650" y="2877814"/>
                <a:ext cx="266700" cy="333375"/>
              </a:xfrm>
              <a:prstGeom prst="rect">
                <a:avLst/>
              </a:prstGeom>
              <a:noFill/>
            </p:spPr>
          </p:pic>
          <p:pic>
            <p:nvPicPr>
              <p:cNvPr id="173" name="Picture 4" descr="F:\PIC\16：10_PPT_pic\ICOS\Keys-icon.png"/>
              <p:cNvPicPr>
                <a:picLocks noChangeAspect="1" noChangeArrowheads="1"/>
              </p:cNvPicPr>
              <p:nvPr/>
            </p:nvPicPr>
            <p:blipFill>
              <a:blip r:embed="rId9" cstate="screen"/>
              <a:srcRect/>
              <a:stretch>
                <a:fillRect/>
              </a:stretch>
            </p:blipFill>
            <p:spPr bwMode="auto">
              <a:xfrm>
                <a:off x="1304925" y="3049264"/>
                <a:ext cx="266700" cy="333375"/>
              </a:xfrm>
              <a:prstGeom prst="rect">
                <a:avLst/>
              </a:prstGeom>
              <a:noFill/>
            </p:spPr>
          </p:pic>
          <p:pic>
            <p:nvPicPr>
              <p:cNvPr id="174" name="Picture 4" descr="F:\PIC\16：10_PPT_pic\ICOS\Keys-icon.png"/>
              <p:cNvPicPr>
                <a:picLocks noChangeAspect="1" noChangeArrowheads="1"/>
              </p:cNvPicPr>
              <p:nvPr/>
            </p:nvPicPr>
            <p:blipFill>
              <a:blip r:embed="rId9" cstate="screen"/>
              <a:srcRect/>
              <a:stretch>
                <a:fillRect/>
              </a:stretch>
            </p:blipFill>
            <p:spPr bwMode="auto">
              <a:xfrm>
                <a:off x="2000250" y="3277864"/>
                <a:ext cx="266700" cy="333375"/>
              </a:xfrm>
              <a:prstGeom prst="rect">
                <a:avLst/>
              </a:prstGeom>
              <a:noFill/>
            </p:spPr>
          </p:pic>
          <p:pic>
            <p:nvPicPr>
              <p:cNvPr id="175" name="Picture 4" descr="F:\PIC\16：10_PPT_pic\ICOS\Keys-icon.png"/>
              <p:cNvPicPr>
                <a:picLocks noChangeAspect="1" noChangeArrowheads="1"/>
              </p:cNvPicPr>
              <p:nvPr/>
            </p:nvPicPr>
            <p:blipFill>
              <a:blip r:embed="rId9" cstate="screen"/>
              <a:srcRect/>
              <a:stretch>
                <a:fillRect/>
              </a:stretch>
            </p:blipFill>
            <p:spPr bwMode="auto">
              <a:xfrm>
                <a:off x="3467100" y="2468239"/>
                <a:ext cx="323850" cy="404813"/>
              </a:xfrm>
              <a:prstGeom prst="rect">
                <a:avLst/>
              </a:prstGeom>
              <a:noFill/>
            </p:spPr>
          </p:pic>
        </p:grpSp>
        <p:sp>
          <p:nvSpPr>
            <p:cNvPr id="161" name="Text Box 13"/>
            <p:cNvSpPr txBox="1">
              <a:spLocks noChangeArrowheads="1"/>
            </p:cNvSpPr>
            <p:nvPr/>
          </p:nvSpPr>
          <p:spPr bwMode="gray">
            <a:xfrm>
              <a:off x="869761" y="4060611"/>
              <a:ext cx="631663" cy="342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71285" tIns="35643" rIns="71285" bIns="35643">
              <a:spAutoFit/>
            </a:bodyPr>
            <a:lstStyle/>
            <a:p>
              <a:pPr algn="ctr">
                <a:buNone/>
              </a:pPr>
              <a:r>
                <a:rPr lang="en-US" altLang="zh-CN" sz="1200" dirty="0" smtClean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rPr>
                <a:t>PC</a:t>
              </a:r>
              <a:endParaRPr lang="zh-CN" altLang="en-US" sz="12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200" name="组合 87"/>
          <p:cNvGrpSpPr/>
          <p:nvPr/>
        </p:nvGrpSpPr>
        <p:grpSpPr>
          <a:xfrm>
            <a:off x="609600" y="4114800"/>
            <a:ext cx="4015634" cy="1965960"/>
            <a:chOff x="4389120" y="2240280"/>
            <a:chExt cx="4419600" cy="2621280"/>
          </a:xfrm>
        </p:grpSpPr>
        <p:sp>
          <p:nvSpPr>
            <p:cNvPr id="201" name="圆角矩形 200"/>
            <p:cNvSpPr/>
            <p:nvPr/>
          </p:nvSpPr>
          <p:spPr bwMode="auto">
            <a:xfrm>
              <a:off x="4389120" y="2240280"/>
              <a:ext cx="4419600" cy="2621280"/>
            </a:xfrm>
            <a:prstGeom prst="roundRect">
              <a:avLst>
                <a:gd name="adj" fmla="val 7924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816246"/>
              <a:endParaRPr lang="zh-CN" altLang="en-US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grpSp>
          <p:nvGrpSpPr>
            <p:cNvPr id="202" name="组合 50"/>
            <p:cNvGrpSpPr/>
            <p:nvPr/>
          </p:nvGrpSpPr>
          <p:grpSpPr>
            <a:xfrm>
              <a:off x="4435248" y="2334482"/>
              <a:ext cx="4338370" cy="2293117"/>
              <a:chOff x="3989472" y="1846604"/>
              <a:chExt cx="4809778" cy="2035905"/>
            </a:xfrm>
          </p:grpSpPr>
          <p:sp>
            <p:nvSpPr>
              <p:cNvPr id="204" name="Line 2"/>
              <p:cNvSpPr>
                <a:spLocks noChangeShapeType="1"/>
              </p:cNvSpPr>
              <p:nvPr/>
            </p:nvSpPr>
            <p:spPr bwMode="auto">
              <a:xfrm flipV="1">
                <a:off x="4693177" y="2841490"/>
                <a:ext cx="1026643" cy="28522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lIns="71332" tIns="35666" rIns="71332" bIns="35666"/>
              <a:lstStyle/>
              <a:p>
                <a:pPr algn="ctr">
                  <a:buNone/>
                </a:pPr>
                <a:endParaRPr lang="zh-CN" altLang="en-US" sz="120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cxnSp>
            <p:nvCxnSpPr>
              <p:cNvPr id="205" name="直接连接符 204"/>
              <p:cNvCxnSpPr/>
              <p:nvPr/>
            </p:nvCxnSpPr>
            <p:spPr bwMode="auto">
              <a:xfrm>
                <a:off x="5448300" y="2766060"/>
                <a:ext cx="2152650" cy="666750"/>
              </a:xfrm>
              <a:prstGeom prst="line">
                <a:avLst/>
              </a:prstGeom>
              <a:ln w="28575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06" name="Line 2"/>
              <p:cNvSpPr>
                <a:spLocks noChangeShapeType="1"/>
              </p:cNvSpPr>
              <p:nvPr/>
            </p:nvSpPr>
            <p:spPr bwMode="auto">
              <a:xfrm flipV="1">
                <a:off x="7195654" y="2632538"/>
                <a:ext cx="924339" cy="24571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lIns="71332" tIns="35666" rIns="71332" bIns="35666"/>
              <a:lstStyle/>
              <a:p>
                <a:pPr algn="ctr">
                  <a:buNone/>
                </a:pPr>
                <a:endParaRPr lang="zh-CN" altLang="en-US" sz="120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pic>
            <p:nvPicPr>
              <p:cNvPr id="207" name="Picture 10" descr="F:\PIC\16：10_PPT_pic\ICOS\Home-Server-icon.png"/>
              <p:cNvPicPr>
                <a:picLocks noChangeAspect="1" noChangeArrowheads="1"/>
              </p:cNvPicPr>
              <p:nvPr/>
            </p:nvPicPr>
            <p:blipFill>
              <a:blip r:embed="rId3" cstate="screen"/>
              <a:srcRect/>
              <a:stretch>
                <a:fillRect/>
              </a:stretch>
            </p:blipFill>
            <p:spPr bwMode="auto">
              <a:xfrm>
                <a:off x="7836631" y="2085284"/>
                <a:ext cx="724279" cy="724279"/>
              </a:xfrm>
              <a:prstGeom prst="rect">
                <a:avLst/>
              </a:prstGeom>
              <a:noFill/>
            </p:spPr>
          </p:pic>
          <p:sp>
            <p:nvSpPr>
              <p:cNvPr id="208" name="Line 2"/>
              <p:cNvSpPr>
                <a:spLocks noChangeShapeType="1"/>
              </p:cNvSpPr>
              <p:nvPr/>
            </p:nvSpPr>
            <p:spPr bwMode="auto">
              <a:xfrm flipV="1">
                <a:off x="5368442" y="3107196"/>
                <a:ext cx="924339" cy="24571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lIns="71332" tIns="35666" rIns="71332" bIns="35666"/>
              <a:lstStyle/>
              <a:p>
                <a:pPr algn="ctr">
                  <a:buNone/>
                </a:pPr>
                <a:endParaRPr lang="zh-CN" altLang="en-US" sz="120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pic>
            <p:nvPicPr>
              <p:cNvPr id="209" name="Picture 3" descr="virt-diagram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5732145" y="2662646"/>
                <a:ext cx="1776096" cy="551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210" name="Group 6"/>
              <p:cNvGrpSpPr>
                <a:grpSpLocks/>
              </p:cNvGrpSpPr>
              <p:nvPr/>
            </p:nvGrpSpPr>
            <p:grpSpPr bwMode="auto">
              <a:xfrm>
                <a:off x="5892563" y="2838479"/>
                <a:ext cx="879990" cy="328197"/>
                <a:chOff x="2277" y="2354"/>
                <a:chExt cx="1327" cy="480"/>
              </a:xfrm>
            </p:grpSpPr>
            <p:sp>
              <p:nvSpPr>
                <p:cNvPr id="228" name="Line 7"/>
                <p:cNvSpPr>
                  <a:spLocks noChangeShapeType="1"/>
                </p:cNvSpPr>
                <p:nvPr/>
              </p:nvSpPr>
              <p:spPr bwMode="gray">
                <a:xfrm>
                  <a:off x="2277" y="2354"/>
                  <a:ext cx="1326" cy="38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>
                    <a:buNone/>
                  </a:pPr>
                  <a:endParaRPr lang="zh-CN" altLang="en-US" sz="1200" dirty="0">
                    <a:solidFill>
                      <a:srgbClr val="000000"/>
                    </a:solidFill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  <p:sp>
              <p:nvSpPr>
                <p:cNvPr id="229" name="Line 8"/>
                <p:cNvSpPr>
                  <a:spLocks noChangeShapeType="1"/>
                </p:cNvSpPr>
                <p:nvPr/>
              </p:nvSpPr>
              <p:spPr bwMode="gray">
                <a:xfrm>
                  <a:off x="3604" y="2740"/>
                  <a:ext cx="0" cy="94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buNone/>
                  </a:pPr>
                  <a:endParaRPr lang="zh-CN" altLang="en-US" sz="1200" dirty="0">
                    <a:solidFill>
                      <a:srgbClr val="000000"/>
                    </a:solidFill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p:grpSp>
          <p:sp>
            <p:nvSpPr>
              <p:cNvPr id="211" name="Text Box 10"/>
              <p:cNvSpPr txBox="1">
                <a:spLocks noChangeArrowheads="1"/>
              </p:cNvSpPr>
              <p:nvPr/>
            </p:nvSpPr>
            <p:spPr bwMode="gray">
              <a:xfrm>
                <a:off x="6087597" y="1969540"/>
                <a:ext cx="1108708" cy="5224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71332" tIns="35666" rIns="71332" bIns="35666">
                <a:spAutoFit/>
              </a:bodyPr>
              <a:lstStyle/>
              <a:p>
                <a:pPr algn="ctr">
                  <a:buNone/>
                </a:pPr>
                <a:r>
                  <a:rPr lang="en-US" altLang="zh-CN" sz="1200" dirty="0" smtClean="0">
                    <a:solidFill>
                      <a:srgbClr val="000000"/>
                    </a:solidFill>
                    <a:latin typeface="微软雅黑" pitchFamily="34" charset="-122"/>
                    <a:ea typeface="微软雅黑" pitchFamily="34" charset="-122"/>
                  </a:rPr>
                  <a:t>VDI Platform</a:t>
                </a:r>
                <a:endParaRPr lang="zh-CN" altLang="en-US" sz="120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pic>
            <p:nvPicPr>
              <p:cNvPr id="212" name="Picture 13" descr="appHTMLweb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6583872" y="2460165"/>
                <a:ext cx="260779" cy="3489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13" name="Picture 14" descr="appGreen"/>
              <p:cNvPicPr>
                <a:picLocks noChangeAspect="1" noChangeArrowheads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6520171" y="2555993"/>
                <a:ext cx="260779" cy="3489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14" name="Picture 15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6891102" y="2555993"/>
                <a:ext cx="260779" cy="3489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15" name="Picture 16" descr="appData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6826735" y="2649364"/>
                <a:ext cx="260116" cy="3489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6" name="Text Box 13"/>
              <p:cNvSpPr txBox="1">
                <a:spLocks noChangeArrowheads="1"/>
              </p:cNvSpPr>
              <p:nvPr/>
            </p:nvSpPr>
            <p:spPr bwMode="gray">
              <a:xfrm>
                <a:off x="3989472" y="3578639"/>
                <a:ext cx="1232278" cy="3038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71332" tIns="35666" rIns="71332" bIns="35666">
                <a:spAutoFit/>
              </a:bodyPr>
              <a:lstStyle/>
              <a:p>
                <a:pPr algn="ctr">
                  <a:buNone/>
                </a:pPr>
                <a:r>
                  <a:rPr lang="en-US" altLang="zh-CN" sz="1200" dirty="0" smtClean="0">
                    <a:solidFill>
                      <a:srgbClr val="000000"/>
                    </a:solidFill>
                    <a:latin typeface="微软雅黑" pitchFamily="34" charset="-122"/>
                    <a:ea typeface="微软雅黑" pitchFamily="34" charset="-122"/>
                  </a:rPr>
                  <a:t>Thin Client</a:t>
                </a:r>
                <a:endParaRPr lang="zh-CN" altLang="en-US" sz="120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pic>
            <p:nvPicPr>
              <p:cNvPr id="217" name="Picture 8" descr="F:\PIC\16：10_PPT_pic\ICOS\network-firewall-icon.png"/>
              <p:cNvPicPr>
                <a:picLocks noChangeAspect="1" noChangeArrowheads="1"/>
              </p:cNvPicPr>
              <p:nvPr/>
            </p:nvPicPr>
            <p:blipFill>
              <a:blip r:embed="rId14" cstate="screen"/>
              <a:srcRect/>
              <a:stretch>
                <a:fillRect/>
              </a:stretch>
            </p:blipFill>
            <p:spPr bwMode="auto">
              <a:xfrm>
                <a:off x="6208377" y="2714181"/>
                <a:ext cx="369588" cy="369588"/>
              </a:xfrm>
              <a:prstGeom prst="rect">
                <a:avLst/>
              </a:prstGeom>
              <a:noFill/>
            </p:spPr>
          </p:pic>
          <p:sp>
            <p:nvSpPr>
              <p:cNvPr id="218" name="Text Box 10"/>
              <p:cNvSpPr txBox="1">
                <a:spLocks noChangeArrowheads="1"/>
              </p:cNvSpPr>
              <p:nvPr/>
            </p:nvSpPr>
            <p:spPr bwMode="gray">
              <a:xfrm>
                <a:off x="7453761" y="1846604"/>
                <a:ext cx="1345489" cy="3038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71332" tIns="35666" rIns="71332" bIns="35666">
                <a:spAutoFit/>
              </a:bodyPr>
              <a:lstStyle/>
              <a:p>
                <a:pPr algn="ctr">
                  <a:buNone/>
                </a:pPr>
                <a:r>
                  <a:rPr lang="en-US" altLang="zh-CN" sz="1200" dirty="0" smtClean="0">
                    <a:solidFill>
                      <a:srgbClr val="000000"/>
                    </a:solidFill>
                    <a:latin typeface="微软雅黑" pitchFamily="34" charset="-122"/>
                    <a:ea typeface="微软雅黑" pitchFamily="34" charset="-122"/>
                  </a:rPr>
                  <a:t>Applications</a:t>
                </a:r>
                <a:endParaRPr lang="zh-CN" altLang="en-US" sz="120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19" name="AutoShape 23"/>
              <p:cNvSpPr>
                <a:spLocks noChangeArrowheads="1"/>
              </p:cNvSpPr>
              <p:nvPr/>
            </p:nvSpPr>
            <p:spPr bwMode="auto">
              <a:xfrm rot="9492186">
                <a:off x="6947750" y="2935569"/>
                <a:ext cx="1354471" cy="17273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73 w 21600"/>
                  <a:gd name="T13" fmla="*/ 6699 h 21600"/>
                  <a:gd name="T14" fmla="*/ 19083 w 21600"/>
                  <a:gd name="T15" fmla="*/ 1490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5067" y="0"/>
                    </a:moveTo>
                    <a:lnTo>
                      <a:pt x="15067" y="6669"/>
                    </a:lnTo>
                    <a:lnTo>
                      <a:pt x="3375" y="6669"/>
                    </a:lnTo>
                    <a:lnTo>
                      <a:pt x="3375" y="14931"/>
                    </a:lnTo>
                    <a:lnTo>
                      <a:pt x="15067" y="14931"/>
                    </a:lnTo>
                    <a:lnTo>
                      <a:pt x="15067" y="21600"/>
                    </a:lnTo>
                    <a:lnTo>
                      <a:pt x="21600" y="10800"/>
                    </a:lnTo>
                    <a:close/>
                  </a:path>
                  <a:path w="21600" h="21600">
                    <a:moveTo>
                      <a:pt x="1350" y="6669"/>
                    </a:moveTo>
                    <a:lnTo>
                      <a:pt x="1350" y="14931"/>
                    </a:lnTo>
                    <a:lnTo>
                      <a:pt x="2700" y="14931"/>
                    </a:lnTo>
                    <a:lnTo>
                      <a:pt x="2700" y="6669"/>
                    </a:lnTo>
                    <a:close/>
                  </a:path>
                  <a:path w="21600" h="21600">
                    <a:moveTo>
                      <a:pt x="0" y="6669"/>
                    </a:moveTo>
                    <a:lnTo>
                      <a:pt x="0" y="14931"/>
                    </a:lnTo>
                    <a:lnTo>
                      <a:pt x="675" y="14931"/>
                    </a:lnTo>
                    <a:lnTo>
                      <a:pt x="675" y="6669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en-US" sz="120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20" name="AutoShape 24"/>
              <p:cNvSpPr>
                <a:spLocks noChangeArrowheads="1"/>
              </p:cNvSpPr>
              <p:nvPr/>
            </p:nvSpPr>
            <p:spPr bwMode="auto">
              <a:xfrm>
                <a:off x="6989163" y="3048379"/>
                <a:ext cx="291758" cy="25758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76 w 21600"/>
                  <a:gd name="T25" fmla="*/ 3157 h 21600"/>
                  <a:gd name="T26" fmla="*/ 18424 w 21600"/>
                  <a:gd name="T27" fmla="*/ 18443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7401" y="15493"/>
                    </a:moveTo>
                    <a:cubicBezTo>
                      <a:pt x="18376" y="14122"/>
                      <a:pt x="18900" y="12482"/>
                      <a:pt x="18900" y="10800"/>
                    </a:cubicBezTo>
                    <a:cubicBezTo>
                      <a:pt x="18900" y="6326"/>
                      <a:pt x="15273" y="2700"/>
                      <a:pt x="10800" y="2700"/>
                    </a:cubicBezTo>
                    <a:cubicBezTo>
                      <a:pt x="9117" y="2699"/>
                      <a:pt x="7477" y="3223"/>
                      <a:pt x="6106" y="4198"/>
                    </a:cubicBezTo>
                    <a:close/>
                    <a:moveTo>
                      <a:pt x="4198" y="6106"/>
                    </a:moveTo>
                    <a:cubicBezTo>
                      <a:pt x="3223" y="7477"/>
                      <a:pt x="2700" y="9117"/>
                      <a:pt x="2700" y="10799"/>
                    </a:cubicBezTo>
                    <a:cubicBezTo>
                      <a:pt x="2700" y="15273"/>
                      <a:pt x="6326" y="18900"/>
                      <a:pt x="10800" y="18900"/>
                    </a:cubicBezTo>
                    <a:cubicBezTo>
                      <a:pt x="12482" y="18900"/>
                      <a:pt x="14122" y="18376"/>
                      <a:pt x="15493" y="17401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cene3d>
                  <a:camera prst="isometricLeftDown"/>
                  <a:lightRig rig="threePt" dir="t"/>
                </a:scene3d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en-US" sz="120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21" name="Line 2"/>
              <p:cNvSpPr>
                <a:spLocks noChangeShapeType="1"/>
              </p:cNvSpPr>
              <p:nvPr/>
            </p:nvSpPr>
            <p:spPr bwMode="auto">
              <a:xfrm flipV="1">
                <a:off x="6122822" y="3299428"/>
                <a:ext cx="922132" cy="29096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lIns="71332" tIns="35666" rIns="71332" bIns="35666"/>
              <a:lstStyle/>
              <a:p>
                <a:pPr algn="ctr">
                  <a:buNone/>
                </a:pPr>
                <a:endParaRPr lang="zh-CN" altLang="en-US" sz="120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pic>
            <p:nvPicPr>
              <p:cNvPr id="222" name="Picture 4" descr="F:\PIC\16：10_PPT_pic\ICOS\Keys-icon.png"/>
              <p:cNvPicPr>
                <a:picLocks noChangeAspect="1" noChangeArrowheads="1"/>
              </p:cNvPicPr>
              <p:nvPr/>
            </p:nvPicPr>
            <p:blipFill>
              <a:blip r:embed="rId9" cstate="screen"/>
              <a:srcRect/>
              <a:stretch>
                <a:fillRect/>
              </a:stretch>
            </p:blipFill>
            <p:spPr bwMode="auto">
              <a:xfrm>
                <a:off x="8248650" y="2438399"/>
                <a:ext cx="445188" cy="404813"/>
              </a:xfrm>
              <a:prstGeom prst="rect">
                <a:avLst/>
              </a:prstGeom>
              <a:noFill/>
            </p:spPr>
          </p:pic>
          <p:pic>
            <p:nvPicPr>
              <p:cNvPr id="223" name="Picture 4" descr="F:\PIC\16：10_PPT_pic\ICOS\Keys-icon.png"/>
              <p:cNvPicPr>
                <a:picLocks noChangeAspect="1" noChangeArrowheads="1"/>
              </p:cNvPicPr>
              <p:nvPr/>
            </p:nvPicPr>
            <p:blipFill>
              <a:blip r:embed="rId9" cstate="screen"/>
              <a:srcRect/>
              <a:stretch>
                <a:fillRect/>
              </a:stretch>
            </p:blipFill>
            <p:spPr bwMode="auto">
              <a:xfrm>
                <a:off x="6972300" y="2724148"/>
                <a:ext cx="247650" cy="309563"/>
              </a:xfrm>
              <a:prstGeom prst="rect">
                <a:avLst/>
              </a:prstGeom>
              <a:noFill/>
            </p:spPr>
          </p:pic>
          <p:pic>
            <p:nvPicPr>
              <p:cNvPr id="224" name="Picture 4" descr="F:\PIC\16：10_PPT_pic\ICOS\Keys-icon.png"/>
              <p:cNvPicPr>
                <a:picLocks noChangeAspect="1" noChangeArrowheads="1"/>
              </p:cNvPicPr>
              <p:nvPr/>
            </p:nvPicPr>
            <p:blipFill>
              <a:blip r:embed="rId9" cstate="screen"/>
              <a:srcRect/>
              <a:stretch>
                <a:fillRect/>
              </a:stretch>
            </p:blipFill>
            <p:spPr bwMode="auto">
              <a:xfrm>
                <a:off x="6619875" y="2628898"/>
                <a:ext cx="247650" cy="309563"/>
              </a:xfrm>
              <a:prstGeom prst="rect">
                <a:avLst/>
              </a:prstGeom>
              <a:noFill/>
            </p:spPr>
          </p:pic>
          <p:pic>
            <p:nvPicPr>
              <p:cNvPr id="225" name="Picture 12" descr="F:\PIC\16：10_PPT_pic\ICOS\windows-7-system-icon.png"/>
              <p:cNvPicPr>
                <a:picLocks noChangeAspect="1" noChangeArrowheads="1"/>
              </p:cNvPicPr>
              <p:nvPr/>
            </p:nvPicPr>
            <p:blipFill>
              <a:blip r:embed="rId15" cstate="screen"/>
              <a:srcRect/>
              <a:stretch>
                <a:fillRect/>
              </a:stretch>
            </p:blipFill>
            <p:spPr bwMode="auto">
              <a:xfrm>
                <a:off x="4744599" y="2834255"/>
                <a:ext cx="796886" cy="796886"/>
              </a:xfrm>
              <a:prstGeom prst="rect">
                <a:avLst/>
              </a:prstGeom>
              <a:noFill/>
            </p:spPr>
          </p:pic>
          <p:pic>
            <p:nvPicPr>
              <p:cNvPr id="226" name="Picture 12" descr="F:\PIC\16：10_PPT_pic\ICOS\windows-7-system-icon.png"/>
              <p:cNvPicPr>
                <a:picLocks noChangeAspect="1" noChangeArrowheads="1"/>
              </p:cNvPicPr>
              <p:nvPr/>
            </p:nvPicPr>
            <p:blipFill>
              <a:blip r:embed="rId15" cstate="screen"/>
              <a:srcRect/>
              <a:stretch>
                <a:fillRect/>
              </a:stretch>
            </p:blipFill>
            <p:spPr bwMode="auto">
              <a:xfrm>
                <a:off x="4052534" y="2626805"/>
                <a:ext cx="796886" cy="796886"/>
              </a:xfrm>
              <a:prstGeom prst="rect">
                <a:avLst/>
              </a:prstGeom>
              <a:noFill/>
            </p:spPr>
          </p:pic>
          <p:pic>
            <p:nvPicPr>
              <p:cNvPr id="227" name="Picture 12" descr="F:\PIC\16：10_PPT_pic\ICOS\windows-7-system-icon.png"/>
              <p:cNvPicPr>
                <a:picLocks noChangeAspect="1" noChangeArrowheads="1"/>
              </p:cNvPicPr>
              <p:nvPr/>
            </p:nvPicPr>
            <p:blipFill>
              <a:blip r:embed="rId15" cstate="screen"/>
              <a:srcRect/>
              <a:stretch>
                <a:fillRect/>
              </a:stretch>
            </p:blipFill>
            <p:spPr bwMode="auto">
              <a:xfrm>
                <a:off x="5414791" y="3030722"/>
                <a:ext cx="796886" cy="796886"/>
              </a:xfrm>
              <a:prstGeom prst="rect">
                <a:avLst/>
              </a:prstGeom>
              <a:noFill/>
            </p:spPr>
          </p:pic>
        </p:grpSp>
        <p:sp>
          <p:nvSpPr>
            <p:cNvPr id="203" name="Text Box 13"/>
            <p:cNvSpPr txBox="1">
              <a:spLocks noChangeArrowheads="1"/>
            </p:cNvSpPr>
            <p:nvPr/>
          </p:nvSpPr>
          <p:spPr bwMode="gray">
            <a:xfrm>
              <a:off x="7645736" y="3989535"/>
              <a:ext cx="903903" cy="588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isometricRightUp"/>
              <a:lightRig rig="threePt" dir="t"/>
            </a:scene3d>
            <a:sp3d/>
          </p:spPr>
          <p:txBody>
            <a:bodyPr wrap="square" lIns="71285" tIns="35643" rIns="71285" bIns="35643">
              <a:spAutoFit/>
              <a:flatTx/>
            </a:bodyPr>
            <a:lstStyle/>
            <a:p>
              <a:pPr algn="ctr">
                <a:buNone/>
              </a:pPr>
              <a:r>
                <a:rPr lang="en-US" altLang="zh-CN" sz="1200" dirty="0" smtClean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rPr>
                <a:t>Access Gateway</a:t>
              </a:r>
              <a:endParaRPr lang="zh-CN" altLang="en-US" sz="12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31" name="圆角矩形 230"/>
          <p:cNvSpPr/>
          <p:nvPr/>
        </p:nvSpPr>
        <p:spPr bwMode="auto">
          <a:xfrm>
            <a:off x="4800600" y="1905000"/>
            <a:ext cx="3989612" cy="721122"/>
          </a:xfrm>
          <a:prstGeom prst="roundRect">
            <a:avLst/>
          </a:prstGeom>
          <a:solidFill>
            <a:srgbClr val="B90000"/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16846" tIns="8423" rIns="16846" bIns="8423" anchor="ctr" anchorCtr="1">
            <a:noAutofit/>
          </a:bodyPr>
          <a:lstStyle/>
          <a:p>
            <a:pPr algn="ctr" defTabSz="588012" eaLnBrk="0" hangingPunct="0">
              <a:buSzPct val="60000"/>
            </a:pPr>
            <a:r>
              <a:rPr lang="en-US" altLang="zh-CN" sz="1400" dirty="0" smtClean="0">
                <a:solidFill>
                  <a:prstClr val="white"/>
                </a:solidFill>
                <a:ea typeface="微软雅黑" pitchFamily="34" charset="-122"/>
                <a:cs typeface="Arial" pitchFamily="34" charset="0"/>
              </a:rPr>
              <a:t>Applications and data are separated from </a:t>
            </a:r>
          </a:p>
          <a:p>
            <a:pPr algn="ctr" defTabSz="588012" eaLnBrk="0" hangingPunct="0">
              <a:buSzPct val="60000"/>
            </a:pPr>
            <a:r>
              <a:rPr lang="en-US" altLang="zh-CN" sz="1400" dirty="0" smtClean="0">
                <a:solidFill>
                  <a:prstClr val="white"/>
                </a:solidFill>
                <a:ea typeface="微软雅黑" pitchFamily="34" charset="-122"/>
                <a:cs typeface="Arial" pitchFamily="34" charset="0"/>
              </a:rPr>
              <a:t>PC terminals and controlled in cloud centrally</a:t>
            </a:r>
          </a:p>
        </p:txBody>
      </p:sp>
      <p:sp>
        <p:nvSpPr>
          <p:cNvPr id="80" name="圆角矩形 79"/>
          <p:cNvSpPr/>
          <p:nvPr/>
        </p:nvSpPr>
        <p:spPr bwMode="auto">
          <a:xfrm>
            <a:off x="762000" y="1970054"/>
            <a:ext cx="1143000" cy="228600"/>
          </a:xfrm>
          <a:prstGeom prst="roundRect">
            <a:avLst/>
          </a:prstGeom>
          <a:ln>
            <a:headEnd/>
            <a:tailEnd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6846" tIns="8423" rIns="16846" bIns="8423" anchor="ctr" anchorCtr="1">
            <a:noAutofit/>
          </a:bodyPr>
          <a:lstStyle/>
          <a:p>
            <a:pPr defTabSz="588012" eaLnBrk="0" hangingPunct="0">
              <a:buSzPct val="60000"/>
            </a:pPr>
            <a:r>
              <a:rPr lang="en-US" altLang="zh-CN" dirty="0" smtClean="0">
                <a:solidFill>
                  <a:prstClr val="white"/>
                </a:solidFill>
                <a:ea typeface="微软雅黑" pitchFamily="34" charset="-122"/>
                <a:cs typeface="Arial" pitchFamily="34" charset="0"/>
              </a:rPr>
              <a:t>Traditional PC</a:t>
            </a:r>
            <a:endParaRPr lang="zh-CN" altLang="en-US" dirty="0" smtClean="0">
              <a:solidFill>
                <a:prstClr val="white"/>
              </a:solidFill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81" name="圆角矩形 80"/>
          <p:cNvSpPr/>
          <p:nvPr/>
        </p:nvSpPr>
        <p:spPr bwMode="auto">
          <a:xfrm>
            <a:off x="762000" y="4169840"/>
            <a:ext cx="1143000" cy="228600"/>
          </a:xfrm>
          <a:prstGeom prst="roundRect">
            <a:avLst/>
          </a:prstGeom>
          <a:ln>
            <a:headEnd/>
            <a:tailEnd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6846" tIns="8423" rIns="16846" bIns="8423" anchor="ctr" anchorCtr="1">
            <a:noAutofit/>
          </a:bodyPr>
          <a:lstStyle/>
          <a:p>
            <a:pPr defTabSz="588012" eaLnBrk="0" hangingPunct="0">
              <a:buSzPct val="60000"/>
            </a:pPr>
            <a:r>
              <a:rPr lang="en-US" altLang="zh-CN" dirty="0" smtClean="0">
                <a:solidFill>
                  <a:prstClr val="white"/>
                </a:solidFill>
                <a:ea typeface="微软雅黑" pitchFamily="34" charset="-122"/>
                <a:cs typeface="Arial" pitchFamily="34" charset="0"/>
              </a:rPr>
              <a:t>VDI</a:t>
            </a:r>
            <a:endParaRPr lang="zh-CN" altLang="en-US" dirty="0" smtClean="0">
              <a:solidFill>
                <a:prstClr val="white"/>
              </a:solidFill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83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j-cs"/>
              </a:rPr>
              <a:t>What is VDI?</a:t>
            </a:r>
          </a:p>
        </p:txBody>
      </p:sp>
      <p:sp>
        <p:nvSpPr>
          <p:cNvPr id="82" name="圆角矩形 230"/>
          <p:cNvSpPr/>
          <p:nvPr/>
        </p:nvSpPr>
        <p:spPr bwMode="auto">
          <a:xfrm>
            <a:off x="4800600" y="3012678"/>
            <a:ext cx="3989612" cy="721122"/>
          </a:xfrm>
          <a:prstGeom prst="roundRect">
            <a:avLst/>
          </a:prstGeom>
          <a:solidFill>
            <a:srgbClr val="B90000"/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16846" tIns="8423" rIns="16846" bIns="8423" anchor="ctr" anchorCtr="1">
            <a:noAutofit/>
          </a:bodyPr>
          <a:lstStyle/>
          <a:p>
            <a:pPr algn="ctr" defTabSz="588012">
              <a:buSzPct val="60000"/>
            </a:pPr>
            <a:r>
              <a:rPr lang="en-US" altLang="zh-CN" sz="1400" dirty="0" smtClean="0">
                <a:latin typeface="Arial" pitchFamily="34" charset="0"/>
                <a:cs typeface="Arial" pitchFamily="34" charset="0"/>
              </a:rPr>
              <a:t>PC processing capability (including CPU and hard disk) is concentrated in data center</a:t>
            </a:r>
            <a:endParaRPr lang="en-US" altLang="zh-CN" sz="1400" dirty="0" smtClean="0">
              <a:solidFill>
                <a:prstClr val="white"/>
              </a:solidFill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84" name="圆角矩形 230"/>
          <p:cNvSpPr/>
          <p:nvPr/>
        </p:nvSpPr>
        <p:spPr bwMode="auto">
          <a:xfrm>
            <a:off x="4800600" y="4155678"/>
            <a:ext cx="3989612" cy="721122"/>
          </a:xfrm>
          <a:prstGeom prst="roundRect">
            <a:avLst/>
          </a:prstGeom>
          <a:solidFill>
            <a:srgbClr val="B90000"/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16846" tIns="8423" rIns="16846" bIns="8423" anchor="ctr" anchorCtr="1">
            <a:noAutofit/>
          </a:bodyPr>
          <a:lstStyle/>
          <a:p>
            <a:pPr algn="ctr" defTabSz="588012">
              <a:buSzPct val="60000"/>
            </a:pPr>
            <a:r>
              <a:rPr lang="en-US" altLang="zh-CN" sz="1400" dirty="0" smtClean="0">
                <a:latin typeface="Arial" pitchFamily="34" charset="0"/>
                <a:cs typeface="Arial" pitchFamily="34" charset="0"/>
              </a:rPr>
              <a:t>PC terminals become Thin Clients (TC), </a:t>
            </a:r>
          </a:p>
          <a:p>
            <a:pPr algn="ctr" defTabSz="588012">
              <a:buSzPct val="60000"/>
            </a:pPr>
            <a:r>
              <a:rPr lang="en-US" altLang="zh-CN" sz="1400" dirty="0" smtClean="0">
                <a:latin typeface="Arial" pitchFamily="34" charset="0"/>
                <a:cs typeface="Arial" pitchFamily="34" charset="0"/>
              </a:rPr>
              <a:t>which do not need high processing capability </a:t>
            </a:r>
          </a:p>
          <a:p>
            <a:pPr algn="ctr" defTabSz="588012">
              <a:buSzPct val="60000"/>
            </a:pPr>
            <a:r>
              <a:rPr lang="en-US" altLang="zh-CN" sz="1400" dirty="0" smtClean="0">
                <a:latin typeface="Arial" pitchFamily="34" charset="0"/>
                <a:cs typeface="Arial" pitchFamily="34" charset="0"/>
              </a:rPr>
              <a:t>and storage capacity</a:t>
            </a:r>
            <a:endParaRPr lang="en-US" altLang="zh-CN" sz="1400" dirty="0" smtClean="0">
              <a:solidFill>
                <a:prstClr val="white"/>
              </a:solidFill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85" name="圆角矩形 230"/>
          <p:cNvSpPr/>
          <p:nvPr/>
        </p:nvSpPr>
        <p:spPr bwMode="auto">
          <a:xfrm>
            <a:off x="4800600" y="5298678"/>
            <a:ext cx="3989612" cy="721122"/>
          </a:xfrm>
          <a:prstGeom prst="roundRect">
            <a:avLst/>
          </a:prstGeom>
          <a:solidFill>
            <a:srgbClr val="B90000"/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16846" tIns="8423" rIns="16846" bIns="8423" anchor="ctr" anchorCtr="1">
            <a:noAutofit/>
          </a:bodyPr>
          <a:lstStyle/>
          <a:p>
            <a:pPr algn="ctr" defTabSz="588012">
              <a:buSzPct val="60000"/>
            </a:pPr>
            <a:r>
              <a:rPr lang="en-US" altLang="zh-CN" sz="1400" dirty="0" smtClean="0">
                <a:latin typeface="Arial" pitchFamily="34" charset="0"/>
                <a:cs typeface="Arial" pitchFamily="34" charset="0"/>
              </a:rPr>
              <a:t>VDI platform provides each user </a:t>
            </a:r>
          </a:p>
          <a:p>
            <a:pPr algn="ctr" defTabSz="588012">
              <a:buSzPct val="60000"/>
            </a:pPr>
            <a:r>
              <a:rPr lang="en-US" altLang="zh-CN" sz="1400" dirty="0" smtClean="0">
                <a:latin typeface="Arial" pitchFamily="34" charset="0"/>
                <a:cs typeface="Arial" pitchFamily="34" charset="0"/>
              </a:rPr>
              <a:t>a “virtual computer” that uses shared resources, just like users use their own computers</a:t>
            </a:r>
            <a:endParaRPr lang="en-US" altLang="zh-CN" sz="1400" dirty="0" smtClean="0">
              <a:solidFill>
                <a:prstClr val="white"/>
              </a:solidFill>
              <a:ea typeface="微软雅黑" pitchFamily="34" charset="-12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96913" y="304800"/>
            <a:ext cx="1579600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itchFamily="34" charset="-127"/>
              </a:rPr>
              <a:t>September </a:t>
            </a:r>
            <a:r>
              <a:rPr lang="en-US" altLang="ko-KR" dirty="0" smtClean="0"/>
              <a:t>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5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83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j-cs"/>
              </a:rPr>
              <a:t>Benefits</a:t>
            </a:r>
            <a:r>
              <a:rPr kumimoji="0" lang="en-US" altLang="ko-KR" sz="32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j-cs"/>
              </a:rPr>
              <a:t> of VDI</a:t>
            </a: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905000"/>
            <a:ext cx="7772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2400" b="1" dirty="0" smtClean="0"/>
              <a:t>  Management</a:t>
            </a:r>
          </a:p>
          <a:p>
            <a:pPr lvl="1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/>
              <a:t>  Resource sharing and dynamic allocation improve efficiency</a:t>
            </a:r>
          </a:p>
          <a:p>
            <a:pPr algn="just">
              <a:spcBef>
                <a:spcPts val="1200"/>
              </a:spcBef>
              <a:buFont typeface="Wingdings" pitchFamily="2" charset="2"/>
              <a:buChar char="ü"/>
            </a:pPr>
            <a:r>
              <a:rPr lang="en-US" sz="2400" b="1" dirty="0" smtClean="0"/>
              <a:t>  Cost</a:t>
            </a:r>
          </a:p>
          <a:p>
            <a:pPr lvl="1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/>
              <a:t>  Thin Clients do not need high processing and storage capabilities</a:t>
            </a:r>
          </a:p>
          <a:p>
            <a:pPr algn="just">
              <a:spcBef>
                <a:spcPts val="1200"/>
              </a:spcBef>
              <a:buFont typeface="Wingdings" pitchFamily="2" charset="2"/>
              <a:buChar char="ü"/>
            </a:pPr>
            <a:r>
              <a:rPr lang="en-US" sz="2400" b="1" dirty="0" smtClean="0"/>
              <a:t>  Green</a:t>
            </a:r>
          </a:p>
          <a:p>
            <a:pPr algn="just">
              <a:spcBef>
                <a:spcPts val="1200"/>
              </a:spcBef>
              <a:buFont typeface="Wingdings" pitchFamily="2" charset="2"/>
              <a:buChar char="ü"/>
            </a:pPr>
            <a:r>
              <a:rPr lang="en-US" sz="2400" b="1" dirty="0" smtClean="0"/>
              <a:t>  Security</a:t>
            </a:r>
          </a:p>
          <a:p>
            <a:pPr algn="just">
              <a:spcBef>
                <a:spcPts val="1200"/>
              </a:spcBef>
              <a:buFont typeface="Wingdings" pitchFamily="2" charset="2"/>
              <a:buChar char="ü"/>
            </a:pPr>
            <a:r>
              <a:rPr lang="en-US" sz="2400" b="1" dirty="0" smtClean="0"/>
              <a:t>  …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96913" y="304800"/>
            <a:ext cx="1579600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itchFamily="34" charset="-127"/>
              </a:rPr>
              <a:t>September </a:t>
            </a:r>
            <a:r>
              <a:rPr lang="en-US" altLang="ko-KR" dirty="0" smtClean="0"/>
              <a:t>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6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83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j-cs"/>
              </a:rPr>
              <a:t>VDI </a:t>
            </a:r>
            <a:r>
              <a:rPr lang="en-US" altLang="ko-KR" sz="3200" b="1" kern="0" dirty="0" smtClean="0">
                <a:solidFill>
                  <a:schemeClr val="tx2"/>
                </a:solidFill>
                <a:ea typeface="굴림" pitchFamily="34" charset="-127"/>
                <a:cs typeface="+mj-cs"/>
              </a:rPr>
              <a:t>Becomes More Popular</a:t>
            </a: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j-cs"/>
            </a:endParaRP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685800" y="5437033"/>
            <a:ext cx="7772400" cy="811367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lIns="36000" tIns="36000" rIns="36000" bIns="36000">
            <a:spAutoFit/>
          </a:bodyPr>
          <a:lstStyle/>
          <a:p>
            <a:pPr algn="ctr"/>
            <a:r>
              <a:rPr lang="en-US" altLang="zh-CN" sz="2400" dirty="0" smtClean="0">
                <a:cs typeface="Times New Roman" pitchFamily="18" charset="0"/>
              </a:rPr>
              <a:t>60% of the world's enterprise </a:t>
            </a:r>
          </a:p>
          <a:p>
            <a:pPr algn="ctr"/>
            <a:r>
              <a:rPr lang="en-US" altLang="zh-CN" sz="2400" dirty="0" smtClean="0">
                <a:cs typeface="Times New Roman" pitchFamily="18" charset="0"/>
              </a:rPr>
              <a:t>are using or consider using desktop cloud services </a:t>
            </a:r>
            <a:endParaRPr lang="en-US" altLang="zh-CN" sz="2400" dirty="0">
              <a:cs typeface="Times New Roman" pitchFamily="18" charset="0"/>
            </a:endParaRPr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962400" y="2514600"/>
            <a:ext cx="373710" cy="268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3448" tIns="41724" rIns="83448" bIns="41724">
            <a:spAutoFit/>
          </a:bodyPr>
          <a:lstStyle/>
          <a:p>
            <a:pPr defTabSz="83448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kern="0" dirty="0" smtClean="0">
                <a:solidFill>
                  <a:srgbClr val="FFFFFF"/>
                </a:solidFill>
                <a:cs typeface="Times New Roman" pitchFamily="18" charset="0"/>
              </a:rPr>
              <a:t>8%</a:t>
            </a:r>
          </a:p>
        </p:txBody>
      </p:sp>
      <p:grpSp>
        <p:nvGrpSpPr>
          <p:cNvPr id="23" name="组合 22"/>
          <p:cNvGrpSpPr/>
          <p:nvPr/>
        </p:nvGrpSpPr>
        <p:grpSpPr>
          <a:xfrm>
            <a:off x="304800" y="1602584"/>
            <a:ext cx="8388424" cy="3806625"/>
            <a:chOff x="304800" y="1602584"/>
            <a:chExt cx="8388424" cy="3806625"/>
          </a:xfrm>
        </p:grpSpPr>
        <p:sp>
          <p:nvSpPr>
            <p:cNvPr id="54" name="Freeform 12"/>
            <p:cNvSpPr>
              <a:spLocks/>
            </p:cNvSpPr>
            <p:nvPr/>
          </p:nvSpPr>
          <p:spPr bwMode="auto">
            <a:xfrm>
              <a:off x="5993432" y="3978600"/>
              <a:ext cx="2232248" cy="504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7" y="470"/>
                </a:cxn>
                <a:cxn ang="0">
                  <a:pos x="1425" y="470"/>
                </a:cxn>
              </a:cxnLst>
              <a:rect l="0" t="0" r="r" b="b"/>
              <a:pathLst>
                <a:path w="1425" h="470">
                  <a:moveTo>
                    <a:pt x="0" y="0"/>
                  </a:moveTo>
                  <a:lnTo>
                    <a:pt x="427" y="470"/>
                  </a:lnTo>
                  <a:lnTo>
                    <a:pt x="1425" y="47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91411" tIns="45705" rIns="91411" bIns="45705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5" name="TextBox 9"/>
            <p:cNvSpPr txBox="1">
              <a:spLocks noChangeArrowheads="1"/>
            </p:cNvSpPr>
            <p:nvPr/>
          </p:nvSpPr>
          <p:spPr bwMode="auto">
            <a:xfrm>
              <a:off x="5991234" y="5017208"/>
              <a:ext cx="2448272" cy="392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83410" tIns="41705" rIns="83410" bIns="41705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itchFamily="34" charset="0"/>
                  <a:ea typeface="宋体" pitchFamily="2" charset="-122"/>
                </a:rPr>
                <a:t>Source</a:t>
              </a:r>
              <a:r>
                <a:rPr kumimoji="0" lang="zh-CN" altLang="en-US" sz="100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itchFamily="34" charset="0"/>
                  <a:ea typeface="宋体" pitchFamily="2" charset="-122"/>
                </a:rPr>
                <a:t>：</a:t>
              </a:r>
              <a:r>
                <a:rPr kumimoji="0" lang="en-US" altLang="zh-CN" sz="100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itchFamily="34" charset="0"/>
                  <a:ea typeface="宋体" pitchFamily="2" charset="-122"/>
                </a:rPr>
                <a:t>Enterprise Strategy Group</a:t>
              </a:r>
              <a:r>
                <a:rPr kumimoji="0" lang="en-US" altLang="zh-CN" sz="100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宋体" pitchFamily="2" charset="-122"/>
                </a:rPr>
                <a:t>	</a:t>
              </a:r>
            </a:p>
          </p:txBody>
        </p:sp>
        <p:sp>
          <p:nvSpPr>
            <p:cNvPr id="56" name="Freeform 10"/>
            <p:cNvSpPr>
              <a:spLocks/>
            </p:cNvSpPr>
            <p:nvPr/>
          </p:nvSpPr>
          <p:spPr bwMode="auto">
            <a:xfrm>
              <a:off x="593502" y="2178648"/>
              <a:ext cx="2087562" cy="6492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52" y="0"/>
                </a:cxn>
                <a:cxn ang="0">
                  <a:pos x="1315" y="409"/>
                </a:cxn>
              </a:cxnLst>
              <a:rect l="0" t="0" r="r" b="b"/>
              <a:pathLst>
                <a:path w="1315" h="409">
                  <a:moveTo>
                    <a:pt x="0" y="0"/>
                  </a:moveTo>
                  <a:lnTo>
                    <a:pt x="952" y="0"/>
                  </a:lnTo>
                  <a:lnTo>
                    <a:pt x="1315" y="40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91411" tIns="45705" rIns="91411" bIns="45705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" name="Freeform 11"/>
            <p:cNvSpPr>
              <a:spLocks/>
            </p:cNvSpPr>
            <p:nvPr/>
          </p:nvSpPr>
          <p:spPr bwMode="auto">
            <a:xfrm>
              <a:off x="3905200" y="1602584"/>
              <a:ext cx="3240360" cy="504056"/>
            </a:xfrm>
            <a:custGeom>
              <a:avLst/>
              <a:gdLst/>
              <a:ahLst/>
              <a:cxnLst>
                <a:cxn ang="0">
                  <a:pos x="1270" y="0"/>
                </a:cxn>
                <a:cxn ang="0">
                  <a:pos x="409" y="0"/>
                </a:cxn>
                <a:cxn ang="0">
                  <a:pos x="0" y="408"/>
                </a:cxn>
              </a:cxnLst>
              <a:rect l="0" t="0" r="r" b="b"/>
              <a:pathLst>
                <a:path w="1270" h="408">
                  <a:moveTo>
                    <a:pt x="1270" y="0"/>
                  </a:moveTo>
                  <a:lnTo>
                    <a:pt x="409" y="0"/>
                  </a:lnTo>
                  <a:lnTo>
                    <a:pt x="0" y="40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91411" tIns="45705" rIns="91411" bIns="45705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Freeform 12"/>
            <p:cNvSpPr>
              <a:spLocks/>
            </p:cNvSpPr>
            <p:nvPr/>
          </p:nvSpPr>
          <p:spPr bwMode="auto">
            <a:xfrm flipH="1">
              <a:off x="1816968" y="4482904"/>
              <a:ext cx="2158478" cy="7920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7" y="470"/>
                </a:cxn>
                <a:cxn ang="0">
                  <a:pos x="1425" y="470"/>
                </a:cxn>
              </a:cxnLst>
              <a:rect l="0" t="0" r="r" b="b"/>
              <a:pathLst>
                <a:path w="1425" h="470">
                  <a:moveTo>
                    <a:pt x="0" y="0"/>
                  </a:moveTo>
                  <a:lnTo>
                    <a:pt x="427" y="470"/>
                  </a:lnTo>
                  <a:lnTo>
                    <a:pt x="1425" y="47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91411" tIns="45705" rIns="91411" bIns="45705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aphicFrame>
          <p:nvGraphicFramePr>
            <p:cNvPr id="59" name="Object 6"/>
            <p:cNvGraphicFramePr>
              <a:graphicFrameLocks noChangeAspect="1"/>
            </p:cNvGraphicFramePr>
            <p:nvPr/>
          </p:nvGraphicFramePr>
          <p:xfrm>
            <a:off x="1778733" y="1602585"/>
            <a:ext cx="5150803" cy="3456384"/>
          </p:xfrm>
          <a:graphic>
            <a:graphicData uri="http://schemas.openxmlformats.org/presentationml/2006/ole">
              <p:oleObj spid="_x0000_s5124" name="图表" r:id="rId4" imgW="6096075" imgH="4067089" progId="MSGraph.Chart.8">
                <p:embed followColorScheme="full"/>
              </p:oleObj>
            </a:graphicData>
          </a:graphic>
        </p:graphicFrame>
        <p:sp>
          <p:nvSpPr>
            <p:cNvPr id="60" name="Text Box 31"/>
            <p:cNvSpPr txBox="1">
              <a:spLocks noChangeArrowheads="1"/>
            </p:cNvSpPr>
            <p:nvPr/>
          </p:nvSpPr>
          <p:spPr bwMode="auto">
            <a:xfrm>
              <a:off x="3695853" y="2106640"/>
              <a:ext cx="56938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Black" pitchFamily="34" charset="0"/>
                </a:rPr>
                <a:t>8</a:t>
              </a:r>
              <a:r>
                <a:rPr kumimoji="0" lang="en-US" altLang="ko-KR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Black" pitchFamily="34" charset="0"/>
                </a:rPr>
                <a:t>%</a:t>
              </a:r>
            </a:p>
          </p:txBody>
        </p:sp>
        <p:sp>
          <p:nvSpPr>
            <p:cNvPr id="61" name="Text Box 31"/>
            <p:cNvSpPr txBox="1">
              <a:spLocks noChangeArrowheads="1"/>
            </p:cNvSpPr>
            <p:nvPr/>
          </p:nvSpPr>
          <p:spPr bwMode="auto">
            <a:xfrm>
              <a:off x="5362877" y="2826720"/>
              <a:ext cx="77457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Black" pitchFamily="34" charset="0"/>
                </a:rPr>
                <a:t>40</a:t>
              </a:r>
              <a:r>
                <a:rPr kumimoji="0" lang="en-US" altLang="ko-KR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Black" pitchFamily="34" charset="0"/>
                </a:rPr>
                <a:t>%</a:t>
              </a:r>
            </a:p>
          </p:txBody>
        </p:sp>
        <p:sp>
          <p:nvSpPr>
            <p:cNvPr id="62" name="Text Box 31"/>
            <p:cNvSpPr txBox="1">
              <a:spLocks noChangeArrowheads="1"/>
            </p:cNvSpPr>
            <p:nvPr/>
          </p:nvSpPr>
          <p:spPr bwMode="auto">
            <a:xfrm>
              <a:off x="3905200" y="3834832"/>
              <a:ext cx="77457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Black" pitchFamily="34" charset="0"/>
                </a:rPr>
                <a:t>21</a:t>
              </a:r>
              <a:r>
                <a:rPr kumimoji="0" lang="en-US" altLang="ko-KR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Black" pitchFamily="34" charset="0"/>
                </a:rPr>
                <a:t>%</a:t>
              </a:r>
            </a:p>
          </p:txBody>
        </p:sp>
        <p:sp>
          <p:nvSpPr>
            <p:cNvPr id="63" name="Text Box 31"/>
            <p:cNvSpPr txBox="1">
              <a:spLocks noChangeArrowheads="1"/>
            </p:cNvSpPr>
            <p:nvPr/>
          </p:nvSpPr>
          <p:spPr bwMode="auto">
            <a:xfrm>
              <a:off x="2578229" y="2895600"/>
              <a:ext cx="77457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Black" pitchFamily="34" charset="0"/>
                </a:rPr>
                <a:t>31</a:t>
              </a:r>
              <a:r>
                <a:rPr kumimoji="0" lang="en-US" altLang="ko-KR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Black" pitchFamily="34" charset="0"/>
                </a:rPr>
                <a:t>%</a:t>
              </a:r>
            </a:p>
          </p:txBody>
        </p:sp>
        <p:sp>
          <p:nvSpPr>
            <p:cNvPr id="64" name="Text Box 9"/>
            <p:cNvSpPr txBox="1">
              <a:spLocks noChangeArrowheads="1"/>
            </p:cNvSpPr>
            <p:nvPr/>
          </p:nvSpPr>
          <p:spPr bwMode="gray">
            <a:xfrm>
              <a:off x="304800" y="2283786"/>
              <a:ext cx="2232247" cy="8309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91411" tIns="45705" rIns="91411" bIns="45705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We haven't deployed VDI yet, but we will consider.</a:t>
              </a:r>
              <a:endPara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Text Box 9"/>
            <p:cNvSpPr txBox="1">
              <a:spLocks noChangeArrowheads="1"/>
            </p:cNvSpPr>
            <p:nvPr/>
          </p:nvSpPr>
          <p:spPr bwMode="gray">
            <a:xfrm>
              <a:off x="1384920" y="4914952"/>
              <a:ext cx="1872208" cy="338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91411" tIns="45705" rIns="91411" bIns="45705">
              <a:spAutoFit/>
            </a:bodyPr>
            <a:lstStyle/>
            <a:p>
              <a:pPr marL="0" marR="0" lvl="0" indent="0" algn="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We are using VDI</a:t>
              </a:r>
              <a:endPara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Text Box 9"/>
            <p:cNvSpPr txBox="1">
              <a:spLocks noChangeArrowheads="1"/>
            </p:cNvSpPr>
            <p:nvPr/>
          </p:nvSpPr>
          <p:spPr bwMode="gray">
            <a:xfrm>
              <a:off x="5201344" y="1602584"/>
              <a:ext cx="3384376" cy="584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91411" tIns="45705" rIns="91411" bIns="45705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We’re planning to deploy VDI (including active evaluation)</a:t>
              </a:r>
              <a:endPara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Text Box 9"/>
            <p:cNvSpPr txBox="1">
              <a:spLocks noChangeArrowheads="1"/>
            </p:cNvSpPr>
            <p:nvPr/>
          </p:nvSpPr>
          <p:spPr bwMode="gray">
            <a:xfrm>
              <a:off x="6497488" y="3330776"/>
              <a:ext cx="2195736" cy="1077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91411" tIns="45705" rIns="91411" bIns="45705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We haven’t deployed VDI, and we don’t have the plan to deploy VDI</a:t>
              </a:r>
              <a:endPara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96913" y="304800"/>
            <a:ext cx="1579600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itchFamily="34" charset="-127"/>
              </a:rPr>
              <a:t>September </a:t>
            </a:r>
            <a:r>
              <a:rPr lang="en-US" altLang="ko-KR" dirty="0" smtClean="0"/>
              <a:t>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7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256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99950" y="6206925"/>
            <a:ext cx="7772400" cy="228600"/>
          </a:xfrm>
          <a:noFill/>
        </p:spPr>
        <p:txBody>
          <a:bodyPr>
            <a:normAutofit fontScale="47500" lnSpcReduction="20000"/>
          </a:bodyPr>
          <a:lstStyle/>
          <a:p>
            <a:pPr marL="457200" indent="-457200">
              <a:buNone/>
            </a:pPr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TCO: </a:t>
            </a:r>
            <a:r>
              <a:rPr lang="en-US" altLang="zh-CN" dirty="0" smtClean="0">
                <a:latin typeface="Times New Roman" pitchFamily="18" charset="0"/>
                <a:ea typeface="굴림" pitchFamily="34" charset="-127"/>
              </a:rPr>
              <a:t>total cost of ownership          OA: office automation</a:t>
            </a:r>
            <a:endParaRPr lang="en-US" altLang="ko-KR" dirty="0" smtClean="0">
              <a:solidFill>
                <a:srgbClr val="FF0000"/>
              </a:solidFill>
              <a:latin typeface="Times New Roman" pitchFamily="18" charset="0"/>
              <a:ea typeface="굴림" pitchFamily="34" charset="-127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457200" y="3733800"/>
          <a:ext cx="8077200" cy="2307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3327"/>
                <a:gridCol w="2049849"/>
                <a:gridCol w="1997012"/>
                <a:gridCol w="1997012"/>
              </a:tblGrid>
              <a:tr h="831742">
                <a:tc>
                  <a:txBody>
                    <a:bodyPr/>
                    <a:lstStyle/>
                    <a:p>
                      <a:r>
                        <a:rPr lang="en-US" altLang="zh-CN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Industry</a:t>
                      </a:r>
                      <a:r>
                        <a:rPr lang="en-US" altLang="zh-CN" sz="1200" dirty="0" smtClean="0"/>
                        <a:t> </a:t>
                      </a:r>
                      <a:r>
                        <a:rPr lang="en-US" altLang="zh-CN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Finance/Electric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Power/Power industry/Airport/Telecom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Finance/Electric Power/Telecom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Healthcare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70116">
                <a:tc>
                  <a:txBody>
                    <a:bodyPr/>
                    <a:lstStyle/>
                    <a:p>
                      <a:r>
                        <a:rPr lang="en-US" altLang="zh-CN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Application Scenario</a:t>
                      </a:r>
                      <a:endParaRPr lang="zh-CN" altLang="en-US" sz="12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Business hall,</a:t>
                      </a:r>
                      <a:r>
                        <a:rPr lang="en-US" altLang="zh-CN" sz="1200" baseline="0" dirty="0" smtClean="0"/>
                        <a:t> Branch institution, OA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 smtClean="0"/>
                        <a:t>Call center, OA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Hospital, OA</a:t>
                      </a:r>
                      <a:endParaRPr lang="zh-CN" altLang="en-US" sz="1200" dirty="0"/>
                    </a:p>
                  </a:txBody>
                  <a:tcPr anchor="ctr"/>
                </a:tc>
              </a:tr>
              <a:tr h="83174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Requirement</a:t>
                      </a:r>
                      <a:endParaRPr lang="zh-CN" altLang="en-US" sz="12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-36000">
                        <a:buFont typeface="Arial" pitchFamily="34" charset="0"/>
                        <a:buChar char="•"/>
                      </a:pPr>
                      <a:r>
                        <a:rPr lang="en-US" altLang="zh-CN" sz="1200" dirty="0" smtClean="0"/>
                        <a:t> Support</a:t>
                      </a:r>
                      <a:r>
                        <a:rPr lang="en-US" altLang="zh-CN" sz="1200" baseline="0" dirty="0" smtClean="0"/>
                        <a:t> for a large number of    peripherals</a:t>
                      </a:r>
                    </a:p>
                    <a:p>
                      <a:pPr indent="-36000">
                        <a:buFont typeface="Arial" pitchFamily="34" charset="0"/>
                        <a:buChar char="•"/>
                      </a:pPr>
                      <a:r>
                        <a:rPr lang="en-US" altLang="zh-CN" sz="1200" baseline="0" dirty="0" smtClean="0"/>
                        <a:t> Easy maintenance</a:t>
                      </a:r>
                    </a:p>
                    <a:p>
                      <a:pPr indent="-36000">
                        <a:buFont typeface="Arial" pitchFamily="34" charset="0"/>
                        <a:buChar char="•"/>
                      </a:pPr>
                      <a:r>
                        <a:rPr lang="en-US" altLang="zh-CN" sz="1200" baseline="0" dirty="0" smtClean="0"/>
                        <a:t> Energy  conservation and emission reduction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-36000" algn="l">
                        <a:buFont typeface="Arial" pitchFamily="34" charset="0"/>
                        <a:buChar char="•"/>
                      </a:pPr>
                      <a:r>
                        <a:rPr lang="en-US" altLang="zh-CN" sz="1200" dirty="0" smtClean="0"/>
                        <a:t> High-quality</a:t>
                      </a:r>
                      <a:r>
                        <a:rPr lang="en-US" altLang="zh-CN" sz="1200" baseline="0" dirty="0" smtClean="0"/>
                        <a:t> voice</a:t>
                      </a:r>
                    </a:p>
                    <a:p>
                      <a:pPr indent="-36000" algn="l">
                        <a:buFont typeface="Arial" pitchFamily="34" charset="0"/>
                        <a:buChar char="•"/>
                      </a:pPr>
                      <a:r>
                        <a:rPr lang="en-US" altLang="zh-CN" sz="1200" baseline="0" dirty="0" smtClean="0"/>
                        <a:t> Low energy consumption</a:t>
                      </a:r>
                    </a:p>
                    <a:p>
                      <a:pPr indent="-36000" algn="l">
                        <a:buFont typeface="Arial" pitchFamily="34" charset="0"/>
                        <a:buChar char="•"/>
                      </a:pPr>
                      <a:r>
                        <a:rPr lang="en-US" altLang="zh-CN" sz="1200" baseline="0" dirty="0" smtClean="0"/>
                        <a:t> Easy maintenance</a:t>
                      </a:r>
                    </a:p>
                    <a:p>
                      <a:pPr indent="-36000" algn="l">
                        <a:buFont typeface="Arial" pitchFamily="34" charset="0"/>
                        <a:buChar char="•"/>
                      </a:pPr>
                      <a:r>
                        <a:rPr lang="en-US" altLang="zh-CN" sz="1200" baseline="0" dirty="0" smtClean="0"/>
                        <a:t> Quick deployment</a:t>
                      </a:r>
                    </a:p>
                    <a:p>
                      <a:pPr indent="-36000" algn="l">
                        <a:buFont typeface="Arial" pitchFamily="34" charset="0"/>
                        <a:buChar char="•"/>
                      </a:pPr>
                      <a:r>
                        <a:rPr lang="en-US" altLang="zh-CN" sz="1200" baseline="0" dirty="0" smtClean="0"/>
                        <a:t> Low TCO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-36000">
                        <a:buFont typeface="Arial" pitchFamily="34" charset="0"/>
                        <a:buChar char="•"/>
                      </a:pPr>
                      <a:r>
                        <a:rPr lang="en-US" altLang="zh-CN" sz="1200" dirty="0" smtClean="0"/>
                        <a:t> Information</a:t>
                      </a:r>
                      <a:r>
                        <a:rPr lang="en-US" altLang="zh-CN" sz="1200" baseline="0" dirty="0" smtClean="0"/>
                        <a:t> sharing</a:t>
                      </a:r>
                    </a:p>
                    <a:p>
                      <a:pPr indent="-36000">
                        <a:buFont typeface="Arial" pitchFamily="34" charset="0"/>
                        <a:buChar char="•"/>
                      </a:pPr>
                      <a:r>
                        <a:rPr lang="en-US" altLang="zh-CN" sz="1200" baseline="0" dirty="0" smtClean="0"/>
                        <a:t> Easy maintenance</a:t>
                      </a:r>
                    </a:p>
                    <a:p>
                      <a:pPr indent="-36000">
                        <a:buFont typeface="Arial" pitchFamily="34" charset="0"/>
                        <a:buChar char="•"/>
                      </a:pPr>
                      <a:r>
                        <a:rPr lang="en-US" altLang="zh-CN" sz="1200" baseline="0" dirty="0" smtClean="0"/>
                        <a:t> Security</a:t>
                      </a:r>
                      <a:endParaRPr lang="zh-CN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57200" y="1371600"/>
          <a:ext cx="8077200" cy="2493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537275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Industry 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Government/Military/Police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Education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Enterprise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950562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Application</a:t>
                      </a:r>
                      <a:r>
                        <a:rPr lang="en-US" altLang="zh-CN" sz="1200" b="1" baseline="0" dirty="0" smtClean="0">
                          <a:solidFill>
                            <a:srgbClr val="FF0000"/>
                          </a:solidFill>
                        </a:rPr>
                        <a:t> Scenario</a:t>
                      </a:r>
                      <a:endParaRPr lang="zh-CN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 smtClean="0"/>
                        <a:t>Intranet, Internet, Security-sensitive network, Citizen support service,</a:t>
                      </a:r>
                      <a:r>
                        <a:rPr lang="en-US" altLang="zh-CN" sz="1200" baseline="0" dirty="0" smtClean="0"/>
                        <a:t> OA 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 smtClean="0"/>
                        <a:t>Laboratory, Remote education, OA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 smtClean="0"/>
                        <a:t>R&amp;D department,</a:t>
                      </a:r>
                      <a:r>
                        <a:rPr lang="en-US" altLang="zh-CN" sz="1200" baseline="0" dirty="0" smtClean="0"/>
                        <a:t> OA</a:t>
                      </a:r>
                      <a:endParaRPr lang="zh-CN" altLang="en-US" sz="1200" dirty="0"/>
                    </a:p>
                  </a:txBody>
                  <a:tcPr anchor="ctr"/>
                </a:tc>
              </a:tr>
              <a:tr h="95056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Requirement</a:t>
                      </a:r>
                      <a:endParaRPr lang="zh-CN" altLang="en-US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-36000" algn="l">
                        <a:buFont typeface="Arial" pitchFamily="34" charset="0"/>
                        <a:buChar char="•"/>
                      </a:pPr>
                      <a:r>
                        <a:rPr lang="en-US" altLang="zh-CN" sz="1200" dirty="0" smtClean="0"/>
                        <a:t> Effective</a:t>
                      </a:r>
                      <a:r>
                        <a:rPr lang="en-US" altLang="zh-CN" sz="1200" baseline="0" dirty="0" smtClean="0"/>
                        <a:t> Management</a:t>
                      </a:r>
                    </a:p>
                    <a:p>
                      <a:pPr indent="-36000" algn="l">
                        <a:buFont typeface="Arial" pitchFamily="34" charset="0"/>
                        <a:buChar char="•"/>
                      </a:pPr>
                      <a:r>
                        <a:rPr lang="en-US" altLang="zh-CN" sz="1200" baseline="0" dirty="0" smtClean="0"/>
                        <a:t> High information security</a:t>
                      </a:r>
                    </a:p>
                    <a:p>
                      <a:pPr indent="-36000" algn="l">
                        <a:buFont typeface="Arial" pitchFamily="34" charset="0"/>
                        <a:buChar char="•"/>
                      </a:pPr>
                      <a:r>
                        <a:rPr lang="en-US" altLang="zh-CN" sz="1200" baseline="0" dirty="0" smtClean="0"/>
                        <a:t> Easy maintenance of storage        media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-3600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Low TCO</a:t>
                      </a:r>
                    </a:p>
                    <a:p>
                      <a:pPr marL="0" indent="-3600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Low energy consumption</a:t>
                      </a:r>
                    </a:p>
                    <a:p>
                      <a:pPr marL="0" indent="-3600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Easy maintenance</a:t>
                      </a:r>
                    </a:p>
                    <a:p>
                      <a:pPr marL="0" indent="-3600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Information sharing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-36000" algn="l">
                        <a:buFont typeface="Arial" pitchFamily="34" charset="0"/>
                        <a:buChar char="•"/>
                      </a:pPr>
                      <a:r>
                        <a:rPr lang="en-US" altLang="zh-CN" sz="1200" dirty="0" smtClean="0"/>
                        <a:t> High</a:t>
                      </a:r>
                      <a:r>
                        <a:rPr lang="en-US" altLang="zh-CN" sz="1200" baseline="0" dirty="0" smtClean="0"/>
                        <a:t> security</a:t>
                      </a:r>
                    </a:p>
                    <a:p>
                      <a:pPr indent="-36000" algn="l">
                        <a:buFont typeface="Arial" pitchFamily="34" charset="0"/>
                        <a:buChar char="•"/>
                      </a:pPr>
                      <a:r>
                        <a:rPr lang="en-US" altLang="zh-CN" sz="1200" baseline="0" dirty="0" smtClean="0"/>
                        <a:t> Easy maintenance</a:t>
                      </a:r>
                    </a:p>
                    <a:p>
                      <a:pPr indent="-36000" algn="l">
                        <a:buFont typeface="Arial" pitchFamily="34" charset="0"/>
                        <a:buChar char="•"/>
                      </a:pPr>
                      <a:r>
                        <a:rPr lang="en-US" altLang="zh-CN" sz="1200" baseline="0" dirty="0" smtClean="0"/>
                        <a:t> Low energy consumption</a:t>
                      </a:r>
                    </a:p>
                    <a:p>
                      <a:pPr indent="-36000" algn="l">
                        <a:buFont typeface="Arial" pitchFamily="34" charset="0"/>
                        <a:buChar char="•"/>
                      </a:pPr>
                      <a:r>
                        <a:rPr lang="en-US" altLang="zh-CN" sz="1200" baseline="0" dirty="0" smtClean="0"/>
                        <a:t> Low TCO</a:t>
                      </a:r>
                    </a:p>
                    <a:p>
                      <a:pPr indent="-36000" algn="l">
                        <a:buFont typeface="Arial" pitchFamily="34" charset="0"/>
                        <a:buChar char="•"/>
                      </a:pPr>
                      <a:r>
                        <a:rPr lang="en-US" altLang="zh-CN" sz="1200" baseline="0" dirty="0" smtClean="0"/>
                        <a:t> Mobile office</a:t>
                      </a:r>
                      <a:endParaRPr lang="zh-CN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j-cs"/>
              </a:rPr>
              <a:t>VDI </a:t>
            </a:r>
            <a:r>
              <a:rPr lang="en-US" altLang="ko-KR" sz="3200" b="1" kern="0" dirty="0" smtClean="0">
                <a:solidFill>
                  <a:schemeClr val="tx2"/>
                </a:solidFill>
                <a:ea typeface="굴림" pitchFamily="34" charset="-127"/>
                <a:cs typeface="+mj-cs"/>
              </a:rPr>
              <a:t>Becomes More Popular (Cont’d)</a:t>
            </a: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96913" y="304800"/>
            <a:ext cx="1579600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itchFamily="34" charset="-127"/>
              </a:rPr>
              <a:t>September </a:t>
            </a:r>
            <a:r>
              <a:rPr lang="en-US" altLang="ko-KR" dirty="0" smtClean="0"/>
              <a:t>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8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  <a:t>Cloud-based VDI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5800" y="1856697"/>
            <a:ext cx="7772400" cy="2236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en-US" altLang="zh-CN" sz="2200" b="1" dirty="0" smtClean="0"/>
              <a:t>VDI and mobile office are future trends of IT systems.  </a:t>
            </a:r>
          </a:p>
          <a:p>
            <a:pPr algn="just">
              <a:lnSpc>
                <a:spcPct val="114000"/>
              </a:lnSpc>
              <a:spcBef>
                <a:spcPts val="1800"/>
              </a:spcBef>
            </a:pPr>
            <a:r>
              <a:rPr lang="en-US" altLang="zh-CN" sz="2200" b="1" dirty="0" smtClean="0"/>
              <a:t>In [1], cloud-based VDI is considered as an application in wireless office with the assumptions of 100Mbps and best effort.</a:t>
            </a:r>
          </a:p>
          <a:p>
            <a:pPr algn="just"/>
            <a:endParaRPr lang="en-US" sz="2400" dirty="0"/>
          </a:p>
        </p:txBody>
      </p:sp>
      <p:pic>
        <p:nvPicPr>
          <p:cNvPr id="4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657600"/>
            <a:ext cx="6591300" cy="2651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96913" y="304800"/>
            <a:ext cx="1579600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itchFamily="34" charset="-127"/>
              </a:rPr>
              <a:t>September </a:t>
            </a:r>
            <a:r>
              <a:rPr lang="en-US" altLang="ko-KR" dirty="0" smtClean="0"/>
              <a:t>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  <a:t>Selected Features</a:t>
            </a:r>
          </a:p>
        </p:txBody>
      </p:sp>
      <p:sp>
        <p:nvSpPr>
          <p:cNvPr id="134" name="矩形 133"/>
          <p:cNvSpPr/>
          <p:nvPr/>
        </p:nvSpPr>
        <p:spPr>
          <a:xfrm>
            <a:off x="685800" y="1828800"/>
            <a:ext cx="8001000" cy="2854218"/>
          </a:xfrm>
          <a:prstGeom prst="rect">
            <a:avLst/>
          </a:prstGeom>
          <a:noFill/>
          <a:ln w="28575">
            <a:noFill/>
          </a:ln>
        </p:spPr>
        <p:txBody>
          <a:bodyPr wrap="square" lIns="83414" tIns="41707" rIns="83414" bIns="41707">
            <a:spAutoFit/>
          </a:bodyPr>
          <a:lstStyle/>
          <a:p>
            <a:pPr marL="79375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 b="1" dirty="0" smtClean="0">
                <a:ea typeface="微软雅黑" pitchFamily="34" charset="-122"/>
                <a:cs typeface="Times New Roman" pitchFamily="18" charset="0"/>
              </a:rPr>
              <a:t>For cloud-based VDI, there are a few features that we need to pay attention:</a:t>
            </a:r>
          </a:p>
          <a:p>
            <a:pPr marL="536575" lvl="1" algn="just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微软雅黑" pitchFamily="34" charset="-122"/>
                <a:cs typeface="Times New Roman" pitchFamily="18" charset="0"/>
              </a:rPr>
              <a:t>   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微软雅黑" pitchFamily="34" charset="-122"/>
                <a:cs typeface="Times New Roman" pitchFamily="18" charset="0"/>
              </a:rPr>
              <a:t>User can access to desktop </a:t>
            </a:r>
            <a:r>
              <a:rPr lang="en-US" altLang="zh-CN" sz="2000" b="1" dirty="0" smtClean="0">
                <a:solidFill>
                  <a:srgbClr val="C00000"/>
                </a:solidFill>
                <a:ea typeface="微软雅黑" pitchFamily="34" charset="-122"/>
                <a:cs typeface="Times New Roman" pitchFamily="18" charset="0"/>
              </a:rPr>
              <a:t>anytime and anywhere</a:t>
            </a:r>
          </a:p>
          <a:p>
            <a:pPr marL="536575" lvl="1" algn="just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微软雅黑" pitchFamily="34" charset="-122"/>
                <a:cs typeface="Times New Roman" pitchFamily="18" charset="0"/>
              </a:rPr>
              <a:t>  User can access to desktop with </a:t>
            </a:r>
            <a:r>
              <a:rPr lang="en-US" altLang="zh-CN" sz="2000" b="1" dirty="0" smtClean="0">
                <a:solidFill>
                  <a:srgbClr val="C00000"/>
                </a:solidFill>
                <a:ea typeface="微软雅黑" pitchFamily="34" charset="-122"/>
                <a:cs typeface="Times New Roman" pitchFamily="18" charset="0"/>
              </a:rPr>
              <a:t>any terminal device</a:t>
            </a:r>
          </a:p>
          <a:p>
            <a:pPr marL="536575" lvl="1" algn="just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</a:pPr>
            <a:r>
              <a:rPr lang="en-US" altLang="zh-CN" sz="2000" b="1" dirty="0" smtClean="0">
                <a:solidFill>
                  <a:srgbClr val="C00000"/>
                </a:solidFill>
                <a:ea typeface="微软雅黑" pitchFamily="34" charset="-122"/>
                <a:cs typeface="Times New Roman" pitchFamily="18" charset="0"/>
              </a:rPr>
              <a:t>  Consistent user experience 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微软雅黑" pitchFamily="34" charset="-122"/>
                <a:cs typeface="Times New Roman" pitchFamily="18" charset="0"/>
              </a:rPr>
              <a:t>among different terminals</a:t>
            </a:r>
            <a:endParaRPr lang="en-US" altLang="zh-CN" sz="2000" b="1" dirty="0" smtClean="0">
              <a:solidFill>
                <a:srgbClr val="C00000"/>
              </a:solidFill>
              <a:ea typeface="微软雅黑" pitchFamily="34" charset="-122"/>
              <a:cs typeface="Times New Roman" pitchFamily="18" charset="0"/>
            </a:endParaRPr>
          </a:p>
          <a:p>
            <a:pPr marL="536575" lvl="1" algn="just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微软雅黑" pitchFamily="34" charset="-122"/>
                <a:cs typeface="Times New Roman" pitchFamily="18" charset="0"/>
              </a:rPr>
              <a:t>  Unified ID authentication provides </a:t>
            </a:r>
            <a:r>
              <a:rPr lang="en-US" altLang="zh-CN" sz="2000" b="1" dirty="0" smtClean="0">
                <a:solidFill>
                  <a:srgbClr val="C00000"/>
                </a:solidFill>
                <a:ea typeface="微软雅黑" pitchFamily="34" charset="-122"/>
                <a:cs typeface="Times New Roman" pitchFamily="18" charset="0"/>
              </a:rPr>
              <a:t>security guarantee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13550</TotalTime>
  <Words>914</Words>
  <Application>Microsoft Office PowerPoint</Application>
  <PresentationFormat>全屏显示(4:3)</PresentationFormat>
  <Paragraphs>213</Paragraphs>
  <Slides>11</Slides>
  <Notes>11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14" baseType="lpstr">
      <vt:lpstr>1_802.11-09/0091r0</vt:lpstr>
      <vt:lpstr>Document</vt:lpstr>
      <vt:lpstr>图表</vt:lpstr>
      <vt:lpstr>Virtual Desktop Infrastructure (VDI)</vt:lpstr>
      <vt:lpstr>Abstract</vt:lpstr>
      <vt:lpstr>Motivation</vt:lpstr>
      <vt:lpstr>幻灯片 4</vt:lpstr>
      <vt:lpstr>幻灯片 5</vt:lpstr>
      <vt:lpstr>幻灯片 6</vt:lpstr>
      <vt:lpstr>幻灯片 7</vt:lpstr>
      <vt:lpstr>Cloud-based VDI</vt:lpstr>
      <vt:lpstr>Selected Features</vt:lpstr>
      <vt:lpstr>幻灯片 10</vt:lpstr>
      <vt:lpstr>幻灯片 11</vt:lpstr>
    </vt:vector>
  </TitlesOfParts>
  <Company>Ralink Technology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l00219291</cp:lastModifiedBy>
  <cp:revision>667</cp:revision>
  <cp:lastPrinted>1998-02-10T13:28:06Z</cp:lastPrinted>
  <dcterms:created xsi:type="dcterms:W3CDTF">2008-03-19T13:28:15Z</dcterms:created>
  <dcterms:modified xsi:type="dcterms:W3CDTF">2013-09-16T11:29:51Z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(3)ndN2+f5+H6Oa5Ar6D/fsOfPwynaVO7upP6OyTHHzJNNJ6YE2CI08GRTvxADfg3gt9clyY7QW_x000d_
BNGbcPtbIW/Trq/DozI3VVpEtZc96UFleYLRn2MmKawXIEWzEndtJa+EpVDyytG95bl8a5hT_x000d_
d8CwwoNR9UQ02xfE78py3qFcwykDEG6koFCxfghDuWfrLgpV147Wb92kMu6P33SZzddT2u5l_x000d_
Hz2uwBiv1xqYHuSRbi</vt:lpwstr>
  </property>
  <property fmtid="{D5CDD505-2E9C-101B-9397-08002B2CF9AE}" pid="3" name="_ms_pID_725343_00">
    <vt:lpwstr>_</vt:lpwstr>
  </property>
  <property fmtid="{D5CDD505-2E9C-101B-9397-08002B2CF9AE}" pid="4" name="_ms_pID_7253431">
    <vt:lpwstr>zqUUtTSVOhp3CcbsvUPftqRfyd9hf1MX8ttnii9h4oUA3y+YsBEiqe_x000d_
bmBsp+QHmGWYbHNQCwkcYzo0ZzwwD18U3jHtGKQaCzzy1EeUZzBV3hkYPqQtFUuW402uNFa8_x000d_
Hay1DLMwnkCZWQ6RddTeuPYiI/3GRMGms6yE1JFMOTl/1+GWuYtFSAq69Kb97ckqcuJVd1CD_x000d_
ije719ZQL4X1cAZfsO4VaN6fnDReXpUNATRI</vt:lpwstr>
  </property>
  <property fmtid="{D5CDD505-2E9C-101B-9397-08002B2CF9AE}" pid="5" name="_ms_pID_7253431_00">
    <vt:lpwstr>_</vt:lpwstr>
  </property>
  <property fmtid="{D5CDD505-2E9C-101B-9397-08002B2CF9AE}" pid="6" name="_ms_pID_7253432">
    <vt:lpwstr>mi3HxbcV0hJdXjpcCZui7puhUKdMtPru0FJP_x000d_
fHSqL/aHxi0tEq0zW2lYpGe4if1fG+wqZWNi8snzuV3PbBOAbs9HLX6N3WWa9+KaVxLdzqlt_x000d_
qIcT+lYUABfGQGaZ0wJf9vwy5/kjYN9F9bYQiqauw7C1jk8u/aiolvU1Z0PDuoph</vt:lpwstr>
  </property>
  <property fmtid="{D5CDD505-2E9C-101B-9397-08002B2CF9AE}" pid="7" name="sflag">
    <vt:lpwstr>1379314189</vt:lpwstr>
  </property>
</Properties>
</file>