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62" r:id="rId4"/>
    <p:sldId id="270" r:id="rId5"/>
    <p:sldId id="272" r:id="rId6"/>
    <p:sldId id="274" r:id="rId7"/>
    <p:sldId id="265" r:id="rId8"/>
    <p:sldId id="266" r:id="rId9"/>
    <p:sldId id="268" r:id="rId10"/>
    <p:sldId id="273" r:id="rId11"/>
    <p:sldId id="264"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4" d="100"/>
          <a:sy n="84" d="100"/>
        </p:scale>
        <p:origin x="-3786"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802.11-13/xxxxr0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September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Osama Aboul-Magd, Huawei Technologies</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 xmlns:p14="http://schemas.microsoft.com/office/powerpoint/2010/main" val="199855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802.11-13/xxxxr0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September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Osama Aboul-Magd, Huawei Technologies</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 xmlns:p14="http://schemas.microsoft.com/office/powerpoint/2010/main" val="1371796791"/>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802.11-13/xxxxr0</a:t>
            </a:r>
            <a:endParaRPr lang="en-US"/>
          </a:p>
        </p:txBody>
      </p:sp>
      <p:sp>
        <p:nvSpPr>
          <p:cNvPr id="5" name="Rectangle 3"/>
          <p:cNvSpPr>
            <a:spLocks noGrp="1" noChangeArrowheads="1"/>
          </p:cNvSpPr>
          <p:nvPr>
            <p:ph type="dt"/>
          </p:nvPr>
        </p:nvSpPr>
        <p:spPr>
          <a:ln/>
        </p:spPr>
        <p:txBody>
          <a:bodyPr/>
          <a:lstStyle/>
          <a:p>
            <a:r>
              <a:rPr lang="en-US" smtClean="0"/>
              <a:t>September 2013</a:t>
            </a:r>
            <a:endParaRPr lang="en-US"/>
          </a:p>
        </p:txBody>
      </p:sp>
      <p:sp>
        <p:nvSpPr>
          <p:cNvPr id="6" name="Rectangle 6"/>
          <p:cNvSpPr>
            <a:spLocks noGrp="1" noChangeArrowheads="1"/>
          </p:cNvSpPr>
          <p:nvPr>
            <p:ph type="ftr"/>
          </p:nvPr>
        </p:nvSpPr>
        <p:spPr>
          <a:ln/>
        </p:spPr>
        <p:txBody>
          <a:bodyPr/>
          <a:lstStyle/>
          <a:p>
            <a:r>
              <a:rPr lang="en-US" smtClean="0"/>
              <a:t>Osama Aboul-Magd, Huawei Technologies</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802.11-13/xxxxr0</a:t>
            </a:r>
            <a:endParaRPr lang="en-US" dirty="0"/>
          </a:p>
        </p:txBody>
      </p:sp>
      <p:sp>
        <p:nvSpPr>
          <p:cNvPr id="5" name="Rectangle 3"/>
          <p:cNvSpPr>
            <a:spLocks noGrp="1" noChangeArrowheads="1"/>
          </p:cNvSpPr>
          <p:nvPr>
            <p:ph type="dt"/>
          </p:nvPr>
        </p:nvSpPr>
        <p:spPr>
          <a:ln/>
        </p:spPr>
        <p:txBody>
          <a:bodyPr/>
          <a:lstStyle/>
          <a:p>
            <a:r>
              <a:rPr lang="en-US" dirty="0" smtClean="0"/>
              <a:t>September 2013</a:t>
            </a:r>
            <a:endParaRPr lang="en-US" dirty="0"/>
          </a:p>
        </p:txBody>
      </p:sp>
      <p:sp>
        <p:nvSpPr>
          <p:cNvPr id="6" name="Rectangle 6"/>
          <p:cNvSpPr>
            <a:spLocks noGrp="1" noChangeArrowheads="1"/>
          </p:cNvSpPr>
          <p:nvPr>
            <p:ph type="ftr"/>
          </p:nvPr>
        </p:nvSpPr>
        <p:spPr>
          <a:ln/>
        </p:spPr>
        <p:txBody>
          <a:bodyPr/>
          <a:lstStyle/>
          <a:p>
            <a:r>
              <a:rPr lang="en-US" dirty="0" smtClean="0"/>
              <a:t>Osama Aboul-Magd, </a:t>
            </a:r>
            <a:r>
              <a:rPr lang="en-US" dirty="0" err="1" smtClean="0"/>
              <a:t>Huawei</a:t>
            </a:r>
            <a:r>
              <a:rPr lang="en-US" dirty="0" smtClean="0"/>
              <a:t> Technologies</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802.11-13/xxxxr0</a:t>
            </a:r>
            <a:endParaRPr lang="en-US"/>
          </a:p>
        </p:txBody>
      </p:sp>
      <p:sp>
        <p:nvSpPr>
          <p:cNvPr id="5" name="Rectangle 3"/>
          <p:cNvSpPr>
            <a:spLocks noGrp="1" noChangeArrowheads="1"/>
          </p:cNvSpPr>
          <p:nvPr>
            <p:ph type="dt"/>
          </p:nvPr>
        </p:nvSpPr>
        <p:spPr>
          <a:ln/>
        </p:spPr>
        <p:txBody>
          <a:bodyPr/>
          <a:lstStyle/>
          <a:p>
            <a:r>
              <a:rPr lang="en-US" smtClean="0"/>
              <a:t>September 2013</a:t>
            </a:r>
            <a:endParaRPr lang="en-US"/>
          </a:p>
        </p:txBody>
      </p:sp>
      <p:sp>
        <p:nvSpPr>
          <p:cNvPr id="6" name="Rectangle 6"/>
          <p:cNvSpPr>
            <a:spLocks noGrp="1" noChangeArrowheads="1"/>
          </p:cNvSpPr>
          <p:nvPr>
            <p:ph type="ftr"/>
          </p:nvPr>
        </p:nvSpPr>
        <p:spPr>
          <a:ln/>
        </p:spPr>
        <p:txBody>
          <a:bodyPr/>
          <a:lstStyle/>
          <a:p>
            <a:r>
              <a:rPr lang="en-US" smtClean="0"/>
              <a:t>Osama Aboul-Magd, Huawei Technologies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802.11-13/xxxxr0</a:t>
            </a:r>
            <a:endParaRPr lang="en-US"/>
          </a:p>
        </p:txBody>
      </p:sp>
      <p:sp>
        <p:nvSpPr>
          <p:cNvPr id="5" name="Rectangle 3"/>
          <p:cNvSpPr>
            <a:spLocks noGrp="1" noChangeArrowheads="1"/>
          </p:cNvSpPr>
          <p:nvPr>
            <p:ph type="dt"/>
          </p:nvPr>
        </p:nvSpPr>
        <p:spPr>
          <a:ln/>
        </p:spPr>
        <p:txBody>
          <a:bodyPr/>
          <a:lstStyle/>
          <a:p>
            <a:r>
              <a:rPr lang="en-US" smtClean="0"/>
              <a:t>September 2013</a:t>
            </a:r>
            <a:endParaRPr lang="en-US"/>
          </a:p>
        </p:txBody>
      </p:sp>
      <p:sp>
        <p:nvSpPr>
          <p:cNvPr id="6" name="Rectangle 6"/>
          <p:cNvSpPr>
            <a:spLocks noGrp="1" noChangeArrowheads="1"/>
          </p:cNvSpPr>
          <p:nvPr>
            <p:ph type="ftr"/>
          </p:nvPr>
        </p:nvSpPr>
        <p:spPr>
          <a:ln/>
        </p:spPr>
        <p:txBody>
          <a:bodyPr/>
          <a:lstStyle/>
          <a:p>
            <a:r>
              <a:rPr lang="en-US" smtClean="0"/>
              <a:t>Osama Aboul-Magd, Huawei Technologies</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2013</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2013</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2013</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2013</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2013</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2013</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2013</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11-13/1100r0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September 2013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Osama Aboul-Magd (</a:t>
            </a:r>
            <a:r>
              <a:rPr lang="en-GB" dirty="0" err="1" smtClean="0"/>
              <a:t>Huawei</a:t>
            </a:r>
            <a:r>
              <a:rPr lang="en-GB" smtClean="0"/>
              <a:t>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HEW SG Progress Review</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2013-09-15</a:t>
            </a:r>
            <a:endParaRPr lang="en-GB" sz="2000" b="0" dirty="0"/>
          </a:p>
        </p:txBody>
      </p:sp>
      <p:graphicFrame>
        <p:nvGraphicFramePr>
          <p:cNvPr id="3075" name="Object 3"/>
          <p:cNvGraphicFramePr>
            <a:graphicFrameLocks noChangeAspect="1"/>
          </p:cNvGraphicFramePr>
          <p:nvPr/>
        </p:nvGraphicFramePr>
        <p:xfrm>
          <a:off x="514350" y="2276475"/>
          <a:ext cx="8077200" cy="2695575"/>
        </p:xfrm>
        <a:graphic>
          <a:graphicData uri="http://schemas.openxmlformats.org/presentationml/2006/ole">
            <p:oleObj spid="_x0000_s3078" name="Document" r:id="rId4" imgW="8258040" imgH="2756344"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Timeline</a:t>
            </a:r>
            <a:endParaRPr lang="en-CA" dirty="0"/>
          </a:p>
        </p:txBody>
      </p:sp>
      <p:sp>
        <p:nvSpPr>
          <p:cNvPr id="6" name="Date Placeholder 5"/>
          <p:cNvSpPr>
            <a:spLocks noGrp="1"/>
          </p:cNvSpPr>
          <p:nvPr>
            <p:ph type="dt" idx="10"/>
          </p:nvPr>
        </p:nvSpPr>
        <p:spPr/>
        <p:txBody>
          <a:bodyPr/>
          <a:lstStyle/>
          <a:p>
            <a:r>
              <a:rPr lang="en-US" smtClean="0"/>
              <a:t>September 2013</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11" name="Content Placeholder 6"/>
          <p:cNvSpPr txBox="1">
            <a:spLocks/>
          </p:cNvSpPr>
          <p:nvPr/>
        </p:nvSpPr>
        <p:spPr>
          <a:xfrm>
            <a:off x="609600" y="1676400"/>
            <a:ext cx="3810000" cy="4114800"/>
          </a:xfrm>
          <a:prstGeom prst="rect">
            <a:avLst/>
          </a:prstGeo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000" b="1" i="0" u="none" strike="noStrike" kern="0" cap="none" spc="0" normalizeH="0" baseline="0" noProof="0" dirty="0" smtClean="0">
                <a:ln>
                  <a:noFill/>
                </a:ln>
                <a:solidFill>
                  <a:srgbClr val="000000"/>
                </a:solidFill>
                <a:effectLst/>
                <a:uLnTx/>
                <a:uFillTx/>
                <a:latin typeface="+mn-lt"/>
                <a:ea typeface="+mn-ea"/>
                <a:cs typeface="+mn-cs"/>
              </a:rPr>
              <a:t>May 2013</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Times New Roman" pitchFamily="16" charset="0"/>
              <a:buNone/>
              <a:tabLst/>
              <a:defRPr/>
            </a:pPr>
            <a:r>
              <a:rPr kumimoji="0" lang="en-US" sz="1800" b="0" i="0" u="none" strike="noStrike" kern="0" cap="none" spc="0" normalizeH="0" baseline="0" noProof="0" dirty="0" smtClean="0">
                <a:ln>
                  <a:noFill/>
                </a:ln>
                <a:solidFill>
                  <a:srgbClr val="000000"/>
                </a:solidFill>
                <a:effectLst/>
                <a:uLnTx/>
                <a:uFillTx/>
                <a:latin typeface="+mn-lt"/>
                <a:ea typeface="+mn-ea"/>
              </a:rPr>
              <a:t>Initial meeting</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000" b="1" i="0" u="none" strike="noStrike" kern="0" cap="none" spc="0" normalizeH="0" baseline="0" noProof="0" dirty="0" smtClean="0">
                <a:ln>
                  <a:noFill/>
                </a:ln>
                <a:solidFill>
                  <a:srgbClr val="000000"/>
                </a:solidFill>
                <a:effectLst/>
                <a:uLnTx/>
                <a:uFillTx/>
                <a:latin typeface="+mn-lt"/>
                <a:ea typeface="+mn-ea"/>
                <a:cs typeface="+mn-cs"/>
              </a:rPr>
              <a:t>July 2013</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Times New Roman" pitchFamily="16" charset="0"/>
              <a:buNone/>
              <a:tabLst/>
              <a:defRPr/>
            </a:pPr>
            <a:r>
              <a:rPr kumimoji="0" lang="en-US" sz="1800" b="0" i="0" u="none" strike="noStrike" kern="0" cap="none" spc="0" normalizeH="0" baseline="0" noProof="0" dirty="0" smtClean="0">
                <a:ln>
                  <a:noFill/>
                </a:ln>
                <a:solidFill>
                  <a:srgbClr val="000000"/>
                </a:solidFill>
                <a:effectLst/>
                <a:uLnTx/>
                <a:uFillTx/>
                <a:latin typeface="+mn-lt"/>
                <a:ea typeface="+mn-ea"/>
              </a:rPr>
              <a:t>Presentations</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Times New Roman" pitchFamily="16" charset="0"/>
              <a:buNone/>
              <a:tabLst/>
              <a:defRPr/>
            </a:pPr>
            <a:r>
              <a:rPr kumimoji="0" lang="en-US" sz="1800" b="0" i="0" u="none" strike="noStrike" kern="0" cap="none" spc="0" normalizeH="0" baseline="0" noProof="0" dirty="0" smtClean="0">
                <a:ln>
                  <a:noFill/>
                </a:ln>
                <a:solidFill>
                  <a:srgbClr val="000000"/>
                </a:solidFill>
                <a:effectLst/>
                <a:uLnTx/>
                <a:uFillTx/>
                <a:latin typeface="+mn-lt"/>
                <a:ea typeface="+mn-ea"/>
              </a:rPr>
              <a:t>SG Extension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b="1" i="0" u="none" strike="noStrike" kern="0" cap="none" spc="0" normalizeH="0" baseline="0" noProof="0" dirty="0" smtClean="0">
                <a:ln>
                  <a:noFill/>
                </a:ln>
                <a:solidFill>
                  <a:srgbClr val="FF0000"/>
                </a:solidFill>
                <a:effectLst/>
                <a:uLnTx/>
                <a:uFillTx/>
                <a:latin typeface="+mn-lt"/>
                <a:ea typeface="+mn-ea"/>
                <a:cs typeface="+mn-cs"/>
              </a:rPr>
              <a:t>Sept 2013</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Times New Roman" pitchFamily="16" charset="0"/>
              <a:buNone/>
              <a:tabLst/>
              <a:defRPr/>
            </a:pPr>
            <a:r>
              <a:rPr kumimoji="0" lang="en-US" sz="2000" b="1" i="0" u="none" strike="noStrike" kern="0" cap="none" spc="0" normalizeH="0" baseline="0" noProof="0" dirty="0" smtClean="0">
                <a:ln>
                  <a:noFill/>
                </a:ln>
                <a:solidFill>
                  <a:srgbClr val="FF0000"/>
                </a:solidFill>
                <a:effectLst/>
                <a:uLnTx/>
                <a:uFillTx/>
                <a:latin typeface="+mn-lt"/>
                <a:ea typeface="+mn-ea"/>
              </a:rPr>
              <a:t>Presentations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000" b="1" i="0" u="none" strike="noStrike" kern="0" cap="none" spc="0" normalizeH="0" baseline="0" noProof="0" dirty="0" smtClean="0">
                <a:ln>
                  <a:noFill/>
                </a:ln>
                <a:solidFill>
                  <a:srgbClr val="000000"/>
                </a:solidFill>
                <a:effectLst/>
                <a:uLnTx/>
                <a:uFillTx/>
                <a:latin typeface="+mn-lt"/>
                <a:ea typeface="+mn-ea"/>
                <a:cs typeface="+mn-cs"/>
              </a:rPr>
              <a:t>Nov 2013</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Times New Roman" pitchFamily="16" charset="0"/>
              <a:buNone/>
              <a:tabLst/>
              <a:defRPr/>
            </a:pPr>
            <a:r>
              <a:rPr kumimoji="0" lang="en-US" sz="1800" b="0" i="0" u="none" strike="noStrike" kern="0" cap="none" spc="0" normalizeH="0" baseline="0" noProof="0" dirty="0" smtClean="0">
                <a:ln>
                  <a:noFill/>
                </a:ln>
                <a:solidFill>
                  <a:srgbClr val="000000"/>
                </a:solidFill>
                <a:effectLst/>
                <a:uLnTx/>
                <a:uFillTx/>
                <a:latin typeface="+mn-lt"/>
                <a:ea typeface="+mn-ea"/>
              </a:rPr>
              <a:t>Presentations</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Times New Roman" pitchFamily="16" charset="0"/>
              <a:buNone/>
              <a:tabLst/>
              <a:defRPr/>
            </a:pPr>
            <a:r>
              <a:rPr kumimoji="0" lang="en-US" sz="1800" b="0" i="0" u="none" strike="noStrike" kern="0" cap="none" spc="0" normalizeH="0" baseline="0" noProof="0" dirty="0" smtClean="0">
                <a:ln>
                  <a:noFill/>
                </a:ln>
                <a:solidFill>
                  <a:srgbClr val="000000"/>
                </a:solidFill>
                <a:effectLst/>
                <a:uLnTx/>
                <a:uFillTx/>
                <a:latin typeface="+mn-lt"/>
                <a:ea typeface="+mn-ea"/>
              </a:rPr>
              <a:t>Initial PAR and 5C </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Times New Roman" pitchFamily="16" charset="0"/>
              <a:buNone/>
              <a:tabLst/>
              <a:defRPr/>
            </a:pPr>
            <a:r>
              <a:rPr kumimoji="0" lang="en-US" sz="1800" b="0" i="0" u="none" strike="noStrike" kern="0" cap="none" spc="0" normalizeH="0" baseline="0" noProof="0" dirty="0" smtClean="0">
                <a:ln>
                  <a:noFill/>
                </a:ln>
                <a:solidFill>
                  <a:srgbClr val="000000"/>
                </a:solidFill>
                <a:effectLst/>
                <a:uLnTx/>
                <a:uFillTx/>
                <a:latin typeface="+mn-lt"/>
                <a:ea typeface="+mn-ea"/>
              </a:rPr>
              <a:t>SG Extension</a:t>
            </a:r>
          </a:p>
        </p:txBody>
      </p:sp>
      <p:sp>
        <p:nvSpPr>
          <p:cNvPr id="12" name="Content Placeholder 7"/>
          <p:cNvSpPr txBox="1">
            <a:spLocks/>
          </p:cNvSpPr>
          <p:nvPr/>
        </p:nvSpPr>
        <p:spPr>
          <a:xfrm>
            <a:off x="4648200" y="1676400"/>
            <a:ext cx="3810000" cy="4114800"/>
          </a:xfrm>
          <a:prstGeom prst="rect">
            <a:avLst/>
          </a:prstGeo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000" b="1" i="0" u="none" strike="noStrike" kern="0" cap="none" spc="0" normalizeH="0" baseline="0" noProof="0" dirty="0" smtClean="0">
                <a:ln>
                  <a:noFill/>
                </a:ln>
                <a:solidFill>
                  <a:srgbClr val="000000"/>
                </a:solidFill>
                <a:effectLst/>
                <a:uLnTx/>
                <a:uFillTx/>
                <a:latin typeface="+mn-lt"/>
                <a:ea typeface="+mn-ea"/>
                <a:cs typeface="+mn-cs"/>
              </a:rPr>
              <a:t>Jan 2014</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Times New Roman" pitchFamily="16" charset="0"/>
              <a:buNone/>
              <a:tabLst/>
              <a:defRPr/>
            </a:pPr>
            <a:r>
              <a:rPr kumimoji="0" lang="en-US" sz="1800" b="0" i="0" u="none" strike="noStrike" kern="0" cap="none" spc="0" normalizeH="0" baseline="0" noProof="0" dirty="0" smtClean="0">
                <a:ln>
                  <a:noFill/>
                </a:ln>
                <a:solidFill>
                  <a:srgbClr val="000000"/>
                </a:solidFill>
                <a:effectLst/>
                <a:uLnTx/>
                <a:uFillTx/>
                <a:latin typeface="+mn-lt"/>
                <a:ea typeface="+mn-ea"/>
              </a:rPr>
              <a:t>Presentations</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Times New Roman" pitchFamily="16" charset="0"/>
              <a:buNone/>
              <a:tabLst/>
              <a:defRPr/>
            </a:pPr>
            <a:r>
              <a:rPr kumimoji="0" lang="en-US" sz="1800" b="0" i="0" u="none" strike="noStrike" kern="0" cap="none" spc="0" normalizeH="0" baseline="0" noProof="0" dirty="0" smtClean="0">
                <a:ln>
                  <a:noFill/>
                </a:ln>
                <a:solidFill>
                  <a:srgbClr val="000000"/>
                </a:solidFill>
                <a:effectLst/>
                <a:uLnTx/>
                <a:uFillTx/>
                <a:latin typeface="+mn-lt"/>
                <a:ea typeface="+mn-ea"/>
              </a:rPr>
              <a:t>Final version of PAR and 5C</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Times New Roman" pitchFamily="16" charset="0"/>
              <a:buNone/>
              <a:tabLst/>
              <a:defRPr/>
            </a:pPr>
            <a:r>
              <a:rPr kumimoji="0" lang="en-US" sz="1800" b="0" i="0" u="none" strike="noStrike" kern="0" cap="none" spc="0" normalizeH="0" baseline="0" noProof="0" dirty="0" smtClean="0">
                <a:ln>
                  <a:noFill/>
                </a:ln>
                <a:solidFill>
                  <a:srgbClr val="000000"/>
                </a:solidFill>
                <a:effectLst/>
                <a:uLnTx/>
                <a:uFillTx/>
                <a:latin typeface="+mn-lt"/>
                <a:ea typeface="+mn-ea"/>
              </a:rPr>
              <a:t>WG Approval</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000" b="1" i="0" u="none" strike="noStrike" kern="0" cap="none" spc="0" normalizeH="0" baseline="0" noProof="0" dirty="0" smtClean="0">
                <a:ln>
                  <a:noFill/>
                </a:ln>
                <a:solidFill>
                  <a:srgbClr val="000000"/>
                </a:solidFill>
                <a:effectLst/>
                <a:uLnTx/>
                <a:uFillTx/>
                <a:latin typeface="+mn-lt"/>
                <a:ea typeface="+mn-ea"/>
                <a:cs typeface="+mn-cs"/>
              </a:rPr>
              <a:t>March 2014</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Times New Roman" pitchFamily="16" charset="0"/>
              <a:buNone/>
              <a:tabLst/>
              <a:defRPr/>
            </a:pPr>
            <a:r>
              <a:rPr kumimoji="0" lang="en-US" sz="1800" b="0" i="0" u="none" strike="noStrike" kern="0" cap="none" spc="0" normalizeH="0" baseline="0" noProof="0" dirty="0" smtClean="0">
                <a:ln>
                  <a:noFill/>
                </a:ln>
                <a:solidFill>
                  <a:srgbClr val="000000"/>
                </a:solidFill>
                <a:effectLst/>
                <a:uLnTx/>
                <a:uFillTx/>
                <a:latin typeface="+mn-lt"/>
                <a:ea typeface="+mn-ea"/>
              </a:rPr>
              <a:t>Presentations</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Times New Roman" pitchFamily="16" charset="0"/>
              <a:buNone/>
              <a:tabLst/>
              <a:defRPr/>
            </a:pPr>
            <a:r>
              <a:rPr kumimoji="0" lang="en-US" sz="1800" b="0" i="0" u="none" strike="noStrike" kern="0" cap="none" spc="0" normalizeH="0" baseline="0" noProof="0" dirty="0" smtClean="0">
                <a:ln>
                  <a:noFill/>
                </a:ln>
                <a:solidFill>
                  <a:srgbClr val="000000"/>
                </a:solidFill>
                <a:effectLst/>
                <a:uLnTx/>
                <a:uFillTx/>
                <a:latin typeface="+mn-lt"/>
                <a:ea typeface="+mn-ea"/>
              </a:rPr>
              <a:t>EC Approval</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400" b="1" i="0" u="none" strike="noStrike" kern="0" cap="none" spc="0" normalizeH="0" baseline="0" noProof="0" dirty="0" smtClean="0">
                <a:ln>
                  <a:noFill/>
                </a:ln>
                <a:solidFill>
                  <a:srgbClr val="000000"/>
                </a:solidFill>
                <a:effectLst/>
                <a:uLnTx/>
                <a:uFillTx/>
                <a:latin typeface="+mn-lt"/>
                <a:ea typeface="+mn-ea"/>
                <a:cs typeface="+mn-cs"/>
              </a:rPr>
              <a:t>May-June 2014</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Times New Roman" pitchFamily="16" charset="0"/>
              <a:buNone/>
              <a:tabLst/>
              <a:defRPr/>
            </a:pPr>
            <a:r>
              <a:rPr kumimoji="0" lang="en-US" sz="2000" b="0" i="0" u="none" strike="noStrike" kern="0" cap="none" spc="0" normalizeH="0" baseline="0" noProof="0" dirty="0" err="1" smtClean="0">
                <a:ln>
                  <a:noFill/>
                </a:ln>
                <a:solidFill>
                  <a:srgbClr val="000000"/>
                </a:solidFill>
                <a:effectLst/>
                <a:uLnTx/>
                <a:uFillTx/>
                <a:latin typeface="+mn-lt"/>
                <a:ea typeface="+mn-ea"/>
              </a:rPr>
              <a:t>Nescom</a:t>
            </a:r>
            <a:r>
              <a:rPr kumimoji="0" lang="en-US" sz="2000" b="0" i="0" u="none" strike="noStrike" kern="0" cap="none" spc="0" normalizeH="0" baseline="0" noProof="0" dirty="0" smtClean="0">
                <a:ln>
                  <a:noFill/>
                </a:ln>
                <a:solidFill>
                  <a:srgbClr val="000000"/>
                </a:solidFill>
                <a:effectLst/>
                <a:uLnTx/>
                <a:uFillTx/>
                <a:latin typeface="+mn-lt"/>
                <a:ea typeface="+mn-ea"/>
              </a:rPr>
              <a:t> approval</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400" b="1" i="0" u="none" strike="noStrike" kern="0" cap="none" spc="0" normalizeH="0" baseline="0" noProof="0" dirty="0" smtClean="0">
                <a:ln>
                  <a:noFill/>
                </a:ln>
                <a:solidFill>
                  <a:srgbClr val="000000"/>
                </a:solidFill>
                <a:effectLst/>
                <a:uLnTx/>
                <a:uFillTx/>
                <a:latin typeface="+mn-lt"/>
                <a:ea typeface="+mn-ea"/>
                <a:cs typeface="+mn-cs"/>
              </a:rPr>
              <a:t>July 2014</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Times New Roman" pitchFamily="16" charset="0"/>
              <a:buNone/>
              <a:tabLst/>
              <a:defRPr/>
            </a:pPr>
            <a:r>
              <a:rPr kumimoji="0" lang="en-US" sz="2000" b="0" i="0" u="none" strike="noStrike" kern="0" cap="none" spc="0" normalizeH="0" baseline="0" noProof="0" dirty="0" smtClean="0">
                <a:ln>
                  <a:noFill/>
                </a:ln>
                <a:solidFill>
                  <a:srgbClr val="000000"/>
                </a:solidFill>
                <a:effectLst/>
                <a:uLnTx/>
                <a:uFillTx/>
                <a:latin typeface="+mn-lt"/>
                <a:ea typeface="+mn-ea"/>
              </a:rPr>
              <a:t>TG starts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2013</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Osama Aboul-Magd (Huawei Technologies)</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September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submission summarizes HEW SG progress up-to-date.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2013</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Osama Aboul-Magd (Huawei Technologies)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Overview</a:t>
            </a:r>
            <a:endParaRPr lang="en-US" dirty="0"/>
          </a:p>
        </p:txBody>
      </p:sp>
      <p:sp>
        <p:nvSpPr>
          <p:cNvPr id="9218" name="Rectangle 2"/>
          <p:cNvSpPr>
            <a:spLocks noGrp="1" noChangeArrowheads="1"/>
          </p:cNvSpPr>
          <p:nvPr>
            <p:ph type="body" idx="1"/>
          </p:nvPr>
        </p:nvSpPr>
        <p:spPr>
          <a:xfrm>
            <a:off x="381000" y="1676400"/>
            <a:ext cx="8305800" cy="4114800"/>
          </a:xfrm>
          <a:ln/>
        </p:spPr>
        <p:txBody>
          <a:bodyPr/>
          <a:lstStyle/>
          <a:p>
            <a:pPr>
              <a:buFont typeface="Times New Roman" pitchFamily="16" charset="0"/>
              <a:buChar char="•"/>
            </a:pPr>
            <a:r>
              <a:rPr lang="en-GB" dirty="0" smtClean="0"/>
              <a:t>HEW SG was approved by the IEEE 802 EC in March 2013 and had its first meeting in May 2013.</a:t>
            </a:r>
          </a:p>
          <a:p>
            <a:pPr>
              <a:buFont typeface="Times New Roman" pitchFamily="16" charset="0"/>
              <a:buChar char="•"/>
            </a:pPr>
            <a:r>
              <a:rPr lang="en-GB" dirty="0" smtClean="0"/>
              <a:t>Reaction to the newly formed SG has been overwhelming. </a:t>
            </a:r>
          </a:p>
          <a:p>
            <a:pPr lvl="1">
              <a:buFont typeface="Times New Roman" pitchFamily="16" charset="0"/>
              <a:buChar char="•"/>
            </a:pPr>
            <a:r>
              <a:rPr lang="en-GB" dirty="0" smtClean="0"/>
              <a:t>Over 60 submissions presented and discussed during the first two meetings (May and July 2013).</a:t>
            </a:r>
          </a:p>
          <a:p>
            <a:pPr lvl="2">
              <a:buFont typeface="Times New Roman" pitchFamily="16" charset="0"/>
              <a:buChar char="•"/>
            </a:pPr>
            <a:r>
              <a:rPr lang="en-GB" dirty="0" smtClean="0"/>
              <a:t>Covering usage models, functional requirements, technologies, evaluation methodologies and simulation models.</a:t>
            </a:r>
          </a:p>
          <a:p>
            <a:pPr lvl="1">
              <a:buFont typeface="Times New Roman" pitchFamily="16" charset="0"/>
              <a:buChar char="•"/>
            </a:pPr>
            <a:r>
              <a:rPr lang="en-GB" dirty="0" smtClean="0"/>
              <a:t>Compared to  ~12 submissions during the VHT first two meetings (May and July 2007)</a:t>
            </a:r>
          </a:p>
        </p:txBody>
      </p:sp>
      <p:sp>
        <p:nvSpPr>
          <p:cNvPr id="8" name="TextBox 7"/>
          <p:cNvSpPr txBox="1"/>
          <p:nvPr/>
        </p:nvSpPr>
        <p:spPr>
          <a:xfrm>
            <a:off x="5791200" y="5334000"/>
            <a:ext cx="2209800" cy="584775"/>
          </a:xfrm>
          <a:prstGeom prst="rect">
            <a:avLst/>
          </a:prstGeom>
          <a:noFill/>
        </p:spPr>
        <p:txBody>
          <a:bodyPr wrap="square" rtlCol="0">
            <a:spAutoFit/>
          </a:bodyPr>
          <a:lstStyle/>
          <a:p>
            <a:r>
              <a:rPr lang="en-CA" sz="3200" b="1" i="1" dirty="0" smtClean="0">
                <a:solidFill>
                  <a:schemeClr val="tx1"/>
                </a:solidFill>
              </a:rPr>
              <a:t>... However</a:t>
            </a:r>
            <a:endParaRPr lang="en-CA" sz="3200" b="1" i="1"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SG Main Task</a:t>
            </a:r>
            <a:endParaRPr lang="en-CA" dirty="0"/>
          </a:p>
        </p:txBody>
      </p:sp>
      <p:sp>
        <p:nvSpPr>
          <p:cNvPr id="3" name="Content Placeholder 2"/>
          <p:cNvSpPr>
            <a:spLocks noGrp="1"/>
          </p:cNvSpPr>
          <p:nvPr>
            <p:ph idx="1"/>
          </p:nvPr>
        </p:nvSpPr>
        <p:spPr>
          <a:xfrm>
            <a:off x="685800" y="1828800"/>
            <a:ext cx="7770813" cy="4113213"/>
          </a:xfrm>
        </p:spPr>
        <p:txBody>
          <a:bodyPr/>
          <a:lstStyle/>
          <a:p>
            <a:pPr>
              <a:buFont typeface="Arial" pitchFamily="34" charset="0"/>
              <a:buChar char="•"/>
            </a:pPr>
            <a:r>
              <a:rPr lang="en-US" i="1" dirty="0" smtClean="0"/>
              <a:t>The normal function of a SG is to draft a complete PAR and five criteria (see </a:t>
            </a:r>
            <a:r>
              <a:rPr lang="en-US" i="1" u="sng" dirty="0" smtClean="0">
                <a:hlinkClick r:id="" action="ppaction://hlinkfile"/>
              </a:rPr>
              <a:t>rules5</a:t>
            </a:r>
            <a:r>
              <a:rPr lang="en-US" i="1" dirty="0" smtClean="0"/>
              <a:t>) and to gain approval for them from the 802.11 WG </a:t>
            </a:r>
            <a:r>
              <a:rPr lang="en-US" dirty="0" smtClean="0"/>
              <a:t>– (11-13/0001r2).</a:t>
            </a:r>
          </a:p>
          <a:p>
            <a:pPr lvl="1">
              <a:buFont typeface="Arial" pitchFamily="34" charset="0"/>
              <a:buChar char="•"/>
            </a:pPr>
            <a:r>
              <a:rPr lang="en-US" dirty="0" smtClean="0"/>
              <a:t>Agree on a project scope.</a:t>
            </a:r>
          </a:p>
          <a:p>
            <a:pPr lvl="1">
              <a:buFont typeface="Arial" pitchFamily="34" charset="0"/>
              <a:buChar char="•"/>
            </a:pPr>
            <a:r>
              <a:rPr lang="en-US" dirty="0" smtClean="0"/>
              <a:t>Demonstrate feasibility (technologies exist to achieve the scope) – 5C</a:t>
            </a:r>
          </a:p>
          <a:p>
            <a:pPr>
              <a:buFont typeface="Arial" pitchFamily="34" charset="0"/>
              <a:buChar char="•"/>
            </a:pPr>
            <a:r>
              <a:rPr lang="en-US" dirty="0" smtClean="0"/>
              <a:t>Not too many submissions addressing what the problem we are trying to solve is.</a:t>
            </a:r>
          </a:p>
          <a:p>
            <a:pPr lvl="1">
              <a:buFont typeface="Arial" pitchFamily="34" charset="0"/>
              <a:buChar char="•"/>
            </a:pPr>
            <a:r>
              <a:rPr lang="en-US" dirty="0" smtClean="0"/>
              <a:t>Need to be more specific on the problem space.</a:t>
            </a:r>
          </a:p>
          <a:p>
            <a:pPr lvl="1">
              <a:buFont typeface="Arial" pitchFamily="34" charset="0"/>
              <a:buChar char="•"/>
            </a:pPr>
            <a:r>
              <a:rPr lang="en-US" dirty="0" smtClean="0"/>
              <a:t>Need to solicit more submissions that assist in drafting the PAR. </a:t>
            </a:r>
          </a:p>
          <a:p>
            <a:pPr lvl="1">
              <a:buFont typeface="Arial" pitchFamily="34" charset="0"/>
              <a:buChar char="•"/>
            </a:pPr>
            <a:r>
              <a:rPr lang="en-US" dirty="0" smtClean="0"/>
              <a:t>How do we see the work in HEW progressing toward a TG?</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Example PAR Scopes</a:t>
            </a:r>
            <a:endParaRPr lang="en-CA" dirty="0"/>
          </a:p>
        </p:txBody>
      </p:sp>
      <p:sp>
        <p:nvSpPr>
          <p:cNvPr id="3" name="Content Placeholder 2"/>
          <p:cNvSpPr>
            <a:spLocks noGrp="1"/>
          </p:cNvSpPr>
          <p:nvPr>
            <p:ph idx="1"/>
          </p:nvPr>
        </p:nvSpPr>
        <p:spPr>
          <a:xfrm>
            <a:off x="685800" y="1449387"/>
            <a:ext cx="7770813" cy="3732213"/>
          </a:xfrm>
        </p:spPr>
        <p:txBody>
          <a:bodyPr/>
          <a:lstStyle/>
          <a:p>
            <a:pPr>
              <a:buFont typeface="Arial" pitchFamily="34" charset="0"/>
              <a:buChar char="•"/>
            </a:pPr>
            <a:r>
              <a:rPr lang="en-CA" dirty="0" err="1" smtClean="0"/>
              <a:t>TGac</a:t>
            </a:r>
            <a:r>
              <a:rPr lang="en-CA" dirty="0" smtClean="0"/>
              <a:t> PAR:</a:t>
            </a:r>
          </a:p>
          <a:p>
            <a:pPr lvl="1">
              <a:buFont typeface="Arial" pitchFamily="34" charset="0"/>
              <a:buChar char="•"/>
            </a:pPr>
            <a:r>
              <a:rPr lang="en-CA" sz="1200" i="1" dirty="0" smtClean="0"/>
              <a:t>This amendment defines standardized modifications to both the 802.11 physical layers (PHY) and the 802.11 Medium Access Control Layer (MAC) that enable modes of operation capable of supporting: o A maximum multi-station (STA) throughput (measured at the MAC data service access point), of at least 1 </a:t>
            </a:r>
            <a:r>
              <a:rPr lang="en-CA" sz="1200" i="1" dirty="0" err="1" smtClean="0"/>
              <a:t>Gbps</a:t>
            </a:r>
            <a:r>
              <a:rPr lang="en-CA" sz="1200" i="1" dirty="0" smtClean="0"/>
              <a:t> and a maximum single link throughput (measured at the MAC data service access point), of at least 500 Mbps. o Below 6 GHz carrier frequency operation excluding 2.4 GHz operation while ensuring backward compatibility and coexistence with legacy IEEE802.11 devices in the 5 GHz unlicensed band.</a:t>
            </a:r>
          </a:p>
          <a:p>
            <a:pPr>
              <a:buFont typeface="Arial" pitchFamily="34" charset="0"/>
              <a:buChar char="•"/>
            </a:pPr>
            <a:r>
              <a:rPr lang="en-CA" dirty="0" err="1" smtClean="0"/>
              <a:t>TGah</a:t>
            </a:r>
            <a:r>
              <a:rPr lang="en-CA" dirty="0" smtClean="0"/>
              <a:t> PAR</a:t>
            </a:r>
          </a:p>
          <a:p>
            <a:pPr lvl="1">
              <a:buFont typeface="Arial" pitchFamily="34" charset="0"/>
              <a:buChar char="•"/>
            </a:pPr>
            <a:r>
              <a:rPr lang="en-CA" sz="1100" i="1" dirty="0" smtClean="0"/>
              <a:t>This amendment defines an Orthogonal Frequency Division Multiplexing (OFDM) Physical layer (PHY) operating in the license-exempt bands below 1 GHz, e.g., 868-868.6 MHz (Europe), 950 MHz -958 MHz (Japan), 314-316 MHz, 430-434 MHz, 470-510 MHz, and 779-787 MHz (China), 917 - 923.5 MHz (Korea) and 902-928 MHz (USA), and enhancements to the IEEE 802.11 Medium Access Control (MAC) to support this PHY, and provides mechanisms that enable coexistence with other systems in the bands including IEEE 802.15.4 and IEEE P802.15.4g.</a:t>
            </a:r>
            <a:br>
              <a:rPr lang="en-CA" sz="1100" i="1" dirty="0" smtClean="0"/>
            </a:br>
            <a:r>
              <a:rPr lang="en-CA" sz="1100" i="1" dirty="0" smtClean="0"/>
              <a:t>The data rates defined in this amendment optimize the rate </a:t>
            </a:r>
            <a:r>
              <a:rPr lang="en-CA" sz="1100" i="1" dirty="0" err="1" smtClean="0"/>
              <a:t>vs</a:t>
            </a:r>
            <a:r>
              <a:rPr lang="en-CA" sz="1100" i="1" dirty="0" smtClean="0"/>
              <a:t> range performance of the specific channelization in a given band. This amendment also adds support for:</a:t>
            </a:r>
            <a:br>
              <a:rPr lang="en-CA" sz="1100" i="1" dirty="0" smtClean="0"/>
            </a:br>
            <a:r>
              <a:rPr lang="en-CA" sz="1100" i="1" dirty="0" smtClean="0"/>
              <a:t>-transmission range up to 1 km</a:t>
            </a:r>
            <a:br>
              <a:rPr lang="en-CA" sz="1100" i="1" dirty="0" smtClean="0"/>
            </a:br>
            <a:r>
              <a:rPr lang="en-CA" sz="1100" i="1" dirty="0" smtClean="0"/>
              <a:t>-data rates &gt; 100 </a:t>
            </a:r>
            <a:r>
              <a:rPr lang="en-CA" sz="1100" i="1" dirty="0" err="1" smtClean="0"/>
              <a:t>kbit</a:t>
            </a:r>
            <a:r>
              <a:rPr lang="en-CA" sz="1100" i="1" dirty="0" smtClean="0"/>
              <a:t>/s</a:t>
            </a:r>
          </a:p>
          <a:p>
            <a:pPr>
              <a:buFont typeface="Arial" pitchFamily="34" charset="0"/>
              <a:buChar char="•"/>
            </a:pPr>
            <a:r>
              <a:rPr lang="en-CA" dirty="0" smtClean="0"/>
              <a:t>PAR scope should be clear in defining the problem we are trying to solve and its boundaries.</a:t>
            </a:r>
            <a:br>
              <a:rPr lang="en-CA" dirty="0" smtClean="0"/>
            </a:br>
            <a:endParaRPr lang="en-CA" i="1"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Possible PAR Topics</a:t>
            </a:r>
            <a:endParaRPr lang="en-CA" dirty="0"/>
          </a:p>
        </p:txBody>
      </p:sp>
      <p:sp>
        <p:nvSpPr>
          <p:cNvPr id="3" name="Content Placeholder 2"/>
          <p:cNvSpPr>
            <a:spLocks noGrp="1"/>
          </p:cNvSpPr>
          <p:nvPr>
            <p:ph idx="1"/>
          </p:nvPr>
        </p:nvSpPr>
        <p:spPr/>
        <p:txBody>
          <a:bodyPr/>
          <a:lstStyle/>
          <a:p>
            <a:pPr>
              <a:buFont typeface="Arial" pitchFamily="34" charset="0"/>
              <a:buChar char="•"/>
            </a:pPr>
            <a:r>
              <a:rPr lang="en-CA" dirty="0" smtClean="0"/>
              <a:t>Band: 2.4/5 GHz, others</a:t>
            </a:r>
          </a:p>
          <a:p>
            <a:pPr>
              <a:buFont typeface="Arial" pitchFamily="34" charset="0"/>
              <a:buChar char="•"/>
            </a:pPr>
            <a:r>
              <a:rPr lang="en-CA" dirty="0" smtClean="0"/>
              <a:t>Layer: MAC and PHY enhancements</a:t>
            </a:r>
          </a:p>
          <a:p>
            <a:pPr>
              <a:buFont typeface="Arial" pitchFamily="34" charset="0"/>
              <a:buChar char="•"/>
            </a:pPr>
            <a:r>
              <a:rPr lang="en-CA" dirty="0" smtClean="0"/>
              <a:t>Technology</a:t>
            </a:r>
          </a:p>
          <a:p>
            <a:pPr>
              <a:buFont typeface="Arial" pitchFamily="34" charset="0"/>
              <a:buChar char="•"/>
            </a:pPr>
            <a:r>
              <a:rPr lang="en-CA" dirty="0" smtClean="0"/>
              <a:t>Goal(s): spectrum efficiency (rate), area throughput, etc.</a:t>
            </a:r>
          </a:p>
          <a:p>
            <a:pPr>
              <a:buFont typeface="Arial" pitchFamily="34" charset="0"/>
              <a:buChar char="•"/>
            </a:pPr>
            <a:r>
              <a:rPr lang="en-CA" dirty="0" smtClean="0"/>
              <a:t>Targets: </a:t>
            </a:r>
          </a:p>
          <a:p>
            <a:pPr>
              <a:buFont typeface="Arial" pitchFamily="34" charset="0"/>
              <a:buChar char="•"/>
            </a:pPr>
            <a:r>
              <a:rPr lang="en-CA" dirty="0" smtClean="0"/>
              <a:t>Constraints: what is the problem space?</a:t>
            </a:r>
          </a:p>
          <a:p>
            <a:pPr>
              <a:buFont typeface="Arial" pitchFamily="34" charset="0"/>
              <a:buChar char="•"/>
            </a:pPr>
            <a:r>
              <a:rPr lang="en-CA" dirty="0" smtClean="0"/>
              <a:t>Etc.</a:t>
            </a:r>
            <a:endParaRPr lang="en-CA"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a:xfrm>
            <a:off x="685800" y="1600200"/>
            <a:ext cx="8153400" cy="4113213"/>
          </a:xfrm>
        </p:spPr>
        <p:txBody>
          <a:bodyPr/>
          <a:lstStyle/>
          <a:p>
            <a:pPr>
              <a:buFont typeface="Times New Roman" pitchFamily="16" charset="0"/>
              <a:buChar char="•"/>
            </a:pPr>
            <a:r>
              <a:rPr lang="en-GB" dirty="0" smtClean="0"/>
              <a:t>Usage Models.</a:t>
            </a:r>
          </a:p>
          <a:p>
            <a:pPr lvl="1">
              <a:buFont typeface="Times New Roman" pitchFamily="16" charset="0"/>
              <a:buChar char="•"/>
            </a:pPr>
            <a:r>
              <a:rPr lang="en-GB" dirty="0" smtClean="0"/>
              <a:t>The SG has already concluded its Usage Models discussion and waiting for WFA feedback</a:t>
            </a:r>
          </a:p>
          <a:p>
            <a:pPr>
              <a:buFont typeface="Times New Roman" pitchFamily="16" charset="0"/>
              <a:buChar char="•"/>
            </a:pPr>
            <a:r>
              <a:rPr lang="en-GB" dirty="0" smtClean="0"/>
              <a:t>Measurements and deployment experience</a:t>
            </a:r>
          </a:p>
          <a:p>
            <a:pPr>
              <a:buFont typeface="Times New Roman" pitchFamily="16" charset="0"/>
              <a:buChar char="•"/>
            </a:pPr>
            <a:r>
              <a:rPr lang="en-GB" dirty="0" smtClean="0"/>
              <a:t>Evaluation Methodologies and Simulation Models</a:t>
            </a:r>
          </a:p>
          <a:p>
            <a:pPr lvl="1">
              <a:buFont typeface="Times New Roman" pitchFamily="16" charset="0"/>
              <a:buChar char="•"/>
            </a:pPr>
            <a:r>
              <a:rPr lang="en-GB" dirty="0" smtClean="0"/>
              <a:t>Significant amount of the SG effort is spent on this topic.</a:t>
            </a:r>
          </a:p>
          <a:p>
            <a:pPr lvl="1">
              <a:buFont typeface="Times New Roman" pitchFamily="16" charset="0"/>
              <a:buChar char="•"/>
            </a:pPr>
            <a:r>
              <a:rPr lang="en-GB" dirty="0" smtClean="0"/>
              <a:t>Is there the intention to use these models during SG discussion?</a:t>
            </a:r>
          </a:p>
          <a:p>
            <a:pPr lvl="1">
              <a:buFont typeface="Times New Roman" pitchFamily="16" charset="0"/>
              <a:buChar char="•"/>
            </a:pPr>
            <a:r>
              <a:rPr lang="en-GB" dirty="0" smtClean="0"/>
              <a:t>How much will we be able to achieve in the SG, given the timeline?</a:t>
            </a:r>
          </a:p>
          <a:p>
            <a:pPr>
              <a:buFont typeface="Times New Roman" pitchFamily="16" charset="0"/>
              <a:buChar char="•"/>
            </a:pPr>
            <a:r>
              <a:rPr lang="en-GB" dirty="0" smtClean="0"/>
              <a:t>Functional Requirements</a:t>
            </a:r>
          </a:p>
          <a:p>
            <a:pPr lvl="1">
              <a:buFont typeface="Times New Roman" pitchFamily="16" charset="0"/>
              <a:buChar char="•"/>
            </a:pPr>
            <a:r>
              <a:rPr lang="en-GB" dirty="0" smtClean="0"/>
              <a:t>Helpful</a:t>
            </a:r>
            <a:endParaRPr lang="en-GB" dirty="0" smtClean="0"/>
          </a:p>
          <a:p>
            <a:pPr>
              <a:buFont typeface="Times New Roman" pitchFamily="16" charset="0"/>
              <a:buChar char="•"/>
            </a:pPr>
            <a:r>
              <a:rPr lang="en-GB" dirty="0" smtClean="0"/>
              <a:t>PHY/MAC technologies</a:t>
            </a:r>
          </a:p>
          <a:p>
            <a:pPr lvl="1">
              <a:buFont typeface="Times New Roman" pitchFamily="16" charset="0"/>
              <a:buChar char="•"/>
            </a:pPr>
            <a:r>
              <a:rPr lang="en-GB" dirty="0" smtClean="0"/>
              <a:t>Necessary to demonstrate feasibility</a:t>
            </a:r>
          </a:p>
          <a:p>
            <a:pPr>
              <a:buFont typeface="Times New Roman" pitchFamily="16" charset="0"/>
              <a:buChar char="•"/>
            </a:pPr>
            <a:endParaRPr lang="en-GB"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Methodologies and Simulation Models</a:t>
            </a:r>
            <a:endParaRPr lang="en-US" dirty="0"/>
          </a:p>
        </p:txBody>
      </p:sp>
      <p:sp>
        <p:nvSpPr>
          <p:cNvPr id="3" name="Content Placeholder 2"/>
          <p:cNvSpPr>
            <a:spLocks noGrp="1"/>
          </p:cNvSpPr>
          <p:nvPr>
            <p:ph idx="1"/>
          </p:nvPr>
        </p:nvSpPr>
        <p:spPr>
          <a:xfrm>
            <a:off x="685800" y="1676400"/>
            <a:ext cx="7770813" cy="4113213"/>
          </a:xfrm>
        </p:spPr>
        <p:txBody>
          <a:bodyPr/>
          <a:lstStyle/>
          <a:p>
            <a:pPr>
              <a:buFont typeface="Arial"/>
              <a:buChar char="•"/>
            </a:pPr>
            <a:r>
              <a:rPr lang="en-US" sz="2000" dirty="0" smtClean="0"/>
              <a:t>The need for system simulations.</a:t>
            </a:r>
          </a:p>
          <a:p>
            <a:pPr lvl="1">
              <a:buFont typeface="Arial"/>
              <a:buChar char="•"/>
            </a:pPr>
            <a:r>
              <a:rPr lang="en-US" sz="1800" dirty="0" smtClean="0"/>
              <a:t>In addition to PHY link simulations</a:t>
            </a:r>
          </a:p>
          <a:p>
            <a:pPr>
              <a:buFont typeface="Arial"/>
              <a:buChar char="•"/>
            </a:pPr>
            <a:r>
              <a:rPr lang="en-US" sz="2000" dirty="0" smtClean="0"/>
              <a:t>Simulation models should be related to usage cases.</a:t>
            </a:r>
          </a:p>
          <a:p>
            <a:pPr>
              <a:buFont typeface="Arial"/>
              <a:buChar char="•"/>
            </a:pPr>
            <a:r>
              <a:rPr lang="en-US" sz="2000" dirty="0" smtClean="0"/>
              <a:t>Make use of 802.11n and 802.11ac with appropriate modifications.</a:t>
            </a:r>
          </a:p>
          <a:p>
            <a:pPr>
              <a:buFont typeface="Arial"/>
              <a:buChar char="•"/>
            </a:pPr>
            <a:r>
              <a:rPr lang="en-US" sz="2000" dirty="0" smtClean="0"/>
              <a:t>Traffic models definition.</a:t>
            </a:r>
          </a:p>
          <a:p>
            <a:pPr>
              <a:buFont typeface="Arial"/>
              <a:buChar char="•"/>
            </a:pPr>
            <a:r>
              <a:rPr lang="en-US" sz="2000" dirty="0" smtClean="0"/>
              <a:t>PHY and MAC parameters.</a:t>
            </a:r>
          </a:p>
          <a:p>
            <a:pPr>
              <a:buFont typeface="Arial"/>
              <a:buChar char="•"/>
            </a:pPr>
            <a:r>
              <a:rPr lang="en-US" sz="2000" dirty="0" smtClean="0"/>
              <a:t>Indoor and Outdoor models</a:t>
            </a:r>
          </a:p>
          <a:p>
            <a:pPr>
              <a:buFont typeface="Arial"/>
              <a:buChar char="•"/>
            </a:pPr>
            <a:r>
              <a:rPr lang="en-US" sz="2000" dirty="0" smtClean="0"/>
              <a:t>Channel models.</a:t>
            </a:r>
          </a:p>
          <a:p>
            <a:pPr>
              <a:buFont typeface="Arial"/>
              <a:buChar char="•"/>
            </a:pPr>
            <a:r>
              <a:rPr lang="en-US" sz="2000" dirty="0" smtClean="0"/>
              <a:t>Average and 5%CDF performance measures. Area throughput, STA throughput, </a:t>
            </a:r>
            <a:r>
              <a:rPr lang="en-US" sz="2000" dirty="0" err="1" smtClean="0"/>
              <a:t>QoE</a:t>
            </a:r>
            <a:r>
              <a:rPr lang="en-US" sz="2000" dirty="0" smtClean="0"/>
              <a:t> measures, etc.</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Technologies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
        <p:nvSpPr>
          <p:cNvPr id="7" name="Content Placeholder 2"/>
          <p:cNvSpPr>
            <a:spLocks noGrp="1"/>
          </p:cNvSpPr>
          <p:nvPr>
            <p:ph idx="1"/>
          </p:nvPr>
        </p:nvSpPr>
        <p:spPr>
          <a:xfrm>
            <a:off x="685800" y="1981201"/>
            <a:ext cx="7770813" cy="2590800"/>
          </a:xfrm>
        </p:spPr>
        <p:txBody>
          <a:bodyPr/>
          <a:lstStyle/>
          <a:p>
            <a:pPr>
              <a:buFont typeface="Times New Roman" pitchFamily="16" charset="0"/>
              <a:buChar char="•"/>
            </a:pPr>
            <a:r>
              <a:rPr lang="en-GB" dirty="0" smtClean="0"/>
              <a:t>Use of </a:t>
            </a:r>
            <a:r>
              <a:rPr lang="en-GB" dirty="0" err="1" smtClean="0"/>
              <a:t>beamforming</a:t>
            </a:r>
            <a:r>
              <a:rPr lang="en-GB" dirty="0" smtClean="0"/>
              <a:t> to enhance cell edge performance</a:t>
            </a:r>
          </a:p>
          <a:p>
            <a:pPr>
              <a:buFont typeface="Times New Roman" pitchFamily="16" charset="0"/>
              <a:buChar char="•"/>
            </a:pPr>
            <a:r>
              <a:rPr lang="en-GB" dirty="0" smtClean="0"/>
              <a:t>Full-Duplex technology</a:t>
            </a:r>
          </a:p>
          <a:p>
            <a:pPr>
              <a:buFont typeface="Times New Roman" pitchFamily="16" charset="0"/>
              <a:buChar char="•"/>
            </a:pPr>
            <a:r>
              <a:rPr lang="en-GB" dirty="0" smtClean="0"/>
              <a:t>HIPERLAN channel access mechanism</a:t>
            </a:r>
          </a:p>
          <a:p>
            <a:pPr>
              <a:buFont typeface="Times New Roman" pitchFamily="16" charset="0"/>
              <a:buChar char="•"/>
            </a:pPr>
            <a:r>
              <a:rPr lang="en-GB" dirty="0" smtClean="0"/>
              <a:t>Small BSS deployments</a:t>
            </a:r>
          </a:p>
          <a:p>
            <a:pPr>
              <a:buFont typeface="Times New Roman" pitchFamily="16" charset="0"/>
              <a:buChar char="•"/>
            </a:pPr>
            <a:r>
              <a:rPr lang="en-GB" dirty="0" smtClean="0"/>
              <a:t>HARQ</a:t>
            </a:r>
          </a:p>
          <a:p>
            <a:pPr>
              <a:buFont typeface="Times New Roman" pitchFamily="16" charset="0"/>
              <a:buChar char="•"/>
            </a:pPr>
            <a:r>
              <a:rPr lang="en-GB" dirty="0" smtClean="0"/>
              <a:t>OFDMA</a:t>
            </a:r>
          </a:p>
        </p:txBody>
      </p:sp>
    </p:spTree>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702</TotalTime>
  <Words>839</Words>
  <Application>Microsoft Office PowerPoint</Application>
  <PresentationFormat>On-screen Show (4:3)</PresentationFormat>
  <Paragraphs>136</Paragraphs>
  <Slides>11</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802-11-Submission</vt:lpstr>
      <vt:lpstr>Document</vt:lpstr>
      <vt:lpstr>HEW SG Progress Review</vt:lpstr>
      <vt:lpstr>Abstract</vt:lpstr>
      <vt:lpstr>Overview</vt:lpstr>
      <vt:lpstr>SG Main Task</vt:lpstr>
      <vt:lpstr>Example PAR Scopes</vt:lpstr>
      <vt:lpstr>Possible PAR Topics</vt:lpstr>
      <vt:lpstr>Topics Covered</vt:lpstr>
      <vt:lpstr>Evaluation Methodologies and Simulation Models</vt:lpstr>
      <vt:lpstr>PHY/MAC Technologies</vt:lpstr>
      <vt:lpstr>Timeline</vt:lpstr>
      <vt:lpstr>References</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HEW SG Progress</dc:title>
  <dc:creator>o00903653</dc:creator>
  <cp:lastModifiedBy>Osama Aboul-Magd</cp:lastModifiedBy>
  <cp:revision>36</cp:revision>
  <cp:lastPrinted>1601-01-01T00:00:00Z</cp:lastPrinted>
  <dcterms:created xsi:type="dcterms:W3CDTF">2013-08-21T14:28:52Z</dcterms:created>
  <dcterms:modified xsi:type="dcterms:W3CDTF">2013-09-14T22:29:21Z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(2)O48q+nWDiKNAVXoAwq58w6onvO4eaK+wzpVW8jJCkaAk5P9kKngByeTmJxmoV2pCnSwMdqun
8SKEPenj3lbfqvEvawA0nzG94IYQ72cR4CrraFyoozIt9nySjyU9kmTz2KyYtZtRWVcwIiJG
+mjQGKKPXAiA0u0oBm4GMaCMk5mtRZO4cQjSx6V1AAm4e+c620LSqL2J65NTNfBJIz2EuLT6
Lg1LTJp3Z8fVIBEPkF</vt:lpwstr>
  </property>
  <property fmtid="{D5CDD505-2E9C-101B-9397-08002B2CF9AE}" pid="3" name="_ms_pID_7253431">
    <vt:lpwstr>0t4dScraQ8mfLu8pHPjR0N9Q407PHPDq021ZCgfHh+zQgVZ+zmYh7j
1v2paSPYbTxJMupSu5ItasuSCNuabo9EWMBfkJ2uVL+Focx7Bx82Bd1FcbUsdrO5bohRqaDV
+CI=</vt:lpwstr>
  </property>
</Properties>
</file>