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70" r:id="rId2"/>
    <p:sldId id="272" r:id="rId3"/>
    <p:sldId id="266" r:id="rId4"/>
    <p:sldId id="280" r:id="rId5"/>
    <p:sldId id="273" r:id="rId6"/>
    <p:sldId id="275" r:id="rId7"/>
    <p:sldId id="279" r:id="rId8"/>
    <p:sldId id="276" r:id="rId9"/>
    <p:sldId id="277" r:id="rId10"/>
    <p:sldId id="281" r:id="rId11"/>
    <p:sldId id="271" r:id="rId12"/>
    <p:sldId id="278" r:id="rId1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51" autoAdjust="0"/>
    <p:restoredTop sz="94706" autoAdjust="0"/>
  </p:normalViewPr>
  <p:slideViewPr>
    <p:cSldViewPr>
      <p:cViewPr>
        <p:scale>
          <a:sx n="66" d="100"/>
          <a:sy n="66" d="100"/>
        </p:scale>
        <p:origin x="-126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5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e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14E55-DD89-40D2-A16F-9D00470B6658}" type="datetime1">
              <a:rPr lang="ja-JP" altLang="en-US" smtClean="0"/>
              <a:pPr/>
              <a:t>2013/9/15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la-Latn" altLang="zh-CN" smtClean="0"/>
              <a:t>submission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A8197-5484-40BD-9E63-5F9A779F99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848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fld id="{68ACCE0B-086B-49CA-B8C3-47465749345A}" type="datetime1">
              <a:rPr lang="ja-JP" altLang="en-US" smtClean="0"/>
              <a:pPr>
                <a:defRPr/>
              </a:pPr>
              <a:t>2013/9/15</a:t>
            </a:fld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 smtClean="0"/>
              <a:t>submission</a:t>
            </a:r>
            <a:endParaRPr lang="en-US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fld id="{9EF04CC3-0309-40F5-9D80-7A5BA8B168B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61295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/>
              <a:t>Click to edit Master subtitle style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35383F8-A2AC-4C1F-98EA-0E1DD46663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7540149-7BAB-49DB-B084-44854F722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F160C5-8DFB-4FA6-A33B-B4CDF21A63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E4EB73A-DD34-4198-9101-34AE3DE738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691183" y="6477000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Submission 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3ADB0DC-BE06-493B-8CB5-347550C240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71DA9DD-61A2-455F-B272-85BE552EE0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8E3D867-6459-4AF5-BA60-49742109BA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D8113A3-803D-4907-98C4-AD748B2C4D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C356AB3-1A6F-4EA6-ABB5-EF6F2B47D4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89E5C3-D904-449B-8813-E6BA60D178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7319B7B-66BC-4C7D-A3D5-B4E6AA3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74000" y="6475413"/>
            <a:ext cx="669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10063" y="6475413"/>
            <a:ext cx="6000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BB44081-23D0-4B0B-BE54-E487741FA5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5607" name="Rectangle 7"/>
          <p:cNvSpPr>
            <a:spLocks noChangeArrowheads="1"/>
          </p:cNvSpPr>
          <p:nvPr userDrawn="1"/>
        </p:nvSpPr>
        <p:spPr bwMode="auto">
          <a:xfrm>
            <a:off x="5156083" y="334963"/>
            <a:ext cx="32894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kumimoji="0" lang="en-US" altLang="ja-JP" sz="1800" b="1" dirty="0" smtClean="0"/>
              <a:t>doc.: </a:t>
            </a:r>
            <a:r>
              <a:rPr kumimoji="0" lang="en-US" altLang="ja-JP" sz="1800" b="1" dirty="0" smtClean="0"/>
              <a:t>IEEE802.11-13/1090/r1</a:t>
            </a:r>
            <a:endParaRPr kumimoji="0" lang="en-US" altLang="ja-JP" sz="1800" b="1" dirty="0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ja-JP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altLang="ja-JP" dirty="0"/>
              <a:t>Submission</a:t>
            </a: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ja-JP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4800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September 2013</a:t>
            </a:r>
            <a:endParaRPr lang="en-US" altLang="ja-JP" sz="18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2.e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37542" y="6475413"/>
            <a:ext cx="1106393" cy="369332"/>
          </a:xfrm>
          <a:ln/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</a:t>
            </a:r>
          </a:p>
          <a:p>
            <a:endParaRPr lang="en-US" altLang="ja-JP" dirty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Non-linear pre-coding for next generation WLAN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685800" y="19431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2013-09-14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32886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4812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689998"/>
              </p:ext>
            </p:extLst>
          </p:nvPr>
        </p:nvGraphicFramePr>
        <p:xfrm>
          <a:off x="1219200" y="3048000"/>
          <a:ext cx="7494587" cy="450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4" name="Document" r:id="rId5" imgW="8614842" imgH="5138358" progId="Word.Document.8">
                  <p:embed/>
                </p:oleObj>
              </mc:Choice>
              <mc:Fallback>
                <p:oleObj name="Document" r:id="rId5" imgW="8614842" imgH="5138358" progId="Word.Documen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048000"/>
                        <a:ext cx="7494587" cy="450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charset="-128"/>
              </a:rPr>
              <a:t>Complexity Analysis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2400" cy="4536504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CN" sz="2000" dirty="0"/>
              <a:t>Comparison of </a:t>
            </a:r>
            <a:r>
              <a:rPr lang="en-US" altLang="zh-CN" sz="2000" dirty="0" smtClean="0"/>
              <a:t>operation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 smtClean="0"/>
              <a:t>SVD Pre-coding: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SVD decomposition, matrix multiplication in transmitter and receiver.</a:t>
            </a:r>
            <a:endParaRPr lang="en-US" altLang="ja-JP" sz="1800" dirty="0"/>
          </a:p>
          <a:p>
            <a:pPr lvl="1" algn="just">
              <a:buFont typeface="Times New Roman" pitchFamily="18" charset="0"/>
              <a:buChar char="–"/>
            </a:pPr>
            <a:r>
              <a:rPr lang="en-US" altLang="zh-CN" sz="1800" dirty="0" smtClean="0"/>
              <a:t>THP Pre-coding: QR decomposition, feedback operation, </a:t>
            </a:r>
            <a:r>
              <a:rPr lang="en-US" altLang="zh-CN" sz="1800" dirty="0"/>
              <a:t>matrix multiplication in transmitter and </a:t>
            </a:r>
            <a:r>
              <a:rPr lang="en-US" altLang="zh-CN" sz="1800" dirty="0" smtClean="0"/>
              <a:t>receiver, modulo operation </a:t>
            </a:r>
            <a:r>
              <a:rPr lang="en-US" altLang="zh-CN" sz="1800" dirty="0"/>
              <a:t>in transmitter and </a:t>
            </a:r>
            <a:r>
              <a:rPr lang="en-US" altLang="zh-CN" sz="1800" dirty="0" smtClean="0"/>
              <a:t>receiver</a:t>
            </a:r>
            <a:endParaRPr lang="en-US" altLang="ja-JP" sz="1800" dirty="0"/>
          </a:p>
          <a:p>
            <a:pPr>
              <a:buFont typeface="Wingdings" pitchFamily="2" charset="2"/>
              <a:buChar char="l"/>
            </a:pPr>
            <a:r>
              <a:rPr lang="en-US" altLang="zh-CN" sz="2000" dirty="0"/>
              <a:t>Comparison of </a:t>
            </a:r>
            <a:r>
              <a:rPr lang="en-US" altLang="zh-CN" sz="2000" dirty="0" smtClean="0"/>
              <a:t>complexity </a:t>
            </a:r>
            <a:endParaRPr lang="en-US" altLang="zh-CN" sz="2000" dirty="0"/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 smtClean="0"/>
              <a:t>Complexity of matrix decomposition and multiplication are nearly </a:t>
            </a:r>
            <a:r>
              <a:rPr lang="en-US" altLang="zh-CN" sz="1800" dirty="0"/>
              <a:t>equal</a:t>
            </a:r>
            <a:r>
              <a:rPr lang="en-US" altLang="zh-CN" sz="1800" dirty="0" smtClean="0"/>
              <a:t>.</a:t>
            </a:r>
          </a:p>
          <a:p>
            <a:pPr lvl="1" algn="just">
              <a:buFont typeface="Times New Roman" pitchFamily="18" charset="0"/>
              <a:buChar char="–"/>
            </a:pPr>
            <a:r>
              <a:rPr lang="en-US" altLang="zh-CN" sz="1800" dirty="0" smtClean="0"/>
              <a:t>Compared </a:t>
            </a:r>
            <a:r>
              <a:rPr lang="en-US" altLang="zh-CN" sz="1800" dirty="0"/>
              <a:t>to </a:t>
            </a:r>
            <a:r>
              <a:rPr lang="en-US" altLang="zh-CN" sz="1800" dirty="0" smtClean="0"/>
              <a:t>SVD </a:t>
            </a:r>
            <a:r>
              <a:rPr lang="en-US" altLang="zh-CN" sz="1800" dirty="0" err="1" smtClean="0"/>
              <a:t>Precoding</a:t>
            </a:r>
            <a:r>
              <a:rPr lang="en-US" altLang="zh-CN" sz="1800" dirty="0" smtClean="0"/>
              <a:t>, THP </a:t>
            </a:r>
            <a:r>
              <a:rPr lang="en-US" altLang="zh-CN" sz="1800" dirty="0"/>
              <a:t>increases the feedback </a:t>
            </a:r>
            <a:r>
              <a:rPr lang="en-US" altLang="zh-CN" sz="1800" dirty="0" smtClean="0"/>
              <a:t>and modulo </a:t>
            </a:r>
            <a:r>
              <a:rPr lang="en-US" altLang="zh-CN" sz="1800" dirty="0"/>
              <a:t>operation </a:t>
            </a:r>
            <a:endParaRPr lang="en-US" altLang="zh-CN" sz="1800" dirty="0" smtClean="0"/>
          </a:p>
          <a:p>
            <a:pPr lvl="1" algn="just">
              <a:buFont typeface="Times New Roman" pitchFamily="18" charset="0"/>
              <a:buChar char="–"/>
            </a:pPr>
            <a:r>
              <a:rPr lang="en-US" altLang="zh-CN" sz="1800" dirty="0" smtClean="0"/>
              <a:t>The </a:t>
            </a:r>
            <a:r>
              <a:rPr lang="en-US" altLang="zh-CN" sz="1800" dirty="0" smtClean="0"/>
              <a:t>most complexity depends </a:t>
            </a:r>
            <a:r>
              <a:rPr lang="en-US" altLang="zh-CN" sz="1800" dirty="0" smtClean="0"/>
              <a:t>on </a:t>
            </a:r>
            <a:r>
              <a:rPr lang="en-US" altLang="zh-CN" sz="1800" dirty="0"/>
              <a:t>the matrix decomposition</a:t>
            </a:r>
            <a:r>
              <a:rPr lang="en-US" altLang="zh-CN" sz="1800" dirty="0" smtClean="0"/>
              <a:t>. </a:t>
            </a:r>
            <a:r>
              <a:rPr lang="en-US" altLang="zh-CN" sz="1800" dirty="0"/>
              <a:t>The </a:t>
            </a:r>
            <a:r>
              <a:rPr lang="en-US" altLang="zh-CN" sz="1800" dirty="0" smtClean="0"/>
              <a:t>complexity of SVD </a:t>
            </a:r>
            <a:r>
              <a:rPr lang="en-US" altLang="zh-CN" sz="1800" dirty="0"/>
              <a:t>and QR </a:t>
            </a:r>
            <a:r>
              <a:rPr lang="en-US" altLang="zh-CN" sz="1800" dirty="0" smtClean="0"/>
              <a:t>are almost the same. </a:t>
            </a:r>
            <a:endParaRPr lang="en-US" altLang="ja-JP" sz="1800" dirty="0" smtClean="0">
              <a:ea typeface="ＭＳ Ｐゴシック" charset="-128"/>
            </a:endParaRPr>
          </a:p>
          <a:p>
            <a:pPr algn="just">
              <a:buFont typeface="Wingdings" pitchFamily="2" charset="2"/>
              <a:buChar char="l"/>
            </a:pPr>
            <a:r>
              <a:rPr lang="en-US" altLang="zh-CN" sz="2000" dirty="0"/>
              <a:t>Compared to linear pre-coding based on </a:t>
            </a:r>
            <a:r>
              <a:rPr lang="en-US" altLang="zh-CN" sz="2000" dirty="0" smtClean="0"/>
              <a:t>SVD, </a:t>
            </a:r>
            <a:r>
              <a:rPr lang="en-US" altLang="ja-JP" sz="2000" dirty="0" smtClean="0"/>
              <a:t>THP </a:t>
            </a:r>
            <a:r>
              <a:rPr lang="en-US" altLang="zh-CN" sz="2000" dirty="0" smtClean="0"/>
              <a:t>algorithm</a:t>
            </a:r>
            <a:r>
              <a:rPr lang="en-US" altLang="ja-JP" sz="2000" dirty="0" smtClean="0"/>
              <a:t> can </a:t>
            </a:r>
            <a:r>
              <a:rPr lang="en-US" altLang="zh-CN" sz="2000" dirty="0" smtClean="0"/>
              <a:t>significantly </a:t>
            </a:r>
            <a:r>
              <a:rPr lang="en-US" altLang="zh-CN" sz="2000" dirty="0"/>
              <a:t>improve </a:t>
            </a:r>
            <a:r>
              <a:rPr lang="en-US" altLang="zh-CN" sz="2000" dirty="0" smtClean="0"/>
              <a:t>the system </a:t>
            </a:r>
            <a:r>
              <a:rPr lang="en-US" altLang="zh-CN" sz="2000" dirty="0"/>
              <a:t>performance while introducing </a:t>
            </a:r>
            <a:r>
              <a:rPr lang="en-US" altLang="zh-CN" sz="2000" dirty="0" smtClean="0"/>
              <a:t>minor </a:t>
            </a:r>
            <a:r>
              <a:rPr lang="en-US" altLang="zh-CN" sz="2000" dirty="0"/>
              <a:t>complexity overhead</a:t>
            </a:r>
            <a:r>
              <a:rPr lang="en-US" altLang="ja-JP" sz="2000" dirty="0" smtClean="0"/>
              <a:t>. </a:t>
            </a:r>
            <a:endParaRPr lang="en-US" altLang="ja-JP" sz="2000" dirty="0" smtClean="0">
              <a:ea typeface="ＭＳ Ｐゴシック" charset="-128"/>
            </a:endParaRPr>
          </a:p>
          <a:p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69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Summary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Showed simulations regarding current 11ac PHY</a:t>
            </a:r>
          </a:p>
          <a:p>
            <a:pPr>
              <a:buFont typeface="Wingdings" pitchFamily="2" charset="2"/>
              <a:buChar char="l"/>
            </a:pPr>
            <a:endParaRPr lang="en-US" altLang="ja-JP" sz="20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Proposed non-linear MIMO is one of the key solutions.</a:t>
            </a:r>
          </a:p>
          <a:p>
            <a:pPr>
              <a:buFont typeface="Wingdings" pitchFamily="2" charset="2"/>
              <a:buChar char="l"/>
            </a:pPr>
            <a:endParaRPr lang="en-US" altLang="ja-JP" sz="20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Performances of the nonlinear pre-coding in ac NLOS environments were better than that of linear pre-coding.</a:t>
            </a:r>
          </a:p>
          <a:p>
            <a:pPr>
              <a:buNone/>
            </a:pPr>
            <a:endParaRPr lang="en-US" altLang="ja-JP" sz="2000" dirty="0" smtClean="0">
              <a:ea typeface="ＭＳ Ｐゴシック" charset="-128"/>
            </a:endParaRPr>
          </a:p>
          <a:p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Reference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None/>
            </a:pPr>
            <a:r>
              <a:rPr lang="en-US" altLang="ja-JP" sz="2000" b="1" dirty="0" smtClean="0">
                <a:ea typeface="宋体" pitchFamily="2" charset="-122"/>
              </a:rPr>
              <a:t>[1]	12/0910r0, Carrier oriented WIFI for cellular offload</a:t>
            </a:r>
            <a:r>
              <a:rPr lang="en-US" altLang="ja-JP" sz="2000" b="1" dirty="0">
                <a:ea typeface="宋体" pitchFamily="2" charset="-122"/>
              </a:rPr>
              <a:t>,</a:t>
            </a:r>
            <a:r>
              <a:rPr lang="en-US" altLang="ja-JP" sz="2000" b="1" dirty="0" smtClean="0">
                <a:ea typeface="宋体" pitchFamily="2" charset="-122"/>
              </a:rPr>
              <a:t> Orange</a:t>
            </a:r>
            <a:endParaRPr lang="en-US" altLang="zh-CN" sz="2000" b="1" dirty="0" smtClean="0">
              <a:ea typeface="宋体" pitchFamily="2" charset="-122"/>
            </a:endParaRPr>
          </a:p>
          <a:p>
            <a:pPr marL="342900" lvl="4" indent="-342900" algn="just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r>
              <a:rPr lang="en-US" altLang="zh-CN" sz="2000" b="1" dirty="0" smtClean="0">
                <a:ea typeface="宋体" pitchFamily="2" charset="-122"/>
              </a:rPr>
              <a:t>[2]	11-12-0844-00-Non-linear </a:t>
            </a:r>
            <a:r>
              <a:rPr lang="en-US" altLang="zh-CN" sz="2000" b="1" dirty="0">
                <a:ea typeface="宋体" pitchFamily="2" charset="-122"/>
              </a:rPr>
              <a:t>Multiuser MIMO for next generation WLAN.ppt</a:t>
            </a:r>
            <a:endParaRPr lang="en-US" altLang="zh-CN" sz="2000" b="1" dirty="0" smtClean="0">
              <a:ea typeface="宋体" pitchFamily="2" charset="-122"/>
            </a:endParaRPr>
          </a:p>
          <a:p>
            <a:pPr marL="342900" lvl="4" indent="-342900" algn="just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r>
              <a:rPr lang="en-GB" altLang="zh-CN" sz="2000" b="1" dirty="0" smtClean="0">
                <a:ea typeface="宋体" pitchFamily="2" charset="-122"/>
              </a:rPr>
              <a:t>[3]	</a:t>
            </a:r>
            <a:r>
              <a:rPr lang="en-US" altLang="zh-CN" sz="2000" b="1" dirty="0" smtClean="0">
                <a:ea typeface="宋体" pitchFamily="2" charset="-122"/>
              </a:rPr>
              <a:t>R.F.H Fischer, </a:t>
            </a:r>
            <a:r>
              <a:rPr lang="en-US" altLang="zh-CN" sz="2000" b="1" dirty="0" err="1" smtClean="0">
                <a:ea typeface="宋体" pitchFamily="2" charset="-122"/>
              </a:rPr>
              <a:t>Precoding</a:t>
            </a:r>
            <a:r>
              <a:rPr lang="en-US" altLang="zh-CN" sz="2000" b="1" dirty="0" smtClean="0">
                <a:ea typeface="宋体" pitchFamily="2" charset="-122"/>
              </a:rPr>
              <a:t> </a:t>
            </a:r>
            <a:r>
              <a:rPr lang="en-US" altLang="zh-CN" sz="2000" b="1" dirty="0">
                <a:ea typeface="宋体" pitchFamily="2" charset="-122"/>
              </a:rPr>
              <a:t>and Signal Shaping for Digital Transmission. New York: Wiley, 2002</a:t>
            </a:r>
            <a:endParaRPr lang="en-GB" altLang="zh-CN" sz="2000" b="1" dirty="0">
              <a:ea typeface="宋体" pitchFamily="2" charset="-122"/>
            </a:endParaRPr>
          </a:p>
          <a:p>
            <a:pPr>
              <a:buFontTx/>
              <a:buNone/>
            </a:pPr>
            <a:endParaRPr lang="en-GB" altLang="zh-CN" sz="2000" dirty="0">
              <a:ea typeface="宋体" pitchFamily="2" charset="-122"/>
            </a:endParaRPr>
          </a:p>
          <a:p>
            <a:pPr>
              <a:buFontTx/>
              <a:buNone/>
            </a:pPr>
            <a:endParaRPr lang="en-US" altLang="zh-CN" sz="1600" dirty="0" smtClean="0">
              <a:ea typeface="宋体" pitchFamily="2" charset="-122"/>
            </a:endParaRPr>
          </a:p>
          <a:p>
            <a:pPr>
              <a:buFontTx/>
              <a:buNone/>
            </a:pPr>
            <a:endParaRPr lang="en-US" altLang="zh-CN" sz="1600" b="0" dirty="0" smtClean="0">
              <a:ea typeface="宋体" pitchFamily="2" charset="-122"/>
            </a:endParaRPr>
          </a:p>
          <a:p>
            <a:pPr>
              <a:buFontTx/>
              <a:buNone/>
            </a:pPr>
            <a:endParaRPr lang="en-US" altLang="zh-CN" sz="1600" b="0" dirty="0" smtClean="0">
              <a:ea typeface="宋体" pitchFamily="2" charset="-122"/>
            </a:endParaRP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US" altLang="zh-CN" dirty="0" smtClean="0">
              <a:ea typeface="宋体" pitchFamily="2" charset="-122"/>
            </a:endParaRP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GB" altLang="zh-CN" dirty="0" smtClean="0">
              <a:ea typeface="宋体" pitchFamily="2" charset="-122"/>
            </a:endParaRP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US" altLang="zh-CN" dirty="0" smtClean="0">
              <a:ea typeface="宋体" pitchFamily="2" charset="-122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US" altLang="zh-CN" sz="1400" dirty="0" smtClean="0">
              <a:ea typeface="宋体" pitchFamily="2" charset="-122"/>
            </a:endParaRPr>
          </a:p>
          <a:p>
            <a:pPr lvl="1"/>
            <a:endParaRPr lang="en-US" altLang="zh-CN" sz="1400" dirty="0" smtClean="0">
              <a:ea typeface="宋体" pitchFamily="2" charset="-122"/>
            </a:endParaRPr>
          </a:p>
          <a:p>
            <a:pPr lvl="1"/>
            <a:endParaRPr lang="en-US" altLang="zh-CN" sz="1400" dirty="0" smtClean="0">
              <a:ea typeface="宋体" pitchFamily="2" charset="-122"/>
            </a:endParaRPr>
          </a:p>
          <a:p>
            <a:pPr lvl="1">
              <a:buFontTx/>
              <a:buNone/>
            </a:pPr>
            <a:endParaRPr lang="en-US" altLang="zh-CN" sz="1600" dirty="0" smtClean="0">
              <a:ea typeface="宋体" pitchFamily="2" charset="-122"/>
            </a:endParaRPr>
          </a:p>
          <a:p>
            <a:endParaRPr lang="en-US" altLang="zh-CN" sz="2000" dirty="0" smtClean="0">
              <a:ea typeface="宋体" pitchFamily="2" charset="-122"/>
            </a:endParaRPr>
          </a:p>
          <a:p>
            <a:endParaRPr lang="en-US" altLang="zh-CN" sz="2000" dirty="0" smtClean="0">
              <a:ea typeface="宋体" pitchFamily="2" charset="-122"/>
            </a:endParaRPr>
          </a:p>
          <a:p>
            <a:pPr lvl="1">
              <a:buFontTx/>
              <a:buNone/>
            </a:pPr>
            <a:endParaRPr lang="en-US" altLang="zh-CN" sz="1600" dirty="0" smtClean="0">
              <a:ea typeface="宋体" pitchFamily="2" charset="-122"/>
            </a:endParaRPr>
          </a:p>
          <a:p>
            <a:pPr lvl="1"/>
            <a:endParaRPr lang="en-US" altLang="zh-CN" sz="1600" dirty="0" smtClean="0">
              <a:ea typeface="宋体" pitchFamily="2" charset="-122"/>
            </a:endParaRPr>
          </a:p>
          <a:p>
            <a:pPr lvl="1"/>
            <a:endParaRPr lang="en-US" altLang="zh-CN" sz="1600" dirty="0" smtClean="0">
              <a:ea typeface="宋体" pitchFamily="2" charset="-122"/>
            </a:endParaRPr>
          </a:p>
          <a:p>
            <a:pPr lvl="1"/>
            <a:endParaRPr lang="en-US" altLang="zh-CN" sz="1000" dirty="0" smtClean="0">
              <a:ea typeface="宋体" pitchFamily="2" charset="-122"/>
            </a:endParaRPr>
          </a:p>
          <a:p>
            <a:pPr lvl="2"/>
            <a:endParaRPr lang="en-US" altLang="zh-CN" sz="1400" dirty="0" smtClean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542" y="6475413"/>
            <a:ext cx="1106393" cy="369332"/>
          </a:xfrm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</a:t>
            </a:r>
          </a:p>
          <a:p>
            <a:endParaRPr lang="en-US" altLang="ja-JP" dirty="0"/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858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>
                <a:ea typeface="SimSun" pitchFamily="2" charset="-122"/>
              </a:rPr>
              <a:t>Outline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lvl="0" indent="-342900" algn="just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2000" b="1" dirty="0" smtClean="0">
                <a:latin typeface="+mn-lt"/>
                <a:ea typeface="+mn-ea"/>
              </a:rPr>
              <a:t>This contribution provides an overview of nonlinear pre-processing MIMO for PHY in the </a:t>
            </a:r>
            <a:r>
              <a:rPr lang="en-US" altLang="ja-JP" sz="2000" b="1" dirty="0" smtClean="0">
                <a:latin typeface="+mn-lt"/>
                <a:ea typeface="+mn-ea"/>
              </a:rPr>
              <a:t>next-generation WLAN </a:t>
            </a:r>
            <a:r>
              <a:rPr lang="en-US" sz="2000" b="1" dirty="0" smtClean="0">
                <a:latin typeface="+mn-lt"/>
                <a:ea typeface="+mn-ea"/>
              </a:rPr>
              <a:t>to achieve better  system performance.</a:t>
            </a:r>
          </a:p>
          <a:p>
            <a:pPr marL="800100" lvl="1" indent="-34290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kumimoji="0" lang="en-US" altLang="ja-JP" sz="1800" kern="0" dirty="0" smtClean="0">
                <a:latin typeface="+mn-lt"/>
                <a:ea typeface="+mn-ea"/>
              </a:rPr>
              <a:t>preliminary</a:t>
            </a:r>
            <a:r>
              <a:rPr lang="ja-JP" altLang="en-US" sz="1800" b="1" dirty="0" smtClean="0"/>
              <a:t> </a:t>
            </a:r>
            <a:r>
              <a:rPr kumimoji="0" lang="en-US" altLang="ja-JP" sz="1800" b="1" kern="0" dirty="0" smtClean="0">
                <a:latin typeface="+mn-lt"/>
                <a:ea typeface="+mn-ea"/>
              </a:rPr>
              <a:t>s</a:t>
            </a:r>
            <a:r>
              <a:rPr kumimoji="0" lang="en-US" sz="1800" kern="0" dirty="0" smtClean="0">
                <a:latin typeface="+mn-lt"/>
                <a:ea typeface="+mn-ea"/>
              </a:rPr>
              <a:t>imulation of </a:t>
            </a:r>
            <a:r>
              <a:rPr lang="en-GB" sz="1800" dirty="0" smtClean="0"/>
              <a:t>linear vs. non-linear MIMO</a:t>
            </a:r>
            <a:endParaRPr kumimoji="0" lang="en-US" sz="1800" kern="0" dirty="0" smtClean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kumimoji="0" lang="en-US" sz="1800" kern="0" dirty="0" smtClean="0">
              <a:latin typeface="+mn-lt"/>
              <a:ea typeface="+mn-ea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GB" sz="2000" b="1" dirty="0" smtClean="0">
                <a:latin typeface="+mn-lt"/>
                <a:ea typeface="+mn-ea"/>
              </a:rPr>
              <a:t>A case of 802.11ac environment was performed in the simulation. FER performance of the non-linear MIMO system were superior to that of linear MIMO.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endParaRPr kumimoji="0" lang="en-US" sz="1800" kern="0" dirty="0" smtClean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7772400" cy="1066800"/>
          </a:xfrm>
        </p:spPr>
        <p:txBody>
          <a:bodyPr lIns="91440" tIns="45720" rIns="91440" bIns="45720"/>
          <a:lstStyle/>
          <a:p>
            <a:pPr eaLnBrk="1" hangingPunct="1"/>
            <a:r>
              <a:rPr lang="en-US" altLang="ja-JP" dirty="0" smtClean="0"/>
              <a:t>Introduction</a:t>
            </a:r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30722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685800" y="1000108"/>
            <a:ext cx="7772400" cy="5029200"/>
          </a:xfrm>
        </p:spPr>
        <p:txBody>
          <a:bodyPr lIns="91440" tIns="45720" rIns="91440" bIns="45720"/>
          <a:lstStyle/>
          <a:p>
            <a:pPr algn="just" eaLnBrk="1" hangingPunct="1">
              <a:buFont typeface="Wingdings" pitchFamily="2" charset="2"/>
              <a:buChar char="l"/>
            </a:pPr>
            <a:r>
              <a:rPr lang="en-US" sz="2000" dirty="0" smtClean="0"/>
              <a:t>In July 2012 meeting, some requirements for next 802.11 were presented by Orange to improve the Wi-Fi experience for mobile devices[1]. 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000" dirty="0"/>
              <a:t>Higher demand for future WLAN</a:t>
            </a:r>
            <a:r>
              <a:rPr lang="zh-CN" altLang="en-US" sz="2000" dirty="0"/>
              <a:t>：</a:t>
            </a:r>
            <a:endParaRPr lang="en-US" altLang="ja-JP" sz="2000" dirty="0"/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/>
              <a:t>Higher throughput and data rates</a:t>
            </a:r>
            <a:r>
              <a:rPr lang="en-US" altLang="ja-JP" sz="1800" dirty="0"/>
              <a:t>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/>
              <a:t>Greater reliability</a:t>
            </a:r>
            <a:r>
              <a:rPr lang="en-US" altLang="ja-JP" sz="1800" dirty="0" smtClean="0"/>
              <a:t>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sz="1800" dirty="0" smtClean="0"/>
              <a:t>increased number of mobile devices </a:t>
            </a:r>
            <a:endParaRPr lang="en-US" altLang="ja-JP" sz="1800" dirty="0" smtClean="0"/>
          </a:p>
          <a:p>
            <a:pPr lvl="0">
              <a:buFont typeface="Wingdings" pitchFamily="2" charset="2"/>
              <a:buChar char="l"/>
            </a:pPr>
            <a:r>
              <a:rPr lang="en-US" altLang="ja-JP" sz="2000" dirty="0" smtClean="0"/>
              <a:t>MIMO is one of the key technologies to improve the throughput.</a:t>
            </a:r>
          </a:p>
          <a:p>
            <a:pPr marL="800100" lvl="1" indent="-342900">
              <a:buFont typeface="Times New Roman" pitchFamily="18" charset="0"/>
              <a:buChar char="–"/>
            </a:pPr>
            <a:r>
              <a:rPr lang="en-US" altLang="ja-JP" sz="1800" dirty="0" err="1" smtClean="0"/>
              <a:t>TGn</a:t>
            </a:r>
            <a:r>
              <a:rPr lang="en-US" altLang="ja-JP" sz="1800" dirty="0" smtClean="0"/>
              <a:t> firstly introduce MIMO technology.</a:t>
            </a:r>
          </a:p>
          <a:p>
            <a:pPr marL="800100" lvl="1" indent="-342900">
              <a:buFont typeface="Times New Roman" pitchFamily="18" charset="0"/>
              <a:buChar char="–"/>
            </a:pPr>
            <a:r>
              <a:rPr lang="en-US" altLang="ja-JP" sz="1800" dirty="0" err="1" smtClean="0"/>
              <a:t>TGac</a:t>
            </a:r>
            <a:r>
              <a:rPr lang="en-US" altLang="ja-JP" sz="1800" dirty="0" smtClean="0"/>
              <a:t> include SU/MU-MIMO, and expand the number of  antenna</a:t>
            </a:r>
          </a:p>
          <a:p>
            <a:pPr marL="800100" lvl="1" indent="-342900">
              <a:buFont typeface="Times New Roman" pitchFamily="18" charset="0"/>
              <a:buChar char="–"/>
            </a:pPr>
            <a:r>
              <a:rPr lang="en-US" altLang="ja-JP" sz="1800" dirty="0" smtClean="0"/>
              <a:t>the above standards use MIMO based on  </a:t>
            </a:r>
            <a:r>
              <a:rPr lang="en-US" altLang="ja-JP" dirty="0" smtClean="0"/>
              <a:t>linear </a:t>
            </a:r>
            <a:r>
              <a:rPr lang="en-US" altLang="ja-JP" dirty="0" err="1" smtClean="0"/>
              <a:t>precoding</a:t>
            </a:r>
            <a:r>
              <a:rPr lang="en-US" altLang="ja-JP" dirty="0" smtClean="0"/>
              <a:t>.</a:t>
            </a:r>
            <a:endParaRPr lang="en-US" b="1" dirty="0" smtClean="0"/>
          </a:p>
          <a:p>
            <a:pPr lvl="0" algn="just" eaLnBrk="1" hangingPunct="1">
              <a:buFont typeface="Wingdings" pitchFamily="2" charset="2"/>
              <a:buChar char="l"/>
              <a:defRPr/>
            </a:pPr>
            <a:r>
              <a:rPr lang="en-US" sz="2000" dirty="0" smtClean="0"/>
              <a:t>In order to enhance the received performance, we propose to introduce the nonlinear pre-processing as the o</a:t>
            </a:r>
            <a:r>
              <a:rPr lang="en-US" altLang="zh-CN" sz="2000" dirty="0" smtClean="0"/>
              <a:t>ptional </a:t>
            </a:r>
            <a:r>
              <a:rPr lang="en-US" altLang="zh-CN" sz="2000" dirty="0"/>
              <a:t>pre-coding </a:t>
            </a:r>
            <a:r>
              <a:rPr lang="en-US" altLang="zh-CN" sz="2000" dirty="0" smtClean="0"/>
              <a:t>scheme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for </a:t>
            </a:r>
            <a:r>
              <a:rPr lang="en-US" altLang="zh-CN" sz="2000" dirty="0"/>
              <a:t>the next generation of </a:t>
            </a:r>
            <a:r>
              <a:rPr lang="en-US" altLang="zh-CN" sz="2000" dirty="0" smtClean="0"/>
              <a:t>802.11</a:t>
            </a:r>
            <a:r>
              <a:rPr lang="en-US" sz="2000" dirty="0" smtClean="0"/>
              <a:t>.</a:t>
            </a:r>
          </a:p>
          <a:p>
            <a:pPr lvl="0" algn="just" eaLnBrk="1" hangingPunct="1">
              <a:buFont typeface="Wingdings" pitchFamily="2" charset="2"/>
              <a:buChar char="l"/>
              <a:defRPr/>
            </a:pPr>
            <a:r>
              <a:rPr lang="en-US" sz="2000" dirty="0" smtClean="0"/>
              <a:t>In this work, we take Tomlinson-</a:t>
            </a:r>
            <a:r>
              <a:rPr lang="en-US" sz="2000" dirty="0" err="1" smtClean="0"/>
              <a:t>Harashima</a:t>
            </a:r>
            <a:r>
              <a:rPr lang="en-US" sz="2000" dirty="0" smtClean="0"/>
              <a:t> Pre-coding (THP) as an example to show the </a:t>
            </a:r>
            <a:r>
              <a:rPr lang="en-US" altLang="zh-CN" sz="2000" dirty="0" smtClean="0"/>
              <a:t>advantage </a:t>
            </a:r>
            <a:r>
              <a:rPr lang="en-US" sz="2000" dirty="0" smtClean="0"/>
              <a:t>of nonlinear pre-coding.</a:t>
            </a:r>
          </a:p>
          <a:p>
            <a:pPr eaLnBrk="1" hangingPunct="1">
              <a:buNone/>
            </a:pPr>
            <a:endParaRPr lang="en-US" sz="1800" dirty="0" smtClean="0"/>
          </a:p>
          <a:p>
            <a:pPr eaLnBrk="1" hangingPunct="1">
              <a:buNone/>
            </a:pPr>
            <a:endParaRPr lang="en-US" sz="1800" dirty="0" smtClean="0"/>
          </a:p>
          <a:p>
            <a:pPr eaLnBrk="1" hangingPunct="1"/>
            <a:endParaRPr lang="en-US" b="0" dirty="0" smtClean="0"/>
          </a:p>
          <a:p>
            <a:pPr eaLnBrk="1" hangingPunct="1"/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41530" y="1853825"/>
            <a:ext cx="8462528" cy="459051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Non-linear</a:t>
            </a:r>
            <a:r>
              <a:rPr kumimoji="0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ja-JP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precoding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kumimoji="0" lang="en-US" altLang="ja-JP" sz="2000" kern="0" dirty="0" smtClean="0"/>
              <a:t>Show a clear advantage over linear </a:t>
            </a:r>
            <a:r>
              <a:rPr kumimoji="0" lang="en-US" altLang="ja-JP" sz="2000" kern="0" dirty="0" err="1" smtClean="0"/>
              <a:t>preequalization</a:t>
            </a:r>
            <a:endParaRPr lang="en-US" altLang="zh-CN" sz="2000" dirty="0" smtClean="0"/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US" altLang="zh-CN" sz="2000" dirty="0" smtClean="0"/>
              <a:t>Closer </a:t>
            </a:r>
            <a:r>
              <a:rPr lang="en-US" altLang="zh-CN" sz="2000" dirty="0"/>
              <a:t>to the channel </a:t>
            </a:r>
            <a:r>
              <a:rPr lang="en-US" altLang="zh-CN" sz="2000" dirty="0" smtClean="0"/>
              <a:t>capacity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kumimoji="0" lang="en-US" altLang="ja-JP" sz="2000" kern="0" dirty="0" smtClean="0">
                <a:latin typeface="+mn-lt"/>
              </a:rPr>
              <a:t>Increased computational complexity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lvl="2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kumimoji="0" lang="en-US" altLang="ja-JP" sz="2400" b="1" kern="0" dirty="0" smtClean="0">
                <a:latin typeface="+mn-lt"/>
                <a:ea typeface="+mn-ea"/>
              </a:rPr>
              <a:t>Typical non-linear algorithms: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US" altLang="ja-JP" sz="2000" dirty="0"/>
              <a:t>Vector perturbation (VP) [2] </a:t>
            </a:r>
            <a:r>
              <a:rPr lang="en-US" altLang="ja-JP" sz="2000" dirty="0" smtClean="0"/>
              <a:t>;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US" altLang="ja-JP" sz="2000" dirty="0" smtClean="0"/>
              <a:t>Tomlinson </a:t>
            </a:r>
            <a:r>
              <a:rPr lang="en-US" altLang="ja-JP" sz="2000" dirty="0" err="1"/>
              <a:t>Harashima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precoding</a:t>
            </a:r>
            <a:r>
              <a:rPr lang="en-US" altLang="ja-JP" sz="2000" dirty="0"/>
              <a:t> (THP</a:t>
            </a:r>
            <a:r>
              <a:rPr lang="en-US" altLang="ja-JP" sz="2000" dirty="0" smtClean="0"/>
              <a:t>) </a:t>
            </a:r>
            <a:r>
              <a:rPr lang="zh-CN" altLang="en-US" sz="2000" dirty="0" smtClean="0"/>
              <a:t>： </a:t>
            </a:r>
            <a:r>
              <a:rPr lang="la-Latn" altLang="ja-JP" sz="2000" dirty="0" smtClean="0"/>
              <a:t>a</a:t>
            </a:r>
            <a:r>
              <a:rPr lang="la-Latn" altLang="ja-JP" sz="2000" dirty="0"/>
              <a:t> compromise</a:t>
            </a:r>
            <a:r>
              <a:rPr lang="en-US" altLang="ja-JP" sz="2000" dirty="0"/>
              <a:t> between complexity and performance.</a:t>
            </a:r>
          </a:p>
          <a:p>
            <a:pPr marL="342900" lvl="2" indent="-342900" eaLnBrk="0" hangingPunct="0">
              <a:spcBef>
                <a:spcPct val="20000"/>
              </a:spcBef>
              <a:defRPr/>
            </a:pPr>
            <a:endParaRPr kumimoji="0" lang="en-US" altLang="ja-JP" sz="18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kumimoji="0" lang="en-US" altLang="ja-JP" sz="3200" b="1" kern="0" dirty="0" smtClean="0"/>
              <a:t>Non-linear</a:t>
            </a:r>
            <a:r>
              <a:rPr kumimoji="0" lang="ja-JP" altLang="en-US" sz="3200" b="1" kern="0" dirty="0" smtClean="0"/>
              <a:t> </a:t>
            </a:r>
            <a:r>
              <a:rPr kumimoji="0" lang="en-US" altLang="ja-JP" sz="3200" b="1" kern="0" dirty="0" err="1" smtClean="0"/>
              <a:t>precoding</a:t>
            </a:r>
            <a:r>
              <a:rPr kumimoji="0" lang="en-US" altLang="ja-JP" sz="3200" b="1" kern="0" dirty="0" smtClean="0"/>
              <a:t> </a:t>
            </a:r>
            <a:r>
              <a:rPr kumimoji="0" lang="en-US" altLang="ja-JP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</a:t>
            </a:r>
            <a:endParaRPr kumimoji="0" lang="ja-JP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6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85800" y="304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THP 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722736"/>
              </p:ext>
            </p:extLst>
          </p:nvPr>
        </p:nvGraphicFramePr>
        <p:xfrm>
          <a:off x="1219200" y="1299091"/>
          <a:ext cx="6730394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3" name="Visio" r:id="rId3" imgW="4719106" imgH="1244124" progId="Visio.Drawing.11">
                  <p:embed/>
                </p:oleObj>
              </mc:Choice>
              <mc:Fallback>
                <p:oleObj name="Visio" r:id="rId3" imgW="4719106" imgH="1244124" progId="Visio.Drawing.11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99091"/>
                        <a:ext cx="6730394" cy="178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826838"/>
              </p:ext>
            </p:extLst>
          </p:nvPr>
        </p:nvGraphicFramePr>
        <p:xfrm>
          <a:off x="990600" y="3264932"/>
          <a:ext cx="538797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4" name="Equation" r:id="rId5" imgW="2539800" imgH="190440" progId="Equation.DSMT4">
                  <p:embed/>
                </p:oleObj>
              </mc:Choice>
              <mc:Fallback>
                <p:oleObj name="Equation" r:id="rId5" imgW="2539800" imgH="190440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64932"/>
                        <a:ext cx="5387975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990600" y="2895600"/>
            <a:ext cx="3666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Assume the channel matrix is H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472080"/>
              </p:ext>
            </p:extLst>
          </p:nvPr>
        </p:nvGraphicFramePr>
        <p:xfrm>
          <a:off x="7092280" y="2768044"/>
          <a:ext cx="16129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5" name="Equation" r:id="rId7" imgW="952087" imgH="850531" progId="Equation.DSMT4">
                  <p:embed/>
                </p:oleObj>
              </mc:Choice>
              <mc:Fallback>
                <p:oleObj name="Equation" r:id="rId7" imgW="952087" imgH="850531" progId="Equation.DSMT4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2768044"/>
                        <a:ext cx="16129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614800"/>
              </p:ext>
            </p:extLst>
          </p:nvPr>
        </p:nvGraphicFramePr>
        <p:xfrm>
          <a:off x="990600" y="4073208"/>
          <a:ext cx="1936452" cy="370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6" name="Equation" r:id="rId9" imgW="863280" imgH="164880" progId="Equation.DSMT4">
                  <p:embed/>
                </p:oleObj>
              </mc:Choice>
              <mc:Fallback>
                <p:oleObj name="Equation" r:id="rId9" imgW="863280" imgH="164880" progId="Equation.DSMT4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073208"/>
                        <a:ext cx="1936452" cy="37020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960345"/>
              </p:ext>
            </p:extLst>
          </p:nvPr>
        </p:nvGraphicFramePr>
        <p:xfrm>
          <a:off x="3779912" y="3838876"/>
          <a:ext cx="1328509" cy="810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7" name="Equation" r:id="rId11" imgW="736280" imgH="444307" progId="Equation.DSMT4">
                  <p:embed/>
                </p:oleObj>
              </mc:Choice>
              <mc:Fallback>
                <p:oleObj name="Equation" r:id="rId11" imgW="736280" imgH="444307" progId="Equation.DSMT4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3838876"/>
                        <a:ext cx="1328509" cy="81090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右箭头 21"/>
          <p:cNvSpPr/>
          <p:nvPr/>
        </p:nvSpPr>
        <p:spPr bwMode="auto">
          <a:xfrm>
            <a:off x="3039689" y="4149080"/>
            <a:ext cx="523875" cy="1905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37488" y="4725144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800" b="1" dirty="0" smtClean="0"/>
              <a:t>Because of the triangular structure of the feedback matrix B, the channel symbols              , are successively generated from the data symbols          ,      is the signal constellation.</a:t>
            </a:r>
            <a:endParaRPr lang="zh-CN" altLang="en-US" sz="1800" b="1" dirty="0" smtClean="0"/>
          </a:p>
        </p:txBody>
      </p:sp>
      <p:graphicFrame>
        <p:nvGraphicFramePr>
          <p:cNvPr id="430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582977"/>
              </p:ext>
            </p:extLst>
          </p:nvPr>
        </p:nvGraphicFramePr>
        <p:xfrm>
          <a:off x="2771037" y="5077272"/>
          <a:ext cx="1181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8" name="Equation" r:id="rId13" imgW="736600" imgH="190500" progId="Equation.DSMT4">
                  <p:embed/>
                </p:oleObj>
              </mc:Choice>
              <mc:Fallback>
                <p:oleObj name="Equation" r:id="rId13" imgW="736600" imgH="19050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037" y="5077272"/>
                        <a:ext cx="11811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603689"/>
              </p:ext>
            </p:extLst>
          </p:nvPr>
        </p:nvGraphicFramePr>
        <p:xfrm>
          <a:off x="1904263" y="5329387"/>
          <a:ext cx="6318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9" name="Equation" r:id="rId15" imgW="393480" imgH="190440" progId="Equation.DSMT4">
                  <p:embed/>
                </p:oleObj>
              </mc:Choice>
              <mc:Fallback>
                <p:oleObj name="Equation" r:id="rId15" imgW="393480" imgH="190440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263" y="5329387"/>
                        <a:ext cx="6318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574089"/>
              </p:ext>
            </p:extLst>
          </p:nvPr>
        </p:nvGraphicFramePr>
        <p:xfrm>
          <a:off x="3331218" y="5662538"/>
          <a:ext cx="25066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0" name="Equation" r:id="rId17" imgW="1562040" imgH="380880" progId="Equation.DSMT4">
                  <p:embed/>
                </p:oleObj>
              </mc:Choice>
              <mc:Fallback>
                <p:oleObj name="Equation" r:id="rId17" imgW="1562040" imgH="380880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1218" y="5662538"/>
                        <a:ext cx="25066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188656"/>
              </p:ext>
            </p:extLst>
          </p:nvPr>
        </p:nvGraphicFramePr>
        <p:xfrm>
          <a:off x="2598738" y="5348288"/>
          <a:ext cx="249237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1" name="Equation" r:id="rId19" imgW="152280" imgH="139680" progId="Equation.DSMT4">
                  <p:embed/>
                </p:oleObj>
              </mc:Choice>
              <mc:Fallback>
                <p:oleObj name="Equation" r:id="rId19" imgW="152280" imgH="139680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738" y="5348288"/>
                        <a:ext cx="249237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右箭头 25"/>
          <p:cNvSpPr/>
          <p:nvPr/>
        </p:nvSpPr>
        <p:spPr bwMode="auto">
          <a:xfrm>
            <a:off x="6444209" y="3396694"/>
            <a:ext cx="432048" cy="1905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76257" y="2263289"/>
            <a:ext cx="204830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diagonal elements of </a:t>
            </a:r>
            <a:r>
              <a:rPr lang="en-US" altLang="zh-CN" sz="1600" b="1" dirty="0"/>
              <a:t>S</a:t>
            </a:r>
            <a:endParaRPr lang="zh-CN" altLang="en-US" sz="1600" b="1" dirty="0"/>
          </a:p>
        </p:txBody>
      </p:sp>
      <p:cxnSp>
        <p:nvCxnSpPr>
          <p:cNvPr id="11" name="直接箭头连接符 10"/>
          <p:cNvCxnSpPr>
            <a:endCxn id="6" idx="0"/>
          </p:cNvCxnSpPr>
          <p:nvPr/>
        </p:nvCxnSpPr>
        <p:spPr bwMode="auto">
          <a:xfrm flipH="1">
            <a:off x="7898730" y="2601843"/>
            <a:ext cx="1679" cy="166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THP 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4638"/>
              </p:ext>
            </p:extLst>
          </p:nvPr>
        </p:nvGraphicFramePr>
        <p:xfrm>
          <a:off x="3354024" y="4653136"/>
          <a:ext cx="2435952" cy="1616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85" name="Equation" r:id="rId3" imgW="1460160" imgH="965160" progId="Equation.DSMT4">
                  <p:embed/>
                </p:oleObj>
              </mc:Choice>
              <mc:Fallback>
                <p:oleObj name="Equation" r:id="rId3" imgW="1460160" imgH="96516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4024" y="4653136"/>
                        <a:ext cx="2435952" cy="161696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94556" y="1268759"/>
            <a:ext cx="8153400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Since this strategy would increase transmit power significantly, THP modulo reduces the transmit symbols into the boundary region of  A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US" sz="1800" dirty="0" smtClean="0">
                <a:latin typeface="+mn-lt"/>
              </a:rPr>
              <a:t>Modulo </a:t>
            </a:r>
            <a:r>
              <a:rPr lang="en-US" sz="1800" dirty="0">
                <a:latin typeface="+mn-lt"/>
              </a:rPr>
              <a:t>operation </a:t>
            </a:r>
            <a:r>
              <a:rPr lang="en-US" sz="1800" dirty="0" smtClean="0">
                <a:latin typeface="+mn-lt"/>
              </a:rPr>
              <a:t>: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lang="en-US" sz="18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lang="en-US" sz="1800" dirty="0" smtClean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lang="en-US" sz="1800" dirty="0">
              <a:latin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828229" y="2594823"/>
            <a:ext cx="8027987" cy="638175"/>
            <a:chOff x="828229" y="2594823"/>
            <a:chExt cx="8027987" cy="638175"/>
          </a:xfrm>
        </p:grpSpPr>
        <p:graphicFrame>
          <p:nvGraphicFramePr>
            <p:cNvPr id="5736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9854786"/>
                </p:ext>
              </p:extLst>
            </p:nvPr>
          </p:nvGraphicFramePr>
          <p:xfrm>
            <a:off x="828229" y="2594823"/>
            <a:ext cx="4062412" cy="638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586" name="Equation" r:id="rId5" imgW="2666880" imgH="419040" progId="Equation.DSMT4">
                    <p:embed/>
                  </p:oleObj>
                </mc:Choice>
                <mc:Fallback>
                  <p:oleObj name="Equation" r:id="rId5" imgW="2666880" imgH="419040" progId="Equation.DSMT4">
                    <p:embed/>
                    <p:pic>
                      <p:nvPicPr>
                        <p:cNvPr id="0" name="Picture 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8229" y="2594823"/>
                          <a:ext cx="4062412" cy="638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4841850" y="2791747"/>
              <a:ext cx="6767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, where </a:t>
              </a:r>
              <a:endParaRPr lang="zh-CN" altLang="en-US" dirty="0"/>
            </a:p>
          </p:txBody>
        </p:sp>
        <p:graphicFrame>
          <p:nvGraphicFramePr>
            <p:cNvPr id="57365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0316616"/>
                </p:ext>
              </p:extLst>
            </p:nvPr>
          </p:nvGraphicFramePr>
          <p:xfrm>
            <a:off x="5495479" y="2710710"/>
            <a:ext cx="3360737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587" name="Equation" r:id="rId7" imgW="2044440" imgH="266400" progId="Equation.DSMT4">
                    <p:embed/>
                  </p:oleObj>
                </mc:Choice>
                <mc:Fallback>
                  <p:oleObj name="Equation" r:id="rId7" imgW="2044440" imgH="266400" progId="Equation.DSMT4">
                    <p:embed/>
                    <p:pic>
                      <p:nvPicPr>
                        <p:cNvPr id="0" name="Picture 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5479" y="2710710"/>
                          <a:ext cx="3360737" cy="438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TextBox 28"/>
          <p:cNvSpPr txBox="1"/>
          <p:nvPr/>
        </p:nvSpPr>
        <p:spPr>
          <a:xfrm>
            <a:off x="995164" y="3175620"/>
            <a:ext cx="76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In  other words, instead of feeding the data symbols       into the linear pre-equalization, the effective data symbols               are passed into B</a:t>
            </a:r>
            <a:r>
              <a:rPr lang="en-US" altLang="zh-CN" sz="1800" b="1" baseline="30000" dirty="0" smtClean="0"/>
              <a:t>-1</a:t>
            </a:r>
            <a:r>
              <a:rPr lang="en-US" altLang="zh-CN" sz="1800" b="1" dirty="0" smtClean="0"/>
              <a:t> ,which is implemented by the feedback structure in the dotted line part.</a:t>
            </a:r>
          </a:p>
          <a:p>
            <a:endParaRPr lang="en-US" altLang="zh-CN" sz="1800" b="1" dirty="0"/>
          </a:p>
          <a:p>
            <a:endParaRPr lang="zh-CN" altLang="en-US" sz="1800" b="1" dirty="0" smtClean="0"/>
          </a:p>
        </p:txBody>
      </p:sp>
      <p:graphicFrame>
        <p:nvGraphicFramePr>
          <p:cNvPr id="5736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031157"/>
              </p:ext>
            </p:extLst>
          </p:nvPr>
        </p:nvGraphicFramePr>
        <p:xfrm>
          <a:off x="6211689" y="3196895"/>
          <a:ext cx="2444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88" name="Equation" r:id="rId9" imgW="152280" imgH="190440" progId="Equation.DSMT4">
                  <p:embed/>
                </p:oleObj>
              </mc:Choice>
              <mc:Fallback>
                <p:oleObj name="Equation" r:id="rId9" imgW="152280" imgH="190440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1689" y="3196895"/>
                        <a:ext cx="2444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308001"/>
              </p:ext>
            </p:extLst>
          </p:nvPr>
        </p:nvGraphicFramePr>
        <p:xfrm>
          <a:off x="4940102" y="3526458"/>
          <a:ext cx="823912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89" name="Equation" r:id="rId11" imgW="736560" imgH="228600" progId="Equation.DSMT4">
                  <p:embed/>
                </p:oleObj>
              </mc:Choice>
              <mc:Fallback>
                <p:oleObj name="Equation" r:id="rId11" imgW="736560" imgH="228600" progId="Equation.DSMT4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102" y="3526458"/>
                        <a:ext cx="823912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矩形 31"/>
          <p:cNvSpPr/>
          <p:nvPr/>
        </p:nvSpPr>
        <p:spPr>
          <a:xfrm>
            <a:off x="652264" y="416622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The dotted line part can be described in the way of matrix, as follows 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431820"/>
              </p:ext>
            </p:extLst>
          </p:nvPr>
        </p:nvGraphicFramePr>
        <p:xfrm>
          <a:off x="3561250" y="1996372"/>
          <a:ext cx="39147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90" name="Equation" r:id="rId13" imgW="3009600" imgH="393480" progId="Equation.DSMT4">
                  <p:embed/>
                </p:oleObj>
              </mc:Choice>
              <mc:Fallback>
                <p:oleObj name="Equation" r:id="rId13" imgW="300960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1250" y="1996372"/>
                        <a:ext cx="391477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THP 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5800" y="129540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We use the ZF criterion, GHFB</a:t>
            </a:r>
            <a:r>
              <a:rPr lang="en-US" sz="1800" b="1" baseline="30000" dirty="0" smtClean="0"/>
              <a:t>-1</a:t>
            </a:r>
            <a:r>
              <a:rPr lang="en-US" sz="1800" b="1" dirty="0" smtClean="0"/>
              <a:t>=I is required</a:t>
            </a:r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721786"/>
              </p:ext>
            </p:extLst>
          </p:nvPr>
        </p:nvGraphicFramePr>
        <p:xfrm>
          <a:off x="1558925" y="1828800"/>
          <a:ext cx="4921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6" name="Equation" r:id="rId3" imgW="1968480" imgH="203040" progId="Equation.DSMT4">
                  <p:embed/>
                </p:oleObj>
              </mc:Choice>
              <mc:Fallback>
                <p:oleObj name="Equation" r:id="rId3" imgW="1968480" imgH="203040" progId="Equation.DSMT4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925" y="1828800"/>
                        <a:ext cx="49212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1066800" y="2438400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b="1" dirty="0" smtClean="0"/>
              <a:t>The covariance matrix of       is </a:t>
            </a:r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767318"/>
              </p:ext>
            </p:extLst>
          </p:nvPr>
        </p:nvGraphicFramePr>
        <p:xfrm>
          <a:off x="3733800" y="2490850"/>
          <a:ext cx="20955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7" name="Equation" r:id="rId5" imgW="114151" imgH="152202" progId="Equation.DSMT4">
                  <p:embed/>
                </p:oleObj>
              </mc:Choice>
              <mc:Fallback>
                <p:oleObj name="Equation" r:id="rId5" imgW="114151" imgH="152202" progId="Equation.DSMT4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490850"/>
                        <a:ext cx="20955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662030"/>
              </p:ext>
            </p:extLst>
          </p:nvPr>
        </p:nvGraphicFramePr>
        <p:xfrm>
          <a:off x="4232275" y="2473325"/>
          <a:ext cx="23971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8" name="Equation" r:id="rId7" imgW="1307532" imgH="203112" progId="Equation.DSMT4">
                  <p:embed/>
                </p:oleObj>
              </mc:Choice>
              <mc:Fallback>
                <p:oleObj name="Equation" r:id="rId7" imgW="1307532" imgH="203112" progId="Equation.DSMT4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5" y="2473325"/>
                        <a:ext cx="239712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685800" y="30480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Meanwhile, since the average total transmitted energy per symbol interval can be expressed as :</a:t>
            </a:r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478588"/>
              </p:ext>
            </p:extLst>
          </p:nvPr>
        </p:nvGraphicFramePr>
        <p:xfrm>
          <a:off x="2614613" y="3810000"/>
          <a:ext cx="316388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9" name="Equation" r:id="rId9" imgW="1726920" imgH="203040" progId="Equation.DSMT4">
                  <p:embed/>
                </p:oleObj>
              </mc:Choice>
              <mc:Fallback>
                <p:oleObj name="Equation" r:id="rId9" imgW="1726920" imgH="203040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3810000"/>
                        <a:ext cx="3163887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283755"/>
              </p:ext>
            </p:extLst>
          </p:nvPr>
        </p:nvGraphicFramePr>
        <p:xfrm>
          <a:off x="3570288" y="4648200"/>
          <a:ext cx="13970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0" name="Equation" r:id="rId11" imgW="761760" imgH="241200" progId="Equation.DSMT4">
                  <p:embed/>
                </p:oleObj>
              </mc:Choice>
              <mc:Fallback>
                <p:oleObj name="Equation" r:id="rId11" imgW="761760" imgH="241200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288" y="4648200"/>
                        <a:ext cx="13970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19200" y="426720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/>
              <a:t>Q is a unitary matrix</a:t>
            </a:r>
            <a:endParaRPr lang="zh-CN" altLang="en-US" sz="18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295400" y="49530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/>
              <a:t>hence</a:t>
            </a:r>
            <a:endParaRPr lang="zh-CN" altLang="en-US" sz="1800" b="1" dirty="0" smtClean="0"/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544922"/>
              </p:ext>
            </p:extLst>
          </p:nvPr>
        </p:nvGraphicFramePr>
        <p:xfrm>
          <a:off x="2938463" y="5257800"/>
          <a:ext cx="24892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1" name="Equation" r:id="rId13" imgW="1358640" imgH="203040" progId="Equation.DSMT4">
                  <p:embed/>
                </p:oleObj>
              </mc:Choice>
              <mc:Fallback>
                <p:oleObj name="Equation" r:id="rId13" imgW="1358640" imgH="20304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8463" y="5257800"/>
                        <a:ext cx="248920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066800" y="56388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               is used as in [3], and the value of       for different modulations can be found in [3].</a:t>
            </a:r>
            <a:endParaRPr lang="zh-CN" altLang="en-US" sz="1800" b="1" dirty="0" smtClean="0"/>
          </a:p>
        </p:txBody>
      </p:sp>
      <p:graphicFrame>
        <p:nvGraphicFramePr>
          <p:cNvPr id="727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458446"/>
              </p:ext>
            </p:extLst>
          </p:nvPr>
        </p:nvGraphicFramePr>
        <p:xfrm>
          <a:off x="1011238" y="5662613"/>
          <a:ext cx="91757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2" name="Equation" r:id="rId15" imgW="520560" imgH="203040" progId="Equation.DSMT4">
                  <p:embed/>
                </p:oleObj>
              </mc:Choice>
              <mc:Fallback>
                <p:oleObj name="Equation" r:id="rId15" imgW="520560" imgH="203040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238" y="5662613"/>
                        <a:ext cx="917575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3" name="Object 9"/>
          <p:cNvGraphicFramePr>
            <a:graphicFrameLocks noChangeAspect="1"/>
          </p:cNvGraphicFramePr>
          <p:nvPr/>
        </p:nvGraphicFramePr>
        <p:xfrm>
          <a:off x="5257800" y="5638800"/>
          <a:ext cx="317500" cy="362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3" name="Equation" r:id="rId17" imgW="177569" imgH="202936" progId="Equation.DSMT4">
                  <p:embed/>
                </p:oleObj>
              </mc:Choice>
              <mc:Fallback>
                <p:oleObj name="Equation" r:id="rId17" imgW="177569" imgH="202936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638800"/>
                        <a:ext cx="317500" cy="3628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ja-JP" dirty="0" smtClean="0">
                <a:ea typeface="ＭＳ Ｐゴシック" charset="-128"/>
              </a:rPr>
              <a:t>MIMO Simulation Parameters</a:t>
            </a:r>
            <a:endParaRPr lang="ja-JP" altLang="en-US" dirty="0" smtClean="0">
              <a:ea typeface="ＭＳ Ｐゴシック" charset="-128"/>
            </a:endParaRPr>
          </a:p>
        </p:txBody>
      </p:sp>
      <p:graphicFrame>
        <p:nvGraphicFramePr>
          <p:cNvPr id="33842" name="Group 50"/>
          <p:cNvGraphicFramePr>
            <a:graphicFrameLocks noGrp="1"/>
          </p:cNvGraphicFramePr>
          <p:nvPr>
            <p:ph idx="4294967295"/>
          </p:nvPr>
        </p:nvGraphicFramePr>
        <p:xfrm>
          <a:off x="990600" y="1828800"/>
          <a:ext cx="7543800" cy="4457700"/>
        </p:xfrm>
        <a:graphic>
          <a:graphicData uri="http://schemas.openxmlformats.org/drawingml/2006/table">
            <a:tbl>
              <a:tblPr/>
              <a:tblGrid>
                <a:gridCol w="3268705"/>
                <a:gridCol w="427509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Parameters</a:t>
                      </a:r>
                      <a:endParaRPr kumimoji="0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Values</a:t>
                      </a:r>
                      <a:endParaRPr kumimoji="0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Antennas at TX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4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Antennas/Streams at RX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4(SU)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Users (MU case)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11ac Channel Model </a:t>
                      </a:r>
                      <a:endParaRPr kumimoji="0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 -Channel is time invariant in the packet duration.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MIMO Precoding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Tomlinson-</a:t>
                      </a:r>
                      <a:r>
                        <a:rPr kumimoji="0" lang="en-US" altLang="ja-JP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Harashima</a:t>
                      </a:r>
                      <a:r>
                        <a:rPr kumimoji="0" lang="en-US" altLang="ja-JP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 precoding (THP)</a:t>
                      </a:r>
                      <a:endParaRPr kumimoji="0" lang="ja-JP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MIMO Decoding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Linear ZF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Channel Bandwidth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20 MHz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Channel Coding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BCC, MAP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Modulat</a:t>
                      </a: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type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QPSK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Code rate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3/4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Synchronization, Channel Est.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ideal</a:t>
                      </a:r>
                      <a:endParaRPr kumimoji="0" lang="ja-JP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2743200" y="5562600"/>
            <a:ext cx="3817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800" dirty="0">
                <a:latin typeface="Calibri" pitchFamily="34" charset="0"/>
              </a:rPr>
              <a:t>No impairments, </a:t>
            </a:r>
          </a:p>
          <a:p>
            <a:pPr algn="ctr"/>
            <a:r>
              <a:rPr lang="en-US" altLang="ja-JP" sz="1800" dirty="0" smtClean="0">
                <a:latin typeface="Calibri" pitchFamily="34" charset="0"/>
              </a:rPr>
              <a:t>Sync and channel estimations are ideal</a:t>
            </a:r>
            <a:endParaRPr lang="ja-JP" altLang="en-US" sz="1800" dirty="0">
              <a:latin typeface="Calibri" pitchFamily="34" charset="0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SU-MIMO</a:t>
            </a:r>
            <a:r>
              <a: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　</a:t>
            </a: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(4x4) </a:t>
            </a:r>
            <a:endParaRPr kumimoji="0" lang="ja-JP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  <p:sp>
        <p:nvSpPr>
          <p:cNvPr id="7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pic>
        <p:nvPicPr>
          <p:cNvPr id="70657" name="Picture 1" descr="E:\2013下半年\仿真数据\仿真结果9.12\提案用图\提案用图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4089</TotalTime>
  <Words>731</Words>
  <Application>Microsoft Office PowerPoint</Application>
  <PresentationFormat>全屏显示(4:3)</PresentationFormat>
  <Paragraphs>125</Paragraphs>
  <Slides>12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802-11-Submission</vt:lpstr>
      <vt:lpstr>Document</vt:lpstr>
      <vt:lpstr>Visio</vt:lpstr>
      <vt:lpstr>Equation</vt:lpstr>
      <vt:lpstr>Non-linear pre-coding for next generation WLAN</vt:lpstr>
      <vt:lpstr>PowerPoint 演示文稿</vt:lpstr>
      <vt:lpstr>Introduction</vt:lpstr>
      <vt:lpstr>PowerPoint 演示文稿</vt:lpstr>
      <vt:lpstr>PowerPoint 演示文稿</vt:lpstr>
      <vt:lpstr>PowerPoint 演示文稿</vt:lpstr>
      <vt:lpstr>PowerPoint 演示文稿</vt:lpstr>
      <vt:lpstr>MIMO Simulation Parameters</vt:lpstr>
      <vt:lpstr>PowerPoint 演示文稿</vt:lpstr>
      <vt:lpstr>Complexity Analysis</vt:lpstr>
      <vt:lpstr>Summary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Packet Error Rate Evaluation for 80MHz 11ac</dc:title>
  <dc:creator>Leonardo</dc:creator>
  <cp:lastModifiedBy>X Gao</cp:lastModifiedBy>
  <cp:revision>344</cp:revision>
  <dcterms:created xsi:type="dcterms:W3CDTF">2012-01-13T08:09:42Z</dcterms:created>
  <dcterms:modified xsi:type="dcterms:W3CDTF">2013-09-15T05:20:48Z</dcterms:modified>
</cp:coreProperties>
</file>