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70" r:id="rId2"/>
    <p:sldId id="272" r:id="rId3"/>
    <p:sldId id="266" r:id="rId4"/>
    <p:sldId id="280" r:id="rId5"/>
    <p:sldId id="273" r:id="rId6"/>
    <p:sldId id="275" r:id="rId7"/>
    <p:sldId id="279" r:id="rId8"/>
    <p:sldId id="276" r:id="rId9"/>
    <p:sldId id="277" r:id="rId10"/>
    <p:sldId id="271" r:id="rId11"/>
    <p:sldId id="278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51" autoAdjust="0"/>
    <p:restoredTop sz="94706" autoAdjust="0"/>
  </p:normalViewPr>
  <p:slideViewPr>
    <p:cSldViewPr>
      <p:cViewPr>
        <p:scale>
          <a:sx n="66" d="100"/>
          <a:sy n="66" d="100"/>
        </p:scale>
        <p:origin x="-126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1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4E55-DD89-40D2-A16F-9D00470B6658}" type="datetime1">
              <a:rPr lang="ja-JP" altLang="en-US" smtClean="0"/>
              <a:pPr/>
              <a:t>2013/9/14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a-Latn" altLang="zh-CN" smtClean="0"/>
              <a:t>submission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8197-5484-40BD-9E63-5F9A779F99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848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68ACCE0B-086B-49CA-B8C3-47465749345A}" type="datetime1">
              <a:rPr lang="ja-JP" altLang="en-US" smtClean="0"/>
              <a:pPr>
                <a:defRPr/>
              </a:pPr>
              <a:t>2013/9/14</a:t>
            </a:fld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smtClean="0"/>
              <a:t>submission</a:t>
            </a: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9EF04CC3-0309-40F5-9D80-7A5BA8B168B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1295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35383F8-A2AC-4C1F-98EA-0E1DD46663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7540149-7BAB-49DB-B084-44854F722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F160C5-8DFB-4FA6-A33B-B4CDF21A63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E4EB73A-DD34-4198-9101-34AE3DE738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91183" y="6477000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Submission 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3ADB0DC-BE06-493B-8CB5-347550C240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71DA9DD-61A2-455F-B272-85BE552EE0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8E3D867-6459-4AF5-BA60-49742109BA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D8113A3-803D-4907-98C4-AD748B2C4D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C356AB3-1A6F-4EA6-ABB5-EF6F2B47D4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89E5C3-D904-449B-8813-E6BA60D17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7319B7B-66BC-4C7D-A3D5-B4E6AA3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74000" y="64754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10063" y="6475413"/>
            <a:ext cx="6000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BB44081-23D0-4B0B-BE54-E487741FA5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5607" name="Rectangle 7"/>
          <p:cNvSpPr>
            <a:spLocks noChangeArrowheads="1"/>
          </p:cNvSpPr>
          <p:nvPr userDrawn="1"/>
        </p:nvSpPr>
        <p:spPr bwMode="auto">
          <a:xfrm>
            <a:off x="5156083" y="334963"/>
            <a:ext cx="32894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kumimoji="0" lang="en-US" altLang="ja-JP" sz="1800" b="1" dirty="0" smtClean="0"/>
              <a:t>doc.: IEEE802.11-13/1090/r0</a:t>
            </a:r>
            <a:endParaRPr kumimoji="0" lang="en-US" altLang="ja-JP" sz="1800" b="1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ja-JP" dirty="0"/>
              <a:t>Submission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4800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September 2013</a:t>
            </a:r>
            <a:endParaRPr lang="en-US" altLang="ja-JP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542" y="6475413"/>
            <a:ext cx="1106393" cy="369332"/>
          </a:xfrm>
          <a:ln/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Non-linear pre-coding for next generation WLAN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685800" y="19431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2013-09-14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2886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481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9998"/>
              </p:ext>
            </p:extLst>
          </p:nvPr>
        </p:nvGraphicFramePr>
        <p:xfrm>
          <a:off x="1219200" y="3048000"/>
          <a:ext cx="7494587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6" name="Document" r:id="rId5" imgW="8614842" imgH="5138358" progId="Word.Document.8">
                  <p:embed/>
                </p:oleObj>
              </mc:Choice>
              <mc:Fallback>
                <p:oleObj name="Document" r:id="rId5" imgW="8614842" imgH="5138358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7494587" cy="450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Summary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Showed simulations regarding current 11ac PHY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Proposed non-linear MIMO is one of the key solutions.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Performances of the nonlinear pre-coding in ac NLOS environments were better than that of linear pre-coding.</a:t>
            </a:r>
          </a:p>
          <a:p>
            <a:pPr>
              <a:buNone/>
            </a:pP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Reference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None/>
            </a:pPr>
            <a:r>
              <a:rPr lang="en-US" altLang="ja-JP" sz="2000" b="1" dirty="0" smtClean="0">
                <a:ea typeface="宋体" pitchFamily="2" charset="-122"/>
              </a:rPr>
              <a:t>[1]	12/0910r0, Carrier oriented WIFI for cellular offload</a:t>
            </a:r>
            <a:r>
              <a:rPr lang="en-US" altLang="ja-JP" sz="2000" b="1" dirty="0">
                <a:ea typeface="宋体" pitchFamily="2" charset="-122"/>
              </a:rPr>
              <a:t>,</a:t>
            </a:r>
            <a:r>
              <a:rPr lang="en-US" altLang="ja-JP" sz="2000" b="1" dirty="0" smtClean="0">
                <a:ea typeface="宋体" pitchFamily="2" charset="-122"/>
              </a:rPr>
              <a:t> Orange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lvl="4" indent="-342900" algn="just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r>
              <a:rPr lang="en-US" altLang="zh-CN" sz="2000" b="1" dirty="0" smtClean="0">
                <a:ea typeface="宋体" pitchFamily="2" charset="-122"/>
              </a:rPr>
              <a:t>[2]	11-12-0844-00-Non-linear </a:t>
            </a:r>
            <a:r>
              <a:rPr lang="en-US" altLang="zh-CN" sz="2000" b="1" dirty="0">
                <a:ea typeface="宋体" pitchFamily="2" charset="-122"/>
              </a:rPr>
              <a:t>Multiuser MIMO for next generation WLAN.ppt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lvl="4" indent="-342900" algn="just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r>
              <a:rPr lang="en-GB" altLang="zh-CN" sz="2000" b="1" dirty="0" smtClean="0">
                <a:ea typeface="宋体" pitchFamily="2" charset="-122"/>
              </a:rPr>
              <a:t>[3]	</a:t>
            </a:r>
            <a:r>
              <a:rPr lang="en-US" altLang="zh-CN" sz="2000" b="1" dirty="0" smtClean="0">
                <a:ea typeface="宋体" pitchFamily="2" charset="-122"/>
              </a:rPr>
              <a:t>R.F.H Fischer, </a:t>
            </a:r>
            <a:r>
              <a:rPr lang="en-US" altLang="zh-CN" sz="2000" b="1" dirty="0" err="1" smtClean="0">
                <a:ea typeface="宋体" pitchFamily="2" charset="-122"/>
              </a:rPr>
              <a:t>Precoding</a:t>
            </a:r>
            <a:r>
              <a:rPr lang="en-US" altLang="zh-CN" sz="2000" b="1" dirty="0" smtClean="0">
                <a:ea typeface="宋体" pitchFamily="2" charset="-122"/>
              </a:rPr>
              <a:t> </a:t>
            </a:r>
            <a:r>
              <a:rPr lang="en-US" altLang="zh-CN" sz="2000" b="1" dirty="0">
                <a:ea typeface="宋体" pitchFamily="2" charset="-122"/>
              </a:rPr>
              <a:t>and Signal Shaping for Digital Transmission. New York: Wiley, 2002</a:t>
            </a:r>
            <a:endParaRPr lang="en-GB" altLang="zh-CN" sz="2000" b="1" dirty="0">
              <a:ea typeface="宋体" pitchFamily="2" charset="-122"/>
            </a:endParaRPr>
          </a:p>
          <a:p>
            <a:pPr>
              <a:buFontTx/>
              <a:buNone/>
            </a:pPr>
            <a:endParaRPr lang="en-GB" altLang="zh-CN" sz="2000" dirty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b="0" dirty="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b="0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GB" altLang="zh-CN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dirty="0" smtClean="0">
              <a:ea typeface="宋体" pitchFamily="2" charset="-122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sz="1400" dirty="0" smtClean="0">
              <a:ea typeface="宋体" pitchFamily="2" charset="-122"/>
            </a:endParaRPr>
          </a:p>
          <a:p>
            <a:pPr lvl="1"/>
            <a:endParaRPr lang="en-US" altLang="zh-CN" sz="1400" dirty="0" smtClean="0">
              <a:ea typeface="宋体" pitchFamily="2" charset="-122"/>
            </a:endParaRPr>
          </a:p>
          <a:p>
            <a:pPr lvl="1"/>
            <a:endParaRPr lang="en-US" altLang="zh-CN" sz="1400" dirty="0" smtClean="0">
              <a:ea typeface="宋体" pitchFamily="2" charset="-122"/>
            </a:endParaRPr>
          </a:p>
          <a:p>
            <a:pPr lvl="1"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  <a:p>
            <a:pPr lvl="1"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000" dirty="0" smtClean="0">
              <a:ea typeface="宋体" pitchFamily="2" charset="-122"/>
            </a:endParaRPr>
          </a:p>
          <a:p>
            <a:pPr lvl="2"/>
            <a:endParaRPr lang="en-US" altLang="zh-CN" sz="1400" dirty="0" smtClean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542" y="6475413"/>
            <a:ext cx="1106393" cy="369332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>
                <a:ea typeface="SimSun" pitchFamily="2" charset="-122"/>
              </a:rPr>
              <a:t>Outline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lvl="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2000" b="1" dirty="0" smtClean="0">
                <a:latin typeface="+mn-lt"/>
                <a:ea typeface="+mn-ea"/>
              </a:rPr>
              <a:t>This contribution provides an overview of nonlinear pre-processing MIMO for PHY in the </a:t>
            </a:r>
            <a:r>
              <a:rPr lang="en-US" altLang="ja-JP" sz="2000" b="1" dirty="0" smtClean="0">
                <a:latin typeface="+mn-lt"/>
                <a:ea typeface="+mn-ea"/>
              </a:rPr>
              <a:t>next-generation WLAN </a:t>
            </a:r>
            <a:r>
              <a:rPr lang="en-US" sz="2000" b="1" dirty="0" smtClean="0">
                <a:latin typeface="+mn-lt"/>
                <a:ea typeface="+mn-ea"/>
              </a:rPr>
              <a:t>to achieve better  system performance.</a:t>
            </a:r>
          </a:p>
          <a:p>
            <a:pPr marL="800100" lvl="1" indent="-34290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1800" kern="0" dirty="0" smtClean="0">
                <a:latin typeface="+mn-lt"/>
                <a:ea typeface="+mn-ea"/>
              </a:rPr>
              <a:t>preliminary</a:t>
            </a:r>
            <a:r>
              <a:rPr lang="ja-JP" altLang="en-US" sz="1800" b="1" dirty="0" smtClean="0"/>
              <a:t> </a:t>
            </a:r>
            <a:r>
              <a:rPr kumimoji="0" lang="en-US" altLang="ja-JP" sz="1800" b="1" kern="0" dirty="0" smtClean="0">
                <a:latin typeface="+mn-lt"/>
                <a:ea typeface="+mn-ea"/>
              </a:rPr>
              <a:t>s</a:t>
            </a:r>
            <a:r>
              <a:rPr kumimoji="0" lang="en-US" sz="1800" kern="0" dirty="0" smtClean="0">
                <a:latin typeface="+mn-lt"/>
                <a:ea typeface="+mn-ea"/>
              </a:rPr>
              <a:t>imulation of </a:t>
            </a:r>
            <a:r>
              <a:rPr lang="en-GB" sz="1800" dirty="0" smtClean="0"/>
              <a:t>linear vs. non-linear MIMO</a:t>
            </a:r>
            <a:endParaRPr kumimoji="0" lang="en-US" sz="1800" kern="0" dirty="0" smtClean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kumimoji="0" lang="en-US" sz="1800" kern="0" dirty="0" smtClean="0">
              <a:latin typeface="+mn-lt"/>
              <a:ea typeface="+mn-ea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GB" sz="2000" b="1" dirty="0" smtClean="0">
                <a:latin typeface="+mn-lt"/>
                <a:ea typeface="+mn-ea"/>
              </a:rPr>
              <a:t>A case of 802.11ac environment was performed in the simulation. FER performance of the non-linear MIMO system were superior to that of linear MIMO.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endParaRPr kumimoji="0" lang="en-US" sz="1800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7772400" cy="1066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ja-JP" dirty="0" smtClean="0"/>
              <a:t>Introduction</a:t>
            </a: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30722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1000108"/>
            <a:ext cx="7772400" cy="5029200"/>
          </a:xfrm>
        </p:spPr>
        <p:txBody>
          <a:bodyPr lIns="91440" tIns="45720" rIns="91440" bIns="45720"/>
          <a:lstStyle/>
          <a:p>
            <a:pPr algn="just" eaLnBrk="1" hangingPunct="1">
              <a:buFont typeface="Wingdings" pitchFamily="2" charset="2"/>
              <a:buChar char="l"/>
            </a:pPr>
            <a:r>
              <a:rPr lang="en-US" sz="2000" dirty="0" smtClean="0"/>
              <a:t>In July 2012 meeting, some requirements for next 802.11 were presented by Orange to improve the Wi-Fi experience for mobile devices[1]. 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000" dirty="0"/>
              <a:t>Higher demand for future WLAN</a:t>
            </a:r>
            <a:r>
              <a:rPr lang="zh-CN" altLang="en-US" sz="2000" dirty="0"/>
              <a:t>：</a:t>
            </a:r>
            <a:endParaRPr lang="en-US" altLang="ja-JP" sz="2000" dirty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/>
              <a:t>Higher throughput and data rates</a:t>
            </a:r>
            <a:r>
              <a:rPr lang="en-US" altLang="ja-JP" sz="1800" dirty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/>
              <a:t>Greater reliability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sz="1800" dirty="0" smtClean="0"/>
              <a:t>increased number of mobile devices </a:t>
            </a:r>
            <a:endParaRPr lang="en-US" altLang="ja-JP" sz="1800" dirty="0" smtClean="0"/>
          </a:p>
          <a:p>
            <a:pPr lvl="0">
              <a:buFont typeface="Wingdings" pitchFamily="2" charset="2"/>
              <a:buChar char="l"/>
            </a:pPr>
            <a:r>
              <a:rPr lang="en-US" altLang="ja-JP" sz="2000" dirty="0" smtClean="0"/>
              <a:t>MIMO is one of the key technologies to improve the throughput.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err="1" smtClean="0"/>
              <a:t>TGn</a:t>
            </a:r>
            <a:r>
              <a:rPr lang="en-US" altLang="ja-JP" sz="1800" dirty="0" smtClean="0"/>
              <a:t> firstly introduce MIMO technology.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 include SU/MU-MIMO, and expand the number of  antenna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smtClean="0"/>
              <a:t>the above standards use MIMO based on  </a:t>
            </a:r>
            <a:r>
              <a:rPr lang="en-US" altLang="ja-JP" dirty="0" smtClean="0"/>
              <a:t>linear </a:t>
            </a:r>
            <a:r>
              <a:rPr lang="en-US" altLang="ja-JP" dirty="0" err="1" smtClean="0"/>
              <a:t>precoding</a:t>
            </a:r>
            <a:r>
              <a:rPr lang="en-US" altLang="ja-JP" dirty="0" smtClean="0"/>
              <a:t>.</a:t>
            </a:r>
            <a:endParaRPr lang="en-US" b="1" dirty="0" smtClean="0"/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sz="2000" dirty="0" smtClean="0"/>
              <a:t>In order to enhance the received performance, we propose to introduce the nonlinear pre-processing as the o</a:t>
            </a:r>
            <a:r>
              <a:rPr lang="en-US" altLang="zh-CN" sz="2000" dirty="0" smtClean="0"/>
              <a:t>ptional </a:t>
            </a:r>
            <a:r>
              <a:rPr lang="en-US" altLang="zh-CN" sz="2000" dirty="0"/>
              <a:t>pre-coding </a:t>
            </a:r>
            <a:r>
              <a:rPr lang="en-US" altLang="zh-CN" sz="2000" dirty="0" smtClean="0"/>
              <a:t>scheme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for </a:t>
            </a:r>
            <a:r>
              <a:rPr lang="en-US" altLang="zh-CN" sz="2000" dirty="0"/>
              <a:t>the next generation of </a:t>
            </a:r>
            <a:r>
              <a:rPr lang="en-US" altLang="zh-CN" sz="2000" dirty="0" smtClean="0"/>
              <a:t>802.11</a:t>
            </a:r>
            <a:r>
              <a:rPr lang="en-US" sz="2000" dirty="0" smtClean="0"/>
              <a:t>.</a:t>
            </a:r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sz="2000" dirty="0" smtClean="0"/>
              <a:t>In this work, we take Tomlinson-</a:t>
            </a:r>
            <a:r>
              <a:rPr lang="en-US" sz="2000" dirty="0" err="1" smtClean="0"/>
              <a:t>Harashima</a:t>
            </a:r>
            <a:r>
              <a:rPr lang="en-US" sz="2000" dirty="0" smtClean="0"/>
              <a:t> Pre-coding (THP) as an example to show the </a:t>
            </a:r>
            <a:r>
              <a:rPr lang="en-US" altLang="zh-CN" sz="2000" dirty="0" smtClean="0"/>
              <a:t>advantage </a:t>
            </a:r>
            <a:r>
              <a:rPr lang="en-US" sz="2000" dirty="0" smtClean="0"/>
              <a:t>of nonlinear pre-coding.</a:t>
            </a:r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/>
            <a:endParaRPr lang="en-US" b="0" dirty="0" smtClean="0"/>
          </a:p>
          <a:p>
            <a:pPr eaLnBrk="1" hangingPunct="1"/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41530" y="1853825"/>
            <a:ext cx="8462528" cy="459051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Non-linear</a:t>
            </a:r>
            <a:r>
              <a:rPr kumimoji="0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ja-JP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precoding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2000" kern="0" dirty="0" smtClean="0"/>
              <a:t>Show a clear advantage over linear </a:t>
            </a:r>
            <a:r>
              <a:rPr kumimoji="0" lang="en-US" altLang="ja-JP" sz="2000" kern="0" dirty="0" err="1" smtClean="0"/>
              <a:t>preequalization</a:t>
            </a:r>
            <a:endParaRPr lang="en-US" altLang="zh-CN" sz="2000" dirty="0" smtClean="0"/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zh-CN" sz="2000" dirty="0" smtClean="0"/>
              <a:t>Closer </a:t>
            </a:r>
            <a:r>
              <a:rPr lang="en-US" altLang="zh-CN" sz="2000" dirty="0"/>
              <a:t>to the channel </a:t>
            </a:r>
            <a:r>
              <a:rPr lang="en-US" altLang="zh-CN" sz="2000" dirty="0" smtClean="0"/>
              <a:t>capacity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2000" kern="0" dirty="0" smtClean="0">
                <a:latin typeface="+mn-lt"/>
              </a:rPr>
              <a:t>Increased computational </a:t>
            </a:r>
            <a:r>
              <a:rPr kumimoji="0" lang="en-US" altLang="ja-JP" sz="2000" kern="0" dirty="0" smtClean="0">
                <a:latin typeface="+mn-lt"/>
              </a:rPr>
              <a:t>complexity</a:t>
            </a:r>
          </a:p>
          <a:p>
            <a:pPr marL="800100" lvl="1" indent="-342900" eaLnBrk="0" hangingPunct="0">
              <a:spcBef>
                <a:spcPct val="20000"/>
              </a:spcBef>
              <a:buFont typeface="Times New Roman" pitchFamily="18" charset="0"/>
              <a:buChar char="•"/>
              <a:defRPr/>
            </a:pPr>
            <a:r>
              <a:rPr kumimoji="0" lang="en-US" altLang="zh-CN" sz="1800" kern="0" dirty="0" smtClean="0">
                <a:latin typeface="+mn-lt"/>
              </a:rPr>
              <a:t>SVD Pre-coding</a:t>
            </a:r>
            <a:r>
              <a:rPr kumimoji="0" lang="zh-CN" altLang="en-US" sz="1800" kern="0" dirty="0" smtClean="0">
                <a:latin typeface="+mn-lt"/>
              </a:rPr>
              <a:t>： </a:t>
            </a:r>
            <a:r>
              <a:rPr lang="en-US" altLang="zh-CN" sz="1800" dirty="0"/>
              <a:t>SVD </a:t>
            </a:r>
            <a:r>
              <a:rPr lang="en-US" altLang="zh-CN" sz="1800" dirty="0" smtClean="0"/>
              <a:t>decomposition</a:t>
            </a:r>
          </a:p>
          <a:p>
            <a:pPr marL="800100" lvl="1" indent="-342900" eaLnBrk="0" hangingPunct="0">
              <a:spcBef>
                <a:spcPct val="20000"/>
              </a:spcBef>
              <a:buFont typeface="Times New Roman" pitchFamily="18" charset="0"/>
              <a:buChar char="•"/>
              <a:defRPr/>
            </a:pPr>
            <a:r>
              <a:rPr kumimoji="0" lang="en-US" altLang="zh-CN" sz="1800" kern="0" dirty="0" smtClean="0">
                <a:latin typeface="+mn-lt"/>
              </a:rPr>
              <a:t>THP Pre-coding</a:t>
            </a:r>
            <a:r>
              <a:rPr kumimoji="0" lang="zh-CN" altLang="en-US" sz="1800" kern="0" dirty="0" smtClean="0">
                <a:latin typeface="+mn-lt"/>
              </a:rPr>
              <a:t>： </a:t>
            </a:r>
            <a:r>
              <a:rPr kumimoji="0" lang="en-US" altLang="zh-CN" sz="1800" kern="0" dirty="0" smtClean="0">
                <a:latin typeface="+mn-lt"/>
              </a:rPr>
              <a:t>QR </a:t>
            </a:r>
            <a:r>
              <a:rPr lang="en-US" altLang="zh-CN" sz="1800" dirty="0" smtClean="0"/>
              <a:t>decomposition, iteration in transmitter, </a:t>
            </a:r>
            <a:r>
              <a:rPr lang="en-US" altLang="zh-CN" sz="1800" dirty="0"/>
              <a:t>modulo operation</a:t>
            </a:r>
            <a:endParaRPr kumimoji="0" lang="en-US" altLang="ja-JP" sz="1800" kern="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lvl="2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kumimoji="0" lang="en-US" altLang="ja-JP" sz="2400" b="1" kern="0" dirty="0" smtClean="0">
                <a:latin typeface="+mn-lt"/>
                <a:ea typeface="+mn-ea"/>
              </a:rPr>
              <a:t>Typical non-linear algorithms: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ja-JP" sz="2000" dirty="0"/>
              <a:t>Vector perturbation (VP) [2] </a:t>
            </a:r>
            <a:r>
              <a:rPr lang="en-US" altLang="ja-JP" sz="2000" dirty="0" smtClean="0"/>
              <a:t>;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ja-JP" sz="2000" dirty="0" smtClean="0"/>
              <a:t>Tomlinson </a:t>
            </a:r>
            <a:r>
              <a:rPr lang="en-US" altLang="ja-JP" sz="2000" dirty="0" err="1"/>
              <a:t>Harashima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precoding</a:t>
            </a:r>
            <a:r>
              <a:rPr lang="en-US" altLang="ja-JP" sz="2000" dirty="0"/>
              <a:t> (THP</a:t>
            </a:r>
            <a:r>
              <a:rPr lang="en-US" altLang="ja-JP" sz="2000" dirty="0" smtClean="0"/>
              <a:t>) </a:t>
            </a:r>
            <a:r>
              <a:rPr lang="zh-CN" altLang="en-US" sz="2000" dirty="0" smtClean="0"/>
              <a:t>： </a:t>
            </a:r>
            <a:r>
              <a:rPr lang="la-Latn" altLang="ja-JP" sz="2000" dirty="0" smtClean="0"/>
              <a:t>a</a:t>
            </a:r>
            <a:r>
              <a:rPr lang="la-Latn" altLang="ja-JP" sz="2000" dirty="0"/>
              <a:t> compromise</a:t>
            </a:r>
            <a:r>
              <a:rPr lang="en-US" altLang="ja-JP" sz="2000" dirty="0"/>
              <a:t> between complexity and performance.</a:t>
            </a:r>
          </a:p>
          <a:p>
            <a:pPr marL="342900" lvl="2" indent="-342900" eaLnBrk="0" hangingPunct="0">
              <a:spcBef>
                <a:spcPct val="20000"/>
              </a:spcBef>
              <a:defRPr/>
            </a:pPr>
            <a:endParaRPr kumimoji="0" lang="en-US" altLang="ja-JP" sz="1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kumimoji="0" lang="en-US" altLang="ja-JP" sz="3200" b="1" kern="0" dirty="0" smtClean="0"/>
              <a:t>Non-linear</a:t>
            </a:r>
            <a:r>
              <a:rPr kumimoji="0" lang="ja-JP" altLang="en-US" sz="3200" b="1" kern="0" dirty="0" smtClean="0"/>
              <a:t> </a:t>
            </a:r>
            <a:r>
              <a:rPr kumimoji="0" lang="en-US" altLang="ja-JP" sz="3200" b="1" kern="0" dirty="0" err="1" smtClean="0"/>
              <a:t>precoding</a:t>
            </a:r>
            <a:r>
              <a:rPr kumimoji="0" lang="en-US" altLang="ja-JP" sz="3200" b="1" kern="0" dirty="0" smtClean="0"/>
              <a:t> </a:t>
            </a:r>
            <a:r>
              <a:rPr kumimoji="0" lang="en-US" altLang="ja-JP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6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993678"/>
              </p:ext>
            </p:extLst>
          </p:nvPr>
        </p:nvGraphicFramePr>
        <p:xfrm>
          <a:off x="1219200" y="1299091"/>
          <a:ext cx="6730394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2" name="Visio" r:id="rId3" imgW="4719106" imgH="1244124" progId="Visio.Drawing.11">
                  <p:embed/>
                </p:oleObj>
              </mc:Choice>
              <mc:Fallback>
                <p:oleObj name="Visio" r:id="rId3" imgW="4719106" imgH="1244124" progId="Visio.Drawing.11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9091"/>
                        <a:ext cx="6730394" cy="178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007540"/>
              </p:ext>
            </p:extLst>
          </p:nvPr>
        </p:nvGraphicFramePr>
        <p:xfrm>
          <a:off x="1219200" y="3279219"/>
          <a:ext cx="40243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3" name="Equation" r:id="rId5" imgW="1676400" imgH="190500" progId="Equation.DSMT4">
                  <p:embed/>
                </p:oleObj>
              </mc:Choice>
              <mc:Fallback>
                <p:oleObj name="Equation" r:id="rId5" imgW="1676400" imgH="19050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9219"/>
                        <a:ext cx="40243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990600" y="2895600"/>
            <a:ext cx="3666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Assume the channel matrix is H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633819"/>
              </p:ext>
            </p:extLst>
          </p:nvPr>
        </p:nvGraphicFramePr>
        <p:xfrm>
          <a:off x="5867400" y="2767012"/>
          <a:ext cx="16129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4" name="Equation" r:id="rId7" imgW="952087" imgH="850531" progId="Equation.DSMT4">
                  <p:embed/>
                </p:oleObj>
              </mc:Choice>
              <mc:Fallback>
                <p:oleObj name="Equation" r:id="rId7" imgW="952087" imgH="850531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767012"/>
                        <a:ext cx="16129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976104"/>
              </p:ext>
            </p:extLst>
          </p:nvPr>
        </p:nvGraphicFramePr>
        <p:xfrm>
          <a:off x="1211262" y="4267200"/>
          <a:ext cx="2127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5" name="Equation" r:id="rId9" imgW="850531" imgH="152334" progId="Equation.DSMT4">
                  <p:embed/>
                </p:oleObj>
              </mc:Choice>
              <mc:Fallback>
                <p:oleObj name="Equation" r:id="rId9" imgW="850531" imgH="152334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2" y="4267200"/>
                        <a:ext cx="21272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025457"/>
              </p:ext>
            </p:extLst>
          </p:nvPr>
        </p:nvGraphicFramePr>
        <p:xfrm>
          <a:off x="4267200" y="3926835"/>
          <a:ext cx="1692613" cy="103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6" name="Equation" r:id="rId11" imgW="736280" imgH="444307" progId="Equation.DSMT4">
                  <p:embed/>
                </p:oleObj>
              </mc:Choice>
              <mc:Fallback>
                <p:oleObj name="Equation" r:id="rId11" imgW="736280" imgH="444307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926835"/>
                        <a:ext cx="1692613" cy="10331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右箭头 21"/>
          <p:cNvSpPr/>
          <p:nvPr/>
        </p:nvSpPr>
        <p:spPr bwMode="auto">
          <a:xfrm>
            <a:off x="3538536" y="4252912"/>
            <a:ext cx="523875" cy="3810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0600" y="50292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800" b="1" dirty="0" smtClean="0"/>
              <a:t>Because of the  triangular structure of the feedback matrix B, the channel symbols              , are successively generated from the data symbols          ,      is the signal constellation.</a:t>
            </a:r>
            <a:endParaRPr lang="zh-CN" altLang="en-US" sz="1800" b="1" dirty="0" smtClean="0"/>
          </a:p>
        </p:txBody>
      </p:sp>
      <p:graphicFrame>
        <p:nvGraphicFramePr>
          <p:cNvPr id="430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353988"/>
              </p:ext>
            </p:extLst>
          </p:nvPr>
        </p:nvGraphicFramePr>
        <p:xfrm>
          <a:off x="2724149" y="5381328"/>
          <a:ext cx="1181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7" name="Equation" r:id="rId13" imgW="736600" imgH="190500" progId="Equation.DSMT4">
                  <p:embed/>
                </p:oleObj>
              </mc:Choice>
              <mc:Fallback>
                <p:oleObj name="Equation" r:id="rId13" imgW="736600" imgH="1905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49" y="5381328"/>
                        <a:ext cx="1181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893331"/>
              </p:ext>
            </p:extLst>
          </p:nvPr>
        </p:nvGraphicFramePr>
        <p:xfrm>
          <a:off x="1857375" y="5633443"/>
          <a:ext cx="6318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8" name="Equation" r:id="rId15" imgW="393529" imgH="190417" progId="Equation.DSMT4">
                  <p:embed/>
                </p:oleObj>
              </mc:Choice>
              <mc:Fallback>
                <p:oleObj name="Equation" r:id="rId15" imgW="393529" imgH="190417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5633443"/>
                        <a:ext cx="6318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802939"/>
              </p:ext>
            </p:extLst>
          </p:nvPr>
        </p:nvGraphicFramePr>
        <p:xfrm>
          <a:off x="3311525" y="5853112"/>
          <a:ext cx="24653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9" name="Equation" r:id="rId17" imgW="1536700" imgH="381000" progId="Equation.DSMT4">
                  <p:embed/>
                </p:oleObj>
              </mc:Choice>
              <mc:Fallback>
                <p:oleObj name="Equation" r:id="rId17" imgW="1536700" imgH="38100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5853112"/>
                        <a:ext cx="24653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63212"/>
              </p:ext>
            </p:extLst>
          </p:nvPr>
        </p:nvGraphicFramePr>
        <p:xfrm>
          <a:off x="2561856" y="5652493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80" name="Equation" r:id="rId19" imgW="139700" imgH="139700" progId="Equation.DSMT4">
                  <p:embed/>
                </p:oleObj>
              </mc:Choice>
              <mc:Fallback>
                <p:oleObj name="Equation" r:id="rId19" imgW="139700" imgH="1397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1856" y="5652493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3276600" y="4191000"/>
          <a:ext cx="286987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4" name="Equation" r:id="rId3" imgW="1460500" imgH="965200" progId="Equation.DSMT4">
                  <p:embed/>
                </p:oleObj>
              </mc:Choice>
              <mc:Fallback>
                <p:oleObj name="Equation" r:id="rId3" imgW="1460500" imgH="9652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91000"/>
                        <a:ext cx="2869870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62000" y="13716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Since this strategy would increase transmit power significantly, THP modulo reduces the transmit symbols into the boundary region of</a:t>
            </a:r>
          </a:p>
        </p:txBody>
      </p:sp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6934200" y="172885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5" name="Equation" r:id="rId5" imgW="139700" imgH="139700" progId="Equation.DSMT4">
                  <p:embed/>
                </p:oleObj>
              </mc:Choice>
              <mc:Fallback>
                <p:oleObj name="Equation" r:id="rId5" imgW="139700" imgH="13970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72885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685800" y="2028825"/>
          <a:ext cx="39846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6" name="Equation" r:id="rId7" imgW="2616200" imgH="419100" progId="Equation.DSMT4">
                  <p:embed/>
                </p:oleObj>
              </mc:Choice>
              <mc:Fallback>
                <p:oleObj name="Equation" r:id="rId7" imgW="2616200" imgH="41910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28825"/>
                        <a:ext cx="39846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876800" y="2209800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where </a:t>
            </a:r>
            <a:endParaRPr lang="zh-CN" altLang="en-US" dirty="0"/>
          </a:p>
        </p:txBody>
      </p:sp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5486400" y="2133600"/>
          <a:ext cx="3359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7" name="Equation" r:id="rId9" imgW="2043813" imgH="266584" progId="Equation.DSMT4">
                  <p:embed/>
                </p:oleObj>
              </mc:Choice>
              <mc:Fallback>
                <p:oleObj name="Equation" r:id="rId9" imgW="2043813" imgH="266584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133600"/>
                        <a:ext cx="33591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143000" y="2743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In  other words, instead of feeding the data symbols       into the linear pre-equalization, the effective data symbols               are passed into B</a:t>
            </a:r>
            <a:r>
              <a:rPr lang="en-US" altLang="zh-CN" sz="1800" b="1" baseline="30000" dirty="0" smtClean="0"/>
              <a:t>-1</a:t>
            </a:r>
            <a:r>
              <a:rPr lang="en-US" altLang="zh-CN" sz="1800" b="1" dirty="0" smtClean="0"/>
              <a:t> ,which is implemented by the feedback structure in the dotted line part.</a:t>
            </a:r>
            <a:endParaRPr lang="zh-CN" altLang="en-US" sz="1800" b="1" dirty="0" smtClean="0"/>
          </a:p>
        </p:txBody>
      </p:sp>
      <p:graphicFrame>
        <p:nvGraphicFramePr>
          <p:cNvPr id="57366" name="Object 22"/>
          <p:cNvGraphicFramePr>
            <a:graphicFrameLocks noChangeAspect="1"/>
          </p:cNvGraphicFramePr>
          <p:nvPr/>
        </p:nvGraphicFramePr>
        <p:xfrm>
          <a:off x="6308725" y="2802575"/>
          <a:ext cx="2444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8" name="Equation" r:id="rId11" imgW="152334" imgH="190417" progId="Equation.DSMT4">
                  <p:embed/>
                </p:oleObj>
              </mc:Choice>
              <mc:Fallback>
                <p:oleObj name="Equation" r:id="rId11" imgW="152334" imgH="190417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2802575"/>
                        <a:ext cx="2444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081970"/>
              </p:ext>
            </p:extLst>
          </p:nvPr>
        </p:nvGraphicFramePr>
        <p:xfrm>
          <a:off x="5049838" y="3119438"/>
          <a:ext cx="82391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69" name="Equation" r:id="rId13" imgW="736560" imgH="228600" progId="Equation.DSMT4">
                  <p:embed/>
                </p:oleObj>
              </mc:Choice>
              <mc:Fallback>
                <p:oleObj name="Equation" r:id="rId13" imgW="736560" imgH="2286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3119438"/>
                        <a:ext cx="823912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838200" y="36576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The dotted line part can be described in the way of matrix, as follows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800" y="12954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We use the ZF criterion, GHFB</a:t>
            </a:r>
            <a:r>
              <a:rPr lang="en-US" sz="1800" b="1" baseline="30000" dirty="0" smtClean="0"/>
              <a:t>-1</a:t>
            </a:r>
            <a:r>
              <a:rPr lang="en-US" sz="1800" b="1" dirty="0" smtClean="0"/>
              <a:t>=I is required</a:t>
            </a: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590675" y="1828800"/>
          <a:ext cx="4857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2" name="Equation" r:id="rId3" imgW="1943100" imgH="203200" progId="Equation.DSMT4">
                  <p:embed/>
                </p:oleObj>
              </mc:Choice>
              <mc:Fallback>
                <p:oleObj name="Equation" r:id="rId3" imgW="1943100" imgH="203200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1828800"/>
                        <a:ext cx="48577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066800" y="24384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b="1" dirty="0" smtClean="0"/>
              <a:t>The covariance matrix of       is 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767318"/>
              </p:ext>
            </p:extLst>
          </p:nvPr>
        </p:nvGraphicFramePr>
        <p:xfrm>
          <a:off x="3733800" y="2490850"/>
          <a:ext cx="2095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3" name="Equation" r:id="rId5" imgW="114151" imgH="152202" progId="Equation.DSMT4">
                  <p:embed/>
                </p:oleObj>
              </mc:Choice>
              <mc:Fallback>
                <p:oleObj name="Equation" r:id="rId5" imgW="114151" imgH="152202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90850"/>
                        <a:ext cx="20955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662030"/>
              </p:ext>
            </p:extLst>
          </p:nvPr>
        </p:nvGraphicFramePr>
        <p:xfrm>
          <a:off x="4232275" y="2473325"/>
          <a:ext cx="23971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4" name="Equation" r:id="rId7" imgW="1307532" imgH="203112" progId="Equation.DSMT4">
                  <p:embed/>
                </p:oleObj>
              </mc:Choice>
              <mc:Fallback>
                <p:oleObj name="Equation" r:id="rId7" imgW="1307532" imgH="203112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2473325"/>
                        <a:ext cx="23971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685800" y="30480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Meanwhile, since the average total transmitted energy per symbol interval can be expressed as :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2671763" y="3810000"/>
          <a:ext cx="30480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5" name="Equation" r:id="rId9" imgW="1663700" imgH="203200" progId="Equation.DSMT4">
                  <p:embed/>
                </p:oleObj>
              </mc:Choice>
              <mc:Fallback>
                <p:oleObj name="Equation" r:id="rId9" imgW="1663700" imgH="20320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3810000"/>
                        <a:ext cx="30480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3581400" y="4648200"/>
          <a:ext cx="137318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6" name="Equation" r:id="rId11" imgW="748975" imgH="241195" progId="Equation.DSMT4">
                  <p:embed/>
                </p:oleObj>
              </mc:Choice>
              <mc:Fallback>
                <p:oleObj name="Equation" r:id="rId11" imgW="748975" imgH="241195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48200"/>
                        <a:ext cx="1373188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9200" y="4267200"/>
            <a:ext cx="2215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F is a unitary matrix</a:t>
            </a:r>
            <a:endParaRPr lang="zh-CN" altLang="en-US" sz="18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295400" y="49530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hence</a:t>
            </a:r>
            <a:endParaRPr lang="zh-CN" altLang="en-US" sz="1800" b="1" dirty="0" smtClean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2971800" y="5257800"/>
          <a:ext cx="241935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7" name="Equation" r:id="rId13" imgW="1320227" imgH="203112" progId="Equation.DSMT4">
                  <p:embed/>
                </p:oleObj>
              </mc:Choice>
              <mc:Fallback>
                <p:oleObj name="Equation" r:id="rId13" imgW="1320227" imgH="203112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257800"/>
                        <a:ext cx="241935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6800" y="5638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               is used as in [3], and the value of       for different modulations can be found in [4]</a:t>
            </a:r>
            <a:endParaRPr lang="zh-CN" altLang="en-US" sz="1800" b="1" dirty="0" smtClean="0"/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026633"/>
              </p:ext>
            </p:extLst>
          </p:nvPr>
        </p:nvGraphicFramePr>
        <p:xfrm>
          <a:off x="1033463" y="5662613"/>
          <a:ext cx="8715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8" name="Equation" r:id="rId15" imgW="495000" imgH="203040" progId="Equation.DSMT4">
                  <p:embed/>
                </p:oleObj>
              </mc:Choice>
              <mc:Fallback>
                <p:oleObj name="Equation" r:id="rId15" imgW="495000" imgH="20304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5662613"/>
                        <a:ext cx="871537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5257800" y="5638800"/>
          <a:ext cx="317500" cy="362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9" name="Equation" r:id="rId17" imgW="177569" imgH="202936" progId="Equation.DSMT4">
                  <p:embed/>
                </p:oleObj>
              </mc:Choice>
              <mc:Fallback>
                <p:oleObj name="Equation" r:id="rId17" imgW="177569" imgH="202936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638800"/>
                        <a:ext cx="317500" cy="362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dirty="0" smtClean="0">
                <a:ea typeface="ＭＳ Ｐゴシック" charset="-128"/>
              </a:rPr>
              <a:t>MIMO Simulation Parameters</a:t>
            </a:r>
            <a:endParaRPr lang="ja-JP" altLang="en-US" dirty="0" smtClean="0">
              <a:ea typeface="ＭＳ Ｐゴシック" charset="-128"/>
            </a:endParaRPr>
          </a:p>
        </p:txBody>
      </p:sp>
      <p:graphicFrame>
        <p:nvGraphicFramePr>
          <p:cNvPr id="33842" name="Group 50"/>
          <p:cNvGraphicFramePr>
            <a:graphicFrameLocks noGrp="1"/>
          </p:cNvGraphicFramePr>
          <p:nvPr>
            <p:ph idx="4294967295"/>
          </p:nvPr>
        </p:nvGraphicFramePr>
        <p:xfrm>
          <a:off x="990600" y="1828800"/>
          <a:ext cx="7543800" cy="4457700"/>
        </p:xfrm>
        <a:graphic>
          <a:graphicData uri="http://schemas.openxmlformats.org/drawingml/2006/table">
            <a:tbl>
              <a:tblPr/>
              <a:tblGrid>
                <a:gridCol w="3268705"/>
                <a:gridCol w="427509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Parameters</a:t>
                      </a:r>
                      <a:endParaRPr kumimoji="0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Values</a:t>
                      </a:r>
                      <a:endParaRPr kumimoji="0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 at TX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Antennas/Streams at RX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4(SU)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Users (MU case)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11ac Channel Model </a:t>
                      </a:r>
                      <a:endParaRPr kumimoji="0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 -Channel is time invariant in the packet duration.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MIMO Precoding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Tomlinson-</a:t>
                      </a:r>
                      <a:r>
                        <a:rPr kumimoji="0" lang="en-US" altLang="ja-JP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Harashima</a:t>
                      </a: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 precoding (THP)</a:t>
                      </a:r>
                      <a:endParaRPr kumimoji="0" lang="ja-JP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MIMO Decoding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Linear ZF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Bandwidth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20 MHz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BCC, MAP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Modulat</a:t>
                      </a: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type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QPSK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Code rate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3/4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Synchronization, Channel Est.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ideal</a:t>
                      </a:r>
                      <a:endParaRPr kumimoji="0" lang="ja-JP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2743200" y="5562600"/>
            <a:ext cx="3817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>
                <a:latin typeface="Calibri" pitchFamily="34" charset="0"/>
              </a:rPr>
              <a:t>No impairments, </a:t>
            </a:r>
          </a:p>
          <a:p>
            <a:pPr algn="ctr"/>
            <a:r>
              <a:rPr lang="en-US" altLang="ja-JP" sz="1800" dirty="0" smtClean="0">
                <a:latin typeface="Calibri" pitchFamily="34" charset="0"/>
              </a:rPr>
              <a:t>Sync and channel estimations are ideal</a:t>
            </a:r>
            <a:endParaRPr lang="ja-JP" altLang="en-US" sz="1800" dirty="0">
              <a:latin typeface="Calibri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SU-MIMO</a:t>
            </a:r>
            <a:r>
              <a: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　</a:t>
            </a: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(4x4) 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pic>
        <p:nvPicPr>
          <p:cNvPr id="70657" name="Picture 1" descr="E:\2013下半年\仿真数据\仿真结果9.12\提案用图\提案用图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3104</TotalTime>
  <Words>625</Words>
  <Application>Microsoft Office PowerPoint</Application>
  <PresentationFormat>全屏显示(4:3)</PresentationFormat>
  <Paragraphs>114</Paragraphs>
  <Slides>11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802-11-Submission</vt:lpstr>
      <vt:lpstr>Document</vt:lpstr>
      <vt:lpstr>Visio</vt:lpstr>
      <vt:lpstr>Equation</vt:lpstr>
      <vt:lpstr>Non-linear pre-coding for next generation WLAN</vt:lpstr>
      <vt:lpstr>PowerPoint 演示文稿</vt:lpstr>
      <vt:lpstr>Introduction</vt:lpstr>
      <vt:lpstr>PowerPoint 演示文稿</vt:lpstr>
      <vt:lpstr>PowerPoint 演示文稿</vt:lpstr>
      <vt:lpstr>PowerPoint 演示文稿</vt:lpstr>
      <vt:lpstr>PowerPoint 演示文稿</vt:lpstr>
      <vt:lpstr>MIMO Simulation Parameters</vt:lpstr>
      <vt:lpstr>PowerPoint 演示文稿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Error Rate Evaluation for 80MHz 11ac</dc:title>
  <dc:creator>Leonardo</dc:creator>
  <cp:lastModifiedBy>X Gao</cp:lastModifiedBy>
  <cp:revision>325</cp:revision>
  <dcterms:created xsi:type="dcterms:W3CDTF">2012-01-13T08:09:42Z</dcterms:created>
  <dcterms:modified xsi:type="dcterms:W3CDTF">2013-09-14T07:19:12Z</dcterms:modified>
</cp:coreProperties>
</file>