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270" r:id="rId3"/>
    <p:sldId id="286" r:id="rId4"/>
    <p:sldId id="302" r:id="rId5"/>
    <p:sldId id="303" r:id="rId6"/>
    <p:sldId id="307" r:id="rId7"/>
    <p:sldId id="308" r:id="rId8"/>
    <p:sldId id="304" r:id="rId9"/>
    <p:sldId id="300" r:id="rId10"/>
    <p:sldId id="282" r:id="rId11"/>
    <p:sldId id="285" r:id="rId12"/>
    <p:sldId id="272" r:id="rId1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94" autoAdjust="0"/>
    <p:restoredTop sz="94660"/>
  </p:normalViewPr>
  <p:slideViewPr>
    <p:cSldViewPr>
      <p:cViewPr varScale="1">
        <p:scale>
          <a:sx n="70" d="100"/>
          <a:sy n="70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9C45E7A8-98BE-44A1-AA9D-311B322DE6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187359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0ADB2D07-041E-4B5C-91C6-C44066D174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632545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Month Year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3EFA5D97-FD4F-46F9-AD80-053972085B6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Sep 2013</a:t>
            </a:r>
            <a:endParaRPr lang="en-US" altLang="zh-CN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David Yang (Huawei)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8E61E33-26BC-4D7A-834E-5CDA60E9B4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54474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Sep 2013</a:t>
            </a:r>
            <a:endParaRPr lang="en-US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David Yang (Huawei)</a:t>
            </a: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C9894C-31F6-4919-A779-C1DF047D28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60615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Sep 2013</a:t>
            </a:r>
            <a:endParaRPr lang="en-US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David Yang (Huawei)</a:t>
            </a: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8BF4AB0-6EF1-4ECE-A9B6-52BE91A7D8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6779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Sep 2013</a:t>
            </a:r>
            <a:endParaRPr lang="en-US" altLang="zh-CN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David Yang (Huawei)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00A4E4-C755-4623-A05C-650A25B132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12363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Sep 2013</a:t>
            </a:r>
            <a:endParaRPr lang="en-US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David Yang (Huawei)</a:t>
            </a: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CD94584-BCE0-4A3D-9D46-3189D9BF0B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81015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Sep 2013</a:t>
            </a:r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David Yang (Huawei)</a:t>
            </a:r>
            <a:endParaRPr lang="en-US" altLang="zh-C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ECB072-9DC3-4833-B509-7CA2AE4AF8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71135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Sep 2013</a:t>
            </a:r>
            <a:endParaRPr lang="en-US" altLang="zh-C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David Yang (Huawei)</a:t>
            </a:r>
            <a:endParaRPr lang="en-US" altLang="zh-C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E243FE-B611-4D83-A2FD-FA3B6FDEE5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33012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Sep 2013</a:t>
            </a:r>
            <a:endParaRPr lang="en-US" altLang="zh-C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David Yang (Huawei)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74C7098-772F-4953-B8B9-5D41EBE8FE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9276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Sep 2013</a:t>
            </a:r>
            <a:endParaRPr lang="en-US" altLang="zh-C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David Yang (Huawei)</a:t>
            </a:r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7C10E7C-77FA-456B-B6FC-610EA3CFBE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81168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Sep 2013</a:t>
            </a:r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David Yang (Huawei)</a:t>
            </a:r>
            <a:endParaRPr lang="en-US" altLang="zh-C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0ACDCF2-5894-4B83-A4EA-6C7EDDDD6B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31192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Sep 2013</a:t>
            </a:r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David Yang (Huawei)</a:t>
            </a:r>
            <a:endParaRPr lang="en-US" altLang="zh-C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9BC70A4-41F8-4A0F-8961-A83CD14715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157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dirty="0" smtClean="0"/>
              <a:t>Sep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96056" y="6475413"/>
            <a:ext cx="13478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David Yang (Huawei)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26F51B4-0175-4017-8DA0-9C10B13D2A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</a:t>
            </a:r>
            <a:r>
              <a:rPr lang="en-US" sz="1800" b="1" dirty="0" smtClean="0"/>
              <a:t>.: IEEE 802.11-13/1083r0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AF3032A1-F3A4-4235-B303-0F80DAC8312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HEW SG </a:t>
            </a:r>
            <a:r>
              <a:rPr lang="en-US" dirty="0" smtClean="0"/>
              <a:t>Simulation </a:t>
            </a:r>
            <a:r>
              <a:rPr lang="en-US" dirty="0" smtClean="0"/>
              <a:t>Scenarios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</a:t>
            </a:r>
            <a:r>
              <a:rPr lang="en-US" sz="2000" smtClean="0"/>
              <a:t>:</a:t>
            </a:r>
            <a:r>
              <a:rPr lang="en-US" sz="2000" b="0" smtClean="0"/>
              <a:t> 2013-09-15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778608290"/>
              </p:ext>
            </p:extLst>
          </p:nvPr>
        </p:nvGraphicFramePr>
        <p:xfrm>
          <a:off x="523875" y="2622550"/>
          <a:ext cx="7540625" cy="2790825"/>
        </p:xfrm>
        <a:graphic>
          <a:graphicData uri="http://schemas.openxmlformats.org/presentationml/2006/ole">
            <p:oleObj spid="_x0000_s1509" name="Document" r:id="rId4" imgW="8409240" imgH="3137040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David Yang (Huawei)</a:t>
            </a:r>
            <a:endParaRPr lang="en-US" altLang="zh-CN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Sep </a:t>
            </a:r>
            <a:r>
              <a:rPr lang="en-US" dirty="0" smtClean="0"/>
              <a:t>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 algn="just"/>
            <a:r>
              <a:rPr lang="en-US" altLang="zh-CN" sz="2000" dirty="0" smtClean="0"/>
              <a:t>This presentation proposes 4 scenario categories, discusses on the recommendation of the settings of AP and STA deployment of Outdoor Hotspot, and proposes a mapping between usage models and simulation scenarios</a:t>
            </a:r>
            <a:endParaRPr lang="zh-CN" altLang="en-US" sz="200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 2013</a:t>
            </a:r>
            <a:endParaRPr lang="en-US" altLang="zh-CN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David Yang (Huawei)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Straw Poll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altLang="zh-CN" dirty="0" smtClean="0"/>
              <a:t>Do you agree with the table of the simulation scenarios in slide 9?</a:t>
            </a:r>
          </a:p>
          <a:p>
            <a:pPr lvl="1"/>
            <a:r>
              <a:rPr lang="en-US" altLang="zh-CN" dirty="0" smtClean="0"/>
              <a:t>Y</a:t>
            </a:r>
          </a:p>
          <a:p>
            <a:pPr lvl="1"/>
            <a:r>
              <a:rPr lang="en-US" altLang="zh-CN" dirty="0" smtClean="0"/>
              <a:t>N</a:t>
            </a:r>
          </a:p>
          <a:p>
            <a:pPr lvl="1"/>
            <a:r>
              <a:rPr lang="en-US" altLang="zh-CN" dirty="0" smtClean="0"/>
              <a:t>Abs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 2013</a:t>
            </a:r>
            <a:endParaRPr lang="en-US" altLang="zh-CN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David Yang (Huawei)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References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it-IT" sz="1600" dirty="0" smtClean="0"/>
              <a:t>[1] 11-13/1000r0 Simulation Scenarios</a:t>
            </a:r>
          </a:p>
          <a:p>
            <a:pPr marL="0" lvl="0" indent="0">
              <a:buNone/>
            </a:pPr>
            <a:r>
              <a:rPr lang="it-IT" sz="1600" dirty="0" smtClean="0"/>
              <a:t>[2] 11-13/0723r1 HEW SG Evaluation Methodology Overview</a:t>
            </a:r>
          </a:p>
          <a:p>
            <a:pPr marL="0" lvl="0" indent="0">
              <a:buNone/>
            </a:pPr>
            <a:r>
              <a:rPr lang="it-IT" sz="1600" dirty="0" smtClean="0"/>
              <a:t>[3] 11-13/0786r0 HEW SLS Methodology</a:t>
            </a:r>
          </a:p>
          <a:p>
            <a:pPr marL="0" lvl="0" indent="0">
              <a:buNone/>
            </a:pPr>
            <a:r>
              <a:rPr lang="it-IT" sz="1600" dirty="0" smtClean="0"/>
              <a:t>[4] 11-03/0802r23 Usage Models</a:t>
            </a:r>
          </a:p>
          <a:p>
            <a:pPr marL="0" lvl="0" indent="0">
              <a:buNone/>
            </a:pPr>
            <a:endParaRPr lang="en-US" sz="1600" dirty="0"/>
          </a:p>
          <a:p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David Yang (Huawei)</a:t>
            </a: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2957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pPr algn="just"/>
            <a:r>
              <a:rPr lang="en-GB" dirty="0" smtClean="0"/>
              <a:t>This presentation gives a supplement to the existing simulation scenarios, and proposes a modified set of unified simulation scenarios for further evaluation.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David Yang (Huawei)</a:t>
            </a: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10173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dirty="0" smtClean="0"/>
              <a:t>Summary of Existing Proposals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pPr algn="just"/>
            <a:r>
              <a:rPr lang="en-GB" sz="2000" dirty="0" smtClean="0"/>
              <a:t>Contribution [1] summarizes all existing proposals related to simulation scenarios, and proposes a mapping between usage models and typical scenarios</a:t>
            </a:r>
          </a:p>
          <a:p>
            <a:pPr lvl="1"/>
            <a:r>
              <a:rPr lang="en-GB" sz="1800" dirty="0" smtClean="0"/>
              <a:t> A unified set of simulation scenarios was proposed</a:t>
            </a:r>
          </a:p>
          <a:p>
            <a:pPr lvl="2"/>
            <a:r>
              <a:rPr lang="en-GB" sz="1600" dirty="0" smtClean="0"/>
              <a:t>Three scenario categories: Residential, Enterprise/hotspot, Large BSS</a:t>
            </a:r>
          </a:p>
          <a:p>
            <a:pPr lvl="1"/>
            <a:r>
              <a:rPr lang="en-GB" sz="1800" dirty="0" smtClean="0"/>
              <a:t>The mapping between usage models and simulation scenarios was defined</a:t>
            </a:r>
          </a:p>
          <a:p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David Yang (Huawei)</a:t>
            </a: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53375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Mapping (1)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pPr algn="just"/>
            <a:r>
              <a:rPr lang="en-US" altLang="zh-CN" sz="2000" dirty="0" smtClean="0"/>
              <a:t>Contributions [1-3] propose to map </a:t>
            </a:r>
            <a:r>
              <a:rPr lang="en-US" altLang="zh-CN" sz="2000" i="1" dirty="0" smtClean="0"/>
              <a:t>directly</a:t>
            </a:r>
            <a:r>
              <a:rPr lang="en-US" altLang="zh-CN" sz="2000" dirty="0" smtClean="0"/>
              <a:t> various usage models to simulation scenarios.  This is similar to the method in </a:t>
            </a:r>
            <a:r>
              <a:rPr lang="en-US" altLang="zh-CN" sz="2000" dirty="0" err="1" smtClean="0"/>
              <a:t>TGn</a:t>
            </a:r>
            <a:r>
              <a:rPr lang="en-US" altLang="zh-CN" sz="2000" dirty="0" smtClean="0"/>
              <a:t> [4]</a:t>
            </a:r>
          </a:p>
          <a:p>
            <a:pPr lvl="1" algn="just"/>
            <a:r>
              <a:rPr lang="en-US" sz="1800" dirty="0" err="1"/>
              <a:t>TGn</a:t>
            </a:r>
            <a:r>
              <a:rPr lang="en-US" sz="1800" dirty="0"/>
              <a:t> uses </a:t>
            </a:r>
            <a:r>
              <a:rPr lang="en-US" sz="1800" dirty="0" smtClean="0"/>
              <a:t>many-to-many and </a:t>
            </a:r>
            <a:r>
              <a:rPr lang="en-US" sz="1800" dirty="0"/>
              <a:t>one-to-one </a:t>
            </a:r>
            <a:r>
              <a:rPr lang="en-US" sz="1800" dirty="0" smtClean="0"/>
              <a:t>mappings </a:t>
            </a:r>
            <a:r>
              <a:rPr lang="en-US" sz="1800" dirty="0"/>
              <a:t>between usage models and simulation </a:t>
            </a:r>
            <a:r>
              <a:rPr lang="en-US" sz="1800" dirty="0" smtClean="0"/>
              <a:t>scenarios</a:t>
            </a:r>
          </a:p>
          <a:p>
            <a:pPr lvl="2" algn="just"/>
            <a:r>
              <a:rPr lang="en-US" sz="1600" dirty="0"/>
              <a:t>Mandatory/ Residential IBSS/ Large Enterprise/ Conference Room/ Hot Spot/ Mix-Mode BSS/ Co-channel Legacy BSS </a:t>
            </a:r>
            <a:endParaRPr lang="en-US" sz="1600" dirty="0" smtClean="0"/>
          </a:p>
          <a:p>
            <a:pPr marL="857250" lvl="2" indent="0" algn="just">
              <a:buNone/>
            </a:pPr>
            <a:endParaRPr lang="en-US" altLang="zh-CN" sz="1600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 2013</a:t>
            </a:r>
            <a:endParaRPr lang="en-US" altLang="zh-CN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David Yang (Huawei)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Mapping (2)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altLang="zh-CN" sz="2000" dirty="0" smtClean="0"/>
              <a:t>Following the mapping in our previous proposal [3], we propose to have four scenario categories:</a:t>
            </a:r>
          </a:p>
          <a:p>
            <a:pPr lvl="1"/>
            <a:r>
              <a:rPr lang="en-US" altLang="zh-CN" sz="1600" dirty="0" smtClean="0"/>
              <a:t>Enterprise</a:t>
            </a:r>
          </a:p>
          <a:p>
            <a:pPr lvl="1"/>
            <a:r>
              <a:rPr lang="en-US" altLang="zh-CN" sz="1600" dirty="0" smtClean="0"/>
              <a:t>Residential</a:t>
            </a:r>
          </a:p>
          <a:p>
            <a:pPr lvl="1"/>
            <a:r>
              <a:rPr lang="en-US" altLang="zh-CN" sz="1600" dirty="0" smtClean="0"/>
              <a:t>Indoor Hotspot</a:t>
            </a:r>
          </a:p>
          <a:p>
            <a:pPr lvl="1"/>
            <a:r>
              <a:rPr lang="en-US" altLang="zh-CN" sz="1600" dirty="0" smtClean="0"/>
              <a:t>Outdoor Hotspot</a:t>
            </a:r>
          </a:p>
          <a:p>
            <a:pPr lvl="1"/>
            <a:endParaRPr lang="en-US" altLang="zh-CN" sz="1600" dirty="0" smtClean="0"/>
          </a:p>
          <a:p>
            <a:endParaRPr lang="en-US" altLang="zh-CN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 2013</a:t>
            </a:r>
            <a:endParaRPr lang="en-US" altLang="zh-CN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David Yang (Huawei)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Mapping (3)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762000"/>
          </a:xfrm>
        </p:spPr>
        <p:txBody>
          <a:bodyPr/>
          <a:lstStyle/>
          <a:p>
            <a:pPr algn="just"/>
            <a:r>
              <a:rPr lang="en-US" altLang="zh-CN" sz="2000" dirty="0" smtClean="0"/>
              <a:t>Based on the contribution [1], the relationship between usage model and our proposed scenario categories is shown as follows:</a:t>
            </a:r>
          </a:p>
          <a:p>
            <a:endParaRPr lang="en-US" altLang="zh-CN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 2013</a:t>
            </a:r>
            <a:endParaRPr lang="en-US" altLang="zh-CN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David Yang (Huawei)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7" name="Table 5"/>
          <p:cNvGraphicFramePr>
            <a:graphicFrameLocks noGrp="1"/>
          </p:cNvGraphicFramePr>
          <p:nvPr/>
        </p:nvGraphicFramePr>
        <p:xfrm>
          <a:off x="1295400" y="2352304"/>
          <a:ext cx="6315074" cy="4048496"/>
        </p:xfrm>
        <a:graphic>
          <a:graphicData uri="http://schemas.openxmlformats.org/drawingml/2006/table">
            <a:tbl>
              <a:tblPr/>
              <a:tblGrid>
                <a:gridCol w="332239"/>
                <a:gridCol w="2094135"/>
                <a:gridCol w="259969"/>
                <a:gridCol w="2167894"/>
                <a:gridCol w="1460837"/>
              </a:tblGrid>
              <a:tr h="253031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 Usage Model</a:t>
                      </a:r>
                      <a:endParaRPr kumimoji="0" lang="en-US" altLang="zh-CN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R="6050" marT="6052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Mapping</a:t>
                      </a:r>
                      <a:endParaRPr kumimoji="0" lang="en-US" altLang="zh-CN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253031">
                <a:tc row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</a:t>
                      </a: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R="6050" marT="6052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high density of APs and high density of STAs per AP </a:t>
                      </a:r>
                    </a:p>
                  </a:txBody>
                  <a:tcPr marR="6050" marT="6052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a</a:t>
                      </a: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R="6050" marT="6052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Stadium</a:t>
                      </a: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R="6050" marT="6052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Indoor Hotspot</a:t>
                      </a: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25303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b</a:t>
                      </a:r>
                      <a:endParaRPr kumimoji="0" lang="en-US" altLang="zh-C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R="6050" marT="6052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airport/train stations</a:t>
                      </a: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R="6050" marT="6052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Indoor Hotspot </a:t>
                      </a: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25303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c</a:t>
                      </a:r>
                      <a:endParaRPr kumimoji="0" lang="en-US" altLang="zh-C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R="6050" marT="6052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exhibition hall</a:t>
                      </a: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R="6050" marT="6052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Indoor Hotspot</a:t>
                      </a: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25303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d</a:t>
                      </a:r>
                      <a:endParaRPr kumimoji="0" lang="en-US" altLang="zh-C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R="6050" marT="6052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shopping malls</a:t>
                      </a: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R="6050" marT="6052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Indoor  Hotspot </a:t>
                      </a: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25303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e</a:t>
                      </a:r>
                      <a:endParaRPr kumimoji="0" lang="en-US" altLang="zh-C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R="6050" marT="6052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E-Education</a:t>
                      </a: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R="6050" marT="6052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Enterprise</a:t>
                      </a: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25303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f</a:t>
                      </a:r>
                      <a:endParaRPr kumimoji="0" lang="en-US" altLang="zh-C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R="6050" marT="6052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Multi-media Mesh backhaul</a:t>
                      </a: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R="6050" marT="6052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Enterprise/Indoor hotspot</a:t>
                      </a:r>
                      <a:endParaRPr kumimoji="0" lang="en-US" altLang="zh-CN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253031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</a:t>
                      </a: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R="6050" marT="6052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high density of STAs – Indoor</a:t>
                      </a: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R="6050" marT="6052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a</a:t>
                      </a:r>
                      <a:endParaRPr kumimoji="0" lang="en-US" altLang="zh-C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R="6050" marT="6052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dense wireless office</a:t>
                      </a: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R="6050" marT="6052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Enterprise</a:t>
                      </a:r>
                      <a:endParaRPr kumimoji="0" lang="en-US" altLang="zh-CN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25303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b</a:t>
                      </a: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R="6050" marT="6052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public transportation</a:t>
                      </a: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R="6050" marT="6052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Indoor Hotspot</a:t>
                      </a: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25303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c</a:t>
                      </a:r>
                      <a:endParaRPr kumimoji="0" lang="en-US" altLang="zh-C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R="6050" marT="6052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lecture hall </a:t>
                      </a:r>
                    </a:p>
                  </a:txBody>
                  <a:tcPr marR="6050" marT="6052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Enterprise</a:t>
                      </a: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25303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d</a:t>
                      </a:r>
                      <a:endParaRPr kumimoji="0" lang="en-US" altLang="zh-C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R="6050" marT="6052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Manufacturing Floor Automation</a:t>
                      </a:r>
                    </a:p>
                  </a:txBody>
                  <a:tcPr marR="6050" marT="6052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Enterprise</a:t>
                      </a: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253031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</a:t>
                      </a: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R="6050" marT="6052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high density of APs (low/medium density of STAs per AP) – Indoor</a:t>
                      </a:r>
                    </a:p>
                  </a:txBody>
                  <a:tcPr marR="6050" marT="6052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a</a:t>
                      </a:r>
                      <a:endParaRPr kumimoji="0" lang="en-US" altLang="zh-C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R="6050" marT="6052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dense apartment building</a:t>
                      </a: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R="6050" marT="6052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Residential</a:t>
                      </a: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25303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b</a:t>
                      </a:r>
                      <a:endParaRPr kumimoji="0" lang="en-US" altLang="zh-C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R="6050" marT="6052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Community Wi-Fi </a:t>
                      </a: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R="6050" marT="6052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Indoor Hotspot</a:t>
                      </a: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253031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</a:t>
                      </a: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R="6050" marT="6052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high density of APs and high density of STAs per AP – Outdoor</a:t>
                      </a:r>
                    </a:p>
                  </a:txBody>
                  <a:tcPr marR="6050" marT="6052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a</a:t>
                      </a:r>
                      <a:endParaRPr kumimoji="0" lang="en-US" altLang="zh-C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R="6050" marT="6052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Super dense urban Street</a:t>
                      </a:r>
                    </a:p>
                  </a:txBody>
                  <a:tcPr marR="6050" marT="6052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Outdoor Hotspot </a:t>
                      </a: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25303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b</a:t>
                      </a:r>
                      <a:endParaRPr kumimoji="0" lang="en-US" altLang="zh-C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R="6050" marT="6052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Pico-cell street deployment</a:t>
                      </a:r>
                    </a:p>
                  </a:txBody>
                  <a:tcPr marR="6050" marT="6052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Outdoor Hotspot</a:t>
                      </a: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25303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c</a:t>
                      </a:r>
                      <a:endParaRPr kumimoji="0" lang="en-US" altLang="zh-C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R="6050" marT="6052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Macro-cell street deployment</a:t>
                      </a:r>
                    </a:p>
                  </a:txBody>
                  <a:tcPr marR="6050" marT="6052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Outdoor Hotspot</a:t>
                      </a: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Mapping (4)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pPr algn="just"/>
            <a:r>
              <a:rPr lang="en-US" altLang="zh-CN" sz="2000" dirty="0" smtClean="0"/>
              <a:t>When compared with the scenario categories proposed in [1], we consider “Large BSS”  to be a subset of Outdoor Hotspot (dense deployment in street)</a:t>
            </a:r>
          </a:p>
          <a:p>
            <a:pPr algn="just"/>
            <a:endParaRPr lang="en-US" altLang="zh-CN" sz="2000" dirty="0" smtClean="0">
              <a:solidFill>
                <a:srgbClr val="FF0000"/>
              </a:solidFill>
            </a:endParaRPr>
          </a:p>
          <a:p>
            <a:endParaRPr lang="en-US" altLang="zh-CN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 2013</a:t>
            </a:r>
            <a:endParaRPr lang="en-US" altLang="zh-CN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David Yang (Huawei)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Outdoor Hotspot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pPr algn="just"/>
            <a:r>
              <a:rPr lang="en-US" altLang="zh-CN" sz="2000" dirty="0" smtClean="0"/>
              <a:t>Dense deployment in streets model has relevance to Outdoor Hotspot</a:t>
            </a:r>
          </a:p>
          <a:p>
            <a:pPr algn="just"/>
            <a:r>
              <a:rPr lang="en-US" altLang="zh-CN" sz="2000" dirty="0" smtClean="0"/>
              <a:t>The scenario of dense deployment in streets follows the result discussed in 3GPP TR36.872 for deployment of micro-cells</a:t>
            </a:r>
          </a:p>
          <a:p>
            <a:pPr lvl="1"/>
            <a:r>
              <a:rPr lang="en-US" altLang="zh-CN" sz="1600" dirty="0" smtClean="0"/>
              <a:t>AP deployment depends on the topology, especially for hotspot in streets</a:t>
            </a:r>
          </a:p>
          <a:p>
            <a:pPr lvl="1"/>
            <a:r>
              <a:rPr lang="en-US" altLang="zh-CN" sz="1600" dirty="0" smtClean="0"/>
              <a:t>It is hard to say what type of regular distribution of AP is most typical</a:t>
            </a:r>
          </a:p>
          <a:p>
            <a:pPr lvl="1"/>
            <a:r>
              <a:rPr lang="en-US" altLang="zh-CN" sz="1600" dirty="0" smtClean="0"/>
              <a:t>The difference of random location and regular location of APs is minor</a:t>
            </a:r>
          </a:p>
          <a:p>
            <a:pPr algn="just">
              <a:spcBef>
                <a:spcPts val="1800"/>
              </a:spcBef>
            </a:pPr>
            <a:r>
              <a:rPr lang="en-US" altLang="zh-CN" sz="2000" dirty="0" smtClean="0"/>
              <a:t>We propose the scenario of outdoor hotspot to follow the settings in </a:t>
            </a:r>
            <a:r>
              <a:rPr lang="en-US" altLang="zh-CN" sz="2000" dirty="0" smtClean="0">
                <a:cs typeface="Times New Roman" pitchFamily="18" charset="0"/>
              </a:rPr>
              <a:t>3GPP TR36.872 </a:t>
            </a:r>
            <a:r>
              <a:rPr lang="en-US" altLang="zh-CN" sz="2000" dirty="0" smtClean="0"/>
              <a:t>where APs are randomly distributed in each cluster</a:t>
            </a:r>
            <a:endParaRPr lang="zh-CN" altLang="en-US" sz="2000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 2013</a:t>
            </a:r>
            <a:endParaRPr lang="en-US" altLang="zh-CN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David Yang (Huawei)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dirty="0" smtClean="0"/>
              <a:t>Our 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 algn="just"/>
            <a:r>
              <a:rPr lang="en-GB" sz="2000" dirty="0" smtClean="0"/>
              <a:t>We propose to use the following 4 categories and typical scenarios:</a:t>
            </a:r>
          </a:p>
          <a:p>
            <a:pPr lvl="1" algn="just"/>
            <a:endParaRPr lang="en-GB" sz="1800" dirty="0" smtClean="0"/>
          </a:p>
          <a:p>
            <a:pPr lvl="1" algn="just"/>
            <a:endParaRPr lang="en-GB" sz="1800" dirty="0" smtClean="0"/>
          </a:p>
          <a:p>
            <a:pPr lvl="1" algn="just"/>
            <a:endParaRPr lang="en-GB" sz="1800" dirty="0" smtClean="0"/>
          </a:p>
          <a:p>
            <a:pPr lvl="1" algn="just"/>
            <a:endParaRPr lang="en-GB" sz="1800" dirty="0" smtClean="0"/>
          </a:p>
          <a:p>
            <a:pPr lvl="1" algn="just"/>
            <a:endParaRPr lang="en-GB" sz="1800" dirty="0" smtClean="0"/>
          </a:p>
          <a:p>
            <a:pPr lvl="1" algn="just"/>
            <a:endParaRPr lang="en-GB" sz="1800" dirty="0" smtClean="0"/>
          </a:p>
          <a:p>
            <a:pPr lvl="1" algn="just"/>
            <a:endParaRPr lang="en-GB" sz="1800" dirty="0" smtClean="0"/>
          </a:p>
          <a:p>
            <a:pPr lvl="1" algn="just"/>
            <a:endParaRPr lang="en-GB" sz="1800" dirty="0" smtClean="0"/>
          </a:p>
          <a:p>
            <a:pPr lvl="1" algn="just"/>
            <a:endParaRPr lang="en-GB" sz="1800" dirty="0" smtClean="0"/>
          </a:p>
          <a:p>
            <a:pPr lvl="1" algn="just"/>
            <a:r>
              <a:rPr lang="en-GB" sz="1600" dirty="0" smtClean="0">
                <a:solidFill>
                  <a:srgbClr val="FF0000"/>
                </a:solidFill>
              </a:rPr>
              <a:t>Note: All the scenarios except residential should be manageable.</a:t>
            </a:r>
          </a:p>
          <a:p>
            <a:pPr algn="just"/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David Yang (Huawei)</a:t>
            </a: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aphicFrame>
        <p:nvGraphicFramePr>
          <p:cNvPr id="8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81901123"/>
              </p:ext>
            </p:extLst>
          </p:nvPr>
        </p:nvGraphicFramePr>
        <p:xfrm>
          <a:off x="838200" y="2057400"/>
          <a:ext cx="7696200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600200"/>
                <a:gridCol w="914400"/>
                <a:gridCol w="1371600"/>
                <a:gridCol w="2438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Scenario Category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Typical Scenario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Environment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AP Deployment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User Distribution</a:t>
                      </a:r>
                      <a:endParaRPr lang="en-US" sz="1600" b="0" dirty="0"/>
                    </a:p>
                  </a:txBody>
                  <a:tcPr anchor="ctr"/>
                </a:tc>
              </a:tr>
              <a:tr h="411480">
                <a:tc>
                  <a:txBody>
                    <a:bodyPr/>
                    <a:lstStyle/>
                    <a:p>
                      <a:pPr marL="0" indent="0" algn="ctr">
                        <a:buFont typeface="Arial"/>
                        <a:buNone/>
                      </a:pPr>
                      <a:r>
                        <a:rPr lang="en-US" sz="1400" dirty="0" smtClean="0"/>
                        <a:t>Enterprise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400" dirty="0" smtClean="0"/>
                        <a:t>Dense Wireless office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400" dirty="0" smtClean="0"/>
                        <a:t>Indoor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400" dirty="0" smtClean="0"/>
                        <a:t>Planned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Clusters with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random distribution inside</a:t>
                      </a:r>
                      <a:endParaRPr lang="zh-CN" altLang="en-US" sz="1400" dirty="0" smtClean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 typeface="Arial"/>
                        <a:buNone/>
                      </a:pPr>
                      <a:r>
                        <a:rPr lang="en-US" sz="1400" dirty="0" smtClean="0"/>
                        <a:t>Residential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400" dirty="0" smtClean="0"/>
                        <a:t>Dense </a:t>
                      </a:r>
                    </a:p>
                    <a:p>
                      <a:pPr marL="0" indent="0">
                        <a:buFont typeface="Arial"/>
                        <a:buNone/>
                      </a:pPr>
                      <a:r>
                        <a:rPr lang="en-US" sz="1400" dirty="0" smtClean="0"/>
                        <a:t>apartment building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400" dirty="0" smtClean="0"/>
                        <a:t>Indoor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400" dirty="0" smtClean="0"/>
                        <a:t>Unplanned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Random inside</a:t>
                      </a:r>
                      <a:r>
                        <a:rPr lang="en-US" altLang="zh-CN" sz="1400" baseline="0" dirty="0" smtClean="0"/>
                        <a:t> the cluster</a:t>
                      </a:r>
                      <a:r>
                        <a:rPr lang="en-US" altLang="zh-CN" sz="1400" dirty="0" smtClean="0"/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(each apartment</a:t>
                      </a:r>
                      <a:r>
                        <a:rPr lang="en-US" altLang="zh-CN" sz="1400" baseline="0" dirty="0" smtClean="0"/>
                        <a:t> is a cluster</a:t>
                      </a:r>
                      <a:r>
                        <a:rPr lang="en-US" altLang="zh-CN" sz="1400" dirty="0" smtClean="0"/>
                        <a:t>)</a:t>
                      </a:r>
                      <a:endParaRPr lang="zh-CN" altLang="en-US" sz="1400" dirty="0" smtClean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 typeface="Arial"/>
                        <a:buNone/>
                      </a:pPr>
                      <a:r>
                        <a:rPr lang="en-US" sz="1400" baseline="0" dirty="0" smtClean="0"/>
                        <a:t>Indoor hotspot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400" dirty="0" smtClean="0"/>
                        <a:t>Airport</a:t>
                      </a:r>
                      <a:r>
                        <a:rPr lang="en-US" sz="1400" baseline="0" dirty="0" smtClean="0"/>
                        <a:t>/train stations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400" dirty="0" smtClean="0"/>
                        <a:t>Indoor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400" dirty="0" smtClean="0"/>
                        <a:t>Planned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Uniformly distributed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altLang="zh-CN" sz="1400" baseline="0" dirty="0" smtClean="0"/>
                        <a:t>Outdoor hotspot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altLang="zh-CN" sz="1400" baseline="0" dirty="0" smtClean="0"/>
                        <a:t>Dense deployment in streets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Outdoor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400" dirty="0" smtClean="0"/>
                        <a:t>Unplanned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Uniformly distributed in each BSS</a:t>
                      </a:r>
                      <a:endParaRPr lang="zh-CN" altLang="en-US" sz="1400" dirty="0" smtClean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066260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32558</TotalTime>
  <Words>726</Words>
  <Application>Microsoft Office PowerPoint</Application>
  <PresentationFormat>全屏显示(4:3)</PresentationFormat>
  <Paragraphs>178</Paragraphs>
  <Slides>12</Slides>
  <Notes>1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4" baseType="lpstr">
      <vt:lpstr>802-11-Submission</vt:lpstr>
      <vt:lpstr>Document</vt:lpstr>
      <vt:lpstr>HEW SG Simulation Scenarios</vt:lpstr>
      <vt:lpstr>Abstract</vt:lpstr>
      <vt:lpstr>Summary of Existing Proposals</vt:lpstr>
      <vt:lpstr>Mapping (1)</vt:lpstr>
      <vt:lpstr>Mapping (2)</vt:lpstr>
      <vt:lpstr>Mapping (3)</vt:lpstr>
      <vt:lpstr>Mapping (4)</vt:lpstr>
      <vt:lpstr>Outdoor Hotspot</vt:lpstr>
      <vt:lpstr>Our Proposal</vt:lpstr>
      <vt:lpstr>Summary</vt:lpstr>
      <vt:lpstr>Straw Poll</vt:lpstr>
      <vt:lpstr>References</vt:lpstr>
    </vt:vector>
  </TitlesOfParts>
  <Company>AT&amp;T Labs Research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Minyoung Park</dc:creator>
  <cp:lastModifiedBy>Yang Xun</cp:lastModifiedBy>
  <cp:revision>1797</cp:revision>
  <cp:lastPrinted>1998-02-10T13:28:06Z</cp:lastPrinted>
  <dcterms:created xsi:type="dcterms:W3CDTF">2007-05-21T21:00:37Z</dcterms:created>
  <dcterms:modified xsi:type="dcterms:W3CDTF">2013-09-16T08:29:32Z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(2)fZnUxGmOzYdwB9ngseQ4vdmDZEf+Qs83ECuCGv6BXOclgsZHd3RVAFYmvZCoGgLg2Szv65L/_x000d_
9qowPH5BCIVjRJz/bEkHgg7lMVXBpSp/MeW8YxRcRL0qCANfGmlKahr6ntreob16KUUd1ZYf_x000d_
9adgbEvPHJj9qGTuMRyMGDn0+t7KbgzrzqGFOgNxCWSxuiMXvVrTGJd0tCUJa3qgOEZJ0FqS_x000d_
ttj4q1N8VcHkeWY9WH</vt:lpwstr>
  </property>
  <property fmtid="{D5CDD505-2E9C-101B-9397-08002B2CF9AE}" pid="3" name="_ms_pID_7253431">
    <vt:lpwstr>c39ZEbPQEZt2nA7R3xi15uOHhTwCJaGuKcwNLis5jf2+5edyyjBLWh_x000d_
w6QLa0OXvRYAfWRckKtCzHJd4EIIHCYSsywWoyWUfyHqy7VDl1pdYMpFcwB94QsagLND0sVS_x000d_
1DLyhMhgQQR72pFZ6WJv1x3H</vt:lpwstr>
  </property>
  <property fmtid="{D5CDD505-2E9C-101B-9397-08002B2CF9AE}" pid="4" name="sflag">
    <vt:lpwstr>1379304175</vt:lpwstr>
  </property>
</Properties>
</file>