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18" r:id="rId2"/>
    <p:sldId id="347" r:id="rId3"/>
    <p:sldId id="354" r:id="rId4"/>
    <p:sldId id="393" r:id="rId5"/>
    <p:sldId id="394" r:id="rId6"/>
    <p:sldId id="397" r:id="rId7"/>
    <p:sldId id="398" r:id="rId8"/>
    <p:sldId id="360" r:id="rId9"/>
    <p:sldId id="381" r:id="rId10"/>
    <p:sldId id="382" r:id="rId11"/>
    <p:sldId id="376" r:id="rId12"/>
    <p:sldId id="377" r:id="rId13"/>
    <p:sldId id="366" r:id="rId14"/>
    <p:sldId id="356" r:id="rId15"/>
    <p:sldId id="391" r:id="rId16"/>
    <p:sldId id="395" r:id="rId17"/>
    <p:sldId id="383" r:id="rId18"/>
    <p:sldId id="384" r:id="rId19"/>
    <p:sldId id="385" r:id="rId20"/>
    <p:sldId id="386" r:id="rId21"/>
    <p:sldId id="387" r:id="rId22"/>
    <p:sldId id="388" r:id="rId23"/>
    <p:sldId id="389" r:id="rId24"/>
    <p:sldId id="390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5764" autoAdjust="0"/>
  </p:normalViewPr>
  <p:slideViewPr>
    <p:cSldViewPr>
      <p:cViewPr>
        <p:scale>
          <a:sx n="100" d="100"/>
          <a:sy n="100" d="100"/>
        </p:scale>
        <p:origin x="-432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50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545040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87392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61342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04711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18027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40329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79045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35037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2907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1094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6435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78483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33130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9895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8568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5154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5154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1802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33640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3364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4024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4024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Wookbong Lee,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536504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Dongguk</a:t>
            </a:r>
            <a:r>
              <a:rPr lang="en-GB" dirty="0" smtClean="0"/>
              <a:t> Lim, LG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September 2013</a:t>
            </a:r>
            <a:endParaRPr lang="en-GB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4824"/>
            <a:ext cx="7770813" cy="4536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September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1059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September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 smtClean="0"/>
              <a:t>Dongguk</a:t>
            </a:r>
            <a:r>
              <a:rPr lang="en-GB" altLang="ko-KR" dirty="0" smtClean="0"/>
              <a:t> Lim,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altLang="ko-KR" dirty="0" smtClean="0"/>
              <a:t>PHY Abstraction for HEW Evaluation Methodology  </a:t>
            </a:r>
            <a:endParaRPr lang="ko-KR" altLang="ko-KR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2013-09-11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42657227"/>
              </p:ext>
            </p:extLst>
          </p:nvPr>
        </p:nvGraphicFramePr>
        <p:xfrm>
          <a:off x="523875" y="2581275"/>
          <a:ext cx="7724775" cy="3009900"/>
        </p:xfrm>
        <a:graphic>
          <a:graphicData uri="http://schemas.openxmlformats.org/presentationml/2006/ole">
            <p:oleObj spid="_x0000_s63500" name="Document" r:id="rId4" imgW="8482788" imgH="3307801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71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Constrained Capacity based approach (CC)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Simply use capacity formula for ESM function</a:t>
            </a:r>
          </a:p>
          <a:p>
            <a:pPr>
              <a:buFont typeface="Arial" pitchFamily="34" charset="0"/>
              <a:buChar char="•"/>
            </a:pPr>
            <a:endParaRPr lang="en-US" altLang="ko-KR" dirty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 marL="447675" lvl="1" indent="9525"/>
            <a:r>
              <a:rPr lang="en-US" altLang="ko-KR" dirty="0" smtClean="0"/>
              <a:t>where </a:t>
            </a:r>
            <a:r>
              <a:rPr lang="en-US" altLang="ko-KR" i="1" dirty="0" smtClean="0"/>
              <a:t>M</a:t>
            </a:r>
            <a:r>
              <a:rPr lang="en-US" altLang="ko-KR" dirty="0" smtClean="0"/>
              <a:t> </a:t>
            </a:r>
            <a:r>
              <a:rPr lang="en-US" altLang="ko-KR" dirty="0"/>
              <a:t>is the </a:t>
            </a:r>
            <a:r>
              <a:rPr lang="en-US" altLang="ko-KR" dirty="0" smtClean="0"/>
              <a:t>maximum number </a:t>
            </a:r>
            <a:r>
              <a:rPr lang="en-US" altLang="ko-KR" dirty="0"/>
              <a:t>of bits </a:t>
            </a:r>
            <a:r>
              <a:rPr lang="en-US" altLang="ko-KR" dirty="0" smtClean="0"/>
              <a:t>for all </a:t>
            </a:r>
            <a:r>
              <a:rPr lang="en-US" altLang="ko-KR" dirty="0"/>
              <a:t>constellation</a:t>
            </a: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CC is less complex than MMIB since there is a closed form solution of </a:t>
            </a:r>
            <a:r>
              <a:rPr lang="el-GR" altLang="ko-KR" dirty="0" smtClean="0"/>
              <a:t>Φ</a:t>
            </a:r>
            <a:r>
              <a:rPr lang="en-US" altLang="ko-KR" dirty="0" smtClean="0"/>
              <a:t> inverse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06447388"/>
              </p:ext>
            </p:extLst>
          </p:nvPr>
        </p:nvGraphicFramePr>
        <p:xfrm>
          <a:off x="2714612" y="2571744"/>
          <a:ext cx="3254375" cy="455613"/>
        </p:xfrm>
        <a:graphic>
          <a:graphicData uri="http://schemas.openxmlformats.org/presentationml/2006/ole">
            <p:oleObj spid="_x0000_s121869" name="Equation" r:id="rId4" imgW="2082600" imgH="29196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98587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Comparison: QPSK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pic>
        <p:nvPicPr>
          <p:cNvPr id="141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4475" y="1514053"/>
            <a:ext cx="61150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Comparison: 16QAM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pic>
        <p:nvPicPr>
          <p:cNvPr id="142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4475" y="1514053"/>
            <a:ext cx="61150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This contribution provided introduction on PHY Abstraction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We compared two methods and observed that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800" dirty="0" smtClean="0"/>
              <a:t>MMIB provides accurate prediction of link performance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800" dirty="0" smtClean="0"/>
              <a:t>CC requires less computational complexity, but shows some inaccuracy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For accurate prediction of link performance, MMIB should be adopted as one of  PHY abstraction methods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IEEE 802.16m-08/004r5, “IEEE </a:t>
            </a:r>
            <a:r>
              <a:rPr lang="en-US" altLang="ko-KR" dirty="0"/>
              <a:t>802.16m Evaluation Methodology Document (EMD</a:t>
            </a:r>
            <a:r>
              <a:rPr lang="en-US" altLang="ko-KR" dirty="0" smtClean="0"/>
              <a:t>)”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2] </a:t>
            </a:r>
            <a:r>
              <a:rPr lang="en-US" altLang="ko-KR" dirty="0" smtClean="0"/>
              <a:t>IEEE 802.11-13/0757r1, “Evaluation </a:t>
            </a:r>
            <a:r>
              <a:rPr lang="en-US" altLang="ko-KR" dirty="0"/>
              <a:t>Methodology and Simulation </a:t>
            </a:r>
            <a:r>
              <a:rPr lang="en-US" altLang="ko-KR" dirty="0" smtClean="0"/>
              <a:t>Scenarios”</a:t>
            </a:r>
          </a:p>
          <a:p>
            <a:r>
              <a:rPr lang="sv-SE" altLang="ko-KR" dirty="0" smtClean="0"/>
              <a:t/>
            </a:r>
            <a:br>
              <a:rPr lang="sv-SE" altLang="ko-KR" dirty="0" smtClean="0"/>
            </a:b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MMIB Performance Verification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smtClean="0"/>
              <a:t>May 2013</a:t>
            </a:r>
            <a:endParaRPr lang="en-GB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dirty="0" err="1" smtClean="0"/>
              <a:t>Dongguk</a:t>
            </a:r>
            <a:r>
              <a:rPr lang="en-GB" altLang="ko-KR" dirty="0" smtClean="0"/>
              <a:t> Lim, LG Electronics</a:t>
            </a:r>
            <a:endParaRPr lang="en-GB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3938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</a:t>
            </a:r>
            <a:r>
              <a:rPr lang="ko-KR" altLang="en-US" dirty="0" smtClean="0"/>
              <a:t> </a:t>
            </a:r>
            <a:r>
              <a:rPr lang="en-US" altLang="ko-KR" dirty="0" smtClean="0"/>
              <a:t>Parameters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Basic parameters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To eliminate the channel impairment effect such as ICI, ISI, channel estimation error, we used the perfect channel estimation and increased CP length in simulation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Effect of channel impairments are for further study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Dongguk</a:t>
            </a:r>
            <a:r>
              <a:rPr lang="en-GB" dirty="0" smtClean="0"/>
              <a:t>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619672" y="2348880"/>
          <a:ext cx="5184576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2592288"/>
              </a:tblGrid>
              <a:tr h="3600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Frequency band 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2.4 GHz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Band Width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 MHz 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FFT Size 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Channel Model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AWGN,</a:t>
                      </a:r>
                      <a:r>
                        <a:rPr lang="en-US" altLang="ko-KR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UMi</a:t>
                      </a:r>
                      <a:r>
                        <a:rPr lang="en-US" altLang="ko-KR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ko-KR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UMa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 condition 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LOS, NLOS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Channel Estimation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Perfect</a:t>
                      </a:r>
                      <a:r>
                        <a:rPr lang="en-US" altLang="ko-KR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</a:rPr>
                        <a:t>PHY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</a:rPr>
                        <a:t> Abstraction method </a:t>
                      </a:r>
                      <a:endParaRPr lang="ko-KR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MMIB , CC 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MMIB MCS0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4475" y="1514053"/>
            <a:ext cx="61150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2893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MMIB MCS1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pic>
        <p:nvPicPr>
          <p:cNvPr id="144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4475" y="1484784"/>
            <a:ext cx="61150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85083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MMIB MCS2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pic>
        <p:nvPicPr>
          <p:cNvPr id="145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4475" y="1514053"/>
            <a:ext cx="61150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05735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844824"/>
            <a:ext cx="7958166" cy="4536504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The objective of PHY abstraction is to accurately predict link layer performance in computationally easy way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This contribution compares two PHY abstraction methods: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Mutual Information based approach (</a:t>
            </a:r>
            <a:r>
              <a:rPr lang="en-US" altLang="ko-KR" dirty="0"/>
              <a:t>MMIB) </a:t>
            </a: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Constrained </a:t>
            </a:r>
            <a:r>
              <a:rPr lang="en-US" altLang="ko-KR" dirty="0"/>
              <a:t>Capacity </a:t>
            </a:r>
            <a:r>
              <a:rPr lang="en-US" altLang="ko-KR" dirty="0" smtClean="0"/>
              <a:t>based </a:t>
            </a:r>
            <a:r>
              <a:rPr lang="en-US" altLang="ko-KR" dirty="0"/>
              <a:t>approach </a:t>
            </a:r>
            <a:r>
              <a:rPr lang="en-US" altLang="ko-KR" dirty="0" smtClean="0"/>
              <a:t>(CC)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Dongguk</a:t>
            </a:r>
            <a:r>
              <a:rPr lang="en-GB" dirty="0" smtClean="0"/>
              <a:t>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MMIB MCS3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pic>
        <p:nvPicPr>
          <p:cNvPr id="1464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4475" y="1514053"/>
            <a:ext cx="61150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63878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MMIB MCS4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pic>
        <p:nvPicPr>
          <p:cNvPr id="147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4475" y="1514053"/>
            <a:ext cx="61150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59760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MMIB MCS5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pic>
        <p:nvPicPr>
          <p:cNvPr id="148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4475" y="1514053"/>
            <a:ext cx="61150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9399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MMIB MCS6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pic>
        <p:nvPicPr>
          <p:cNvPr id="149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4475" y="1514053"/>
            <a:ext cx="61150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48271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MMIB MCS7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pic>
        <p:nvPicPr>
          <p:cNvPr id="150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4475" y="1514053"/>
            <a:ext cx="6115050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21899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System model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Effective SINR (</a:t>
            </a:r>
            <a:r>
              <a:rPr lang="en-US" altLang="ko-KR" sz="2000" i="1" dirty="0" err="1"/>
              <a:t>SINR</a:t>
            </a:r>
            <a:r>
              <a:rPr lang="en-US" altLang="ko-KR" sz="2000" i="1" baseline="-25000" dirty="0" err="1"/>
              <a:t>eff</a:t>
            </a:r>
            <a:r>
              <a:rPr lang="en-US" altLang="ko-KR" sz="2000" i="1" baseline="-25000" dirty="0"/>
              <a:t> </a:t>
            </a:r>
            <a:r>
              <a:rPr lang="en-US" altLang="ko-KR" sz="2000" dirty="0" smtClean="0"/>
              <a:t>) can be calculated as follows</a:t>
            </a:r>
          </a:p>
          <a:p>
            <a:pPr lvl="2">
              <a:buFont typeface="Arial" pitchFamily="34" charset="0"/>
              <a:buChar char="•"/>
            </a:pPr>
            <a:endParaRPr lang="en-US" altLang="ko-KR" sz="2000" dirty="0" smtClean="0"/>
          </a:p>
          <a:p>
            <a:pPr lvl="2">
              <a:buFont typeface="Arial" pitchFamily="34" charset="0"/>
              <a:buChar char="•"/>
            </a:pPr>
            <a:endParaRPr lang="en-US" altLang="ko-KR" sz="2000" dirty="0" smtClean="0"/>
          </a:p>
          <a:p>
            <a:pPr indent="19050"/>
            <a:endParaRPr lang="en-US" altLang="ko-KR" sz="1800" b="0" dirty="0" smtClean="0"/>
          </a:p>
          <a:p>
            <a:pPr indent="19050"/>
            <a:r>
              <a:rPr lang="en-US" altLang="ko-KR" sz="1800" b="0" dirty="0" smtClean="0"/>
              <a:t>where </a:t>
            </a:r>
            <a:r>
              <a:rPr lang="en-US" altLang="ko-KR" sz="1800" b="0" i="1" dirty="0" err="1" smtClean="0"/>
              <a:t>SINR</a:t>
            </a:r>
            <a:r>
              <a:rPr lang="en-US" altLang="ko-KR" sz="1800" b="0" i="1" baseline="-25000" dirty="0" err="1" smtClean="0"/>
              <a:t>n</a:t>
            </a:r>
            <a:r>
              <a:rPr lang="en-US" altLang="ko-KR" sz="1800" b="0" dirty="0" smtClean="0"/>
              <a:t> is the post processing SINR at the </a:t>
            </a:r>
            <a:r>
              <a:rPr lang="en-US" altLang="ko-KR" sz="1800" b="0" i="1" dirty="0" smtClean="0"/>
              <a:t>n</a:t>
            </a:r>
            <a:r>
              <a:rPr lang="en-US" altLang="ko-KR" sz="1800" b="0" dirty="0" smtClean="0"/>
              <a:t>-</a:t>
            </a:r>
            <a:r>
              <a:rPr lang="en-US" altLang="ko-KR" sz="1800" b="0" dirty="0" err="1" smtClean="0"/>
              <a:t>th</a:t>
            </a:r>
            <a:r>
              <a:rPr lang="en-US" altLang="ko-KR" sz="1800" b="0" dirty="0" smtClean="0"/>
              <a:t> subcarrier,  </a:t>
            </a:r>
            <a:r>
              <a:rPr lang="en-US" altLang="ko-KR" sz="1800" b="0" i="1" dirty="0" smtClean="0"/>
              <a:t>N</a:t>
            </a:r>
            <a:r>
              <a:rPr lang="en-US" altLang="ko-KR" sz="1800" b="0" dirty="0" smtClean="0"/>
              <a:t> is the number of symbols for a coded block or the number of data subcarriers used in an OFDM system, and </a:t>
            </a:r>
            <a:r>
              <a:rPr lang="el-GR" altLang="ko-KR" sz="1800" b="0" dirty="0" smtClean="0"/>
              <a:t>Φ</a:t>
            </a:r>
            <a:r>
              <a:rPr lang="en-US" altLang="ko-KR" sz="1800" b="0" dirty="0" smtClean="0"/>
              <a:t> is </a:t>
            </a:r>
            <a:r>
              <a:rPr lang="en-US" altLang="ko-KR" sz="1800" b="0" dirty="0"/>
              <a:t>Effective SINR </a:t>
            </a:r>
            <a:r>
              <a:rPr lang="en-US" altLang="ko-KR" sz="1800" b="0" dirty="0" smtClean="0"/>
              <a:t>Mapping </a:t>
            </a:r>
            <a:r>
              <a:rPr lang="en-US" altLang="ko-KR" sz="1800" b="0" dirty="0"/>
              <a:t>(ESM) </a:t>
            </a:r>
            <a:r>
              <a:rPr lang="en-US" altLang="ko-KR" sz="1800" b="0" dirty="0" smtClean="0"/>
              <a:t>function</a:t>
            </a:r>
          </a:p>
          <a:p>
            <a:pPr>
              <a:buFont typeface="Arial" pitchFamily="34" charset="0"/>
              <a:buChar char="•"/>
            </a:pPr>
            <a:endParaRPr lang="en-US" altLang="ko-KR" sz="20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2000" dirty="0" smtClean="0"/>
              <a:t>Since the same </a:t>
            </a:r>
            <a:r>
              <a:rPr lang="en-US" altLang="ko-KR" sz="2000" i="1" dirty="0" err="1"/>
              <a:t>SINR</a:t>
            </a:r>
            <a:r>
              <a:rPr lang="en-US" altLang="ko-KR" sz="2000" i="1" baseline="-25000" dirty="0" err="1"/>
              <a:t>eff</a:t>
            </a:r>
            <a:r>
              <a:rPr lang="en-US" altLang="ko-KR" sz="2000" dirty="0" smtClean="0"/>
              <a:t> provides the same Packet Error Rate (PER) performance for a given coding block size and MCS level, we can use AWGN performance curve as a reference curve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89786924"/>
              </p:ext>
            </p:extLst>
          </p:nvPr>
        </p:nvGraphicFramePr>
        <p:xfrm>
          <a:off x="2771800" y="2276872"/>
          <a:ext cx="3240360" cy="738310"/>
        </p:xfrm>
        <a:graphic>
          <a:graphicData uri="http://schemas.openxmlformats.org/presentationml/2006/ole">
            <p:oleObj spid="_x0000_s99354" name="Equation" r:id="rId4" imgW="200660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i="1" dirty="0" err="1" smtClean="0"/>
              <a:t>SINR</a:t>
            </a:r>
            <a:r>
              <a:rPr lang="en-US" altLang="ko-KR" i="1" baseline="-25000" dirty="0" err="1" smtClean="0"/>
              <a:t>n</a:t>
            </a:r>
            <a:r>
              <a:rPr lang="en-US" altLang="ko-KR" dirty="0" smtClean="0"/>
              <a:t> Calculation (Example)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For SISO case, 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i="1" dirty="0" smtClean="0"/>
              <a:t>y= </a:t>
            </a:r>
            <a:r>
              <a:rPr lang="en-US" altLang="ko-KR" i="1" dirty="0" err="1" smtClean="0"/>
              <a:t>hx+n</a:t>
            </a:r>
            <a:r>
              <a:rPr lang="en-US" altLang="ko-KR" i="1" dirty="0" smtClean="0"/>
              <a:t> 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dirty="0" smtClean="0"/>
              <a:t>where </a:t>
            </a:r>
            <a:r>
              <a:rPr lang="en-US" altLang="ko-KR" i="1" dirty="0" smtClean="0"/>
              <a:t>y</a:t>
            </a:r>
            <a:r>
              <a:rPr lang="en-US" altLang="ko-KR" dirty="0" smtClean="0"/>
              <a:t> is a received signal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i="1" dirty="0" smtClean="0"/>
              <a:t>h</a:t>
            </a:r>
            <a:r>
              <a:rPr lang="en-US" altLang="ko-KR" dirty="0" smtClean="0"/>
              <a:t> is channel response at each subcarrier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i="1" dirty="0" smtClean="0"/>
              <a:t>x</a:t>
            </a:r>
            <a:r>
              <a:rPr lang="en-US" altLang="ko-KR" dirty="0" smtClean="0"/>
              <a:t> is a transmitted signal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i="1" dirty="0" smtClean="0"/>
              <a:t>n</a:t>
            </a:r>
            <a:r>
              <a:rPr lang="en-US" altLang="ko-KR" dirty="0" smtClean="0"/>
              <a:t> is a noise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Then, </a:t>
            </a:r>
            <a:r>
              <a:rPr lang="en-US" altLang="ko-KR" i="1" dirty="0" err="1" smtClean="0"/>
              <a:t>SINR</a:t>
            </a:r>
            <a:r>
              <a:rPr lang="en-US" altLang="ko-KR" i="1" baseline="-25000" dirty="0" err="1" smtClean="0"/>
              <a:t>n</a:t>
            </a:r>
            <a:r>
              <a:rPr lang="en-US" altLang="ko-KR" dirty="0" smtClean="0"/>
              <a:t> can be calculated as   </a:t>
            </a:r>
          </a:p>
          <a:p>
            <a:pPr lvl="2">
              <a:buFont typeface="Arial" pitchFamily="34" charset="0"/>
              <a:buChar char="•"/>
            </a:pPr>
            <a:endParaRPr lang="en-US" altLang="ko-KR" dirty="0" smtClean="0"/>
          </a:p>
          <a:p>
            <a:pPr lvl="2">
              <a:buFont typeface="Arial" pitchFamily="34" charset="0"/>
              <a:buChar char="•"/>
            </a:pPr>
            <a:endParaRPr lang="en-US" altLang="ko-KR" dirty="0" smtClean="0"/>
          </a:p>
          <a:p>
            <a:pPr lvl="2">
              <a:buFont typeface="Arial" pitchFamily="34" charset="0"/>
              <a:buChar char="•"/>
            </a:pPr>
            <a:endParaRPr lang="en-US" altLang="ko-KR" dirty="0" smtClean="0"/>
          </a:p>
          <a:p>
            <a:pPr lvl="2">
              <a:buFont typeface="Arial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where </a:t>
            </a:r>
            <a:r>
              <a:rPr lang="en-US" altLang="ko-KR" i="1" dirty="0" err="1" smtClean="0">
                <a:solidFill>
                  <a:schemeClr val="tx1"/>
                </a:solidFill>
              </a:rPr>
              <a:t>ɛ</a:t>
            </a:r>
            <a:r>
              <a:rPr lang="en-US" altLang="ko-KR" i="1" baseline="-25000" dirty="0" err="1" smtClean="0">
                <a:solidFill>
                  <a:schemeClr val="tx1"/>
                </a:solidFill>
              </a:rPr>
              <a:t>x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is a </a:t>
            </a:r>
            <a:r>
              <a:rPr lang="en-US" altLang="ko-KR" dirty="0" smtClean="0">
                <a:solidFill>
                  <a:schemeClr val="tx1"/>
                </a:solidFill>
              </a:rPr>
              <a:t>signal strength</a:t>
            </a:r>
            <a:endParaRPr lang="en-US" altLang="ko-KR" dirty="0">
              <a:solidFill>
                <a:schemeClr val="tx1"/>
              </a:solidFill>
            </a:endParaRPr>
          </a:p>
          <a:p>
            <a:pPr lvl="2">
              <a:buFont typeface="Arial" pitchFamily="34" charset="0"/>
              <a:buChar char="•"/>
            </a:pPr>
            <a:r>
              <a:rPr lang="el-GR" altLang="ko-KR" i="1" dirty="0" smtClean="0">
                <a:solidFill>
                  <a:schemeClr val="tx1"/>
                </a:solidFill>
              </a:rPr>
              <a:t>σ</a:t>
            </a:r>
            <a:r>
              <a:rPr lang="en-US" altLang="ko-KR" i="1" baseline="-25000" dirty="0">
                <a:solidFill>
                  <a:schemeClr val="tx1"/>
                </a:solidFill>
              </a:rPr>
              <a:t>n</a:t>
            </a:r>
            <a:r>
              <a:rPr lang="en-US" altLang="ko-KR" i="1" baseline="30000" dirty="0" smtClean="0">
                <a:solidFill>
                  <a:schemeClr val="tx1"/>
                </a:solidFill>
              </a:rPr>
              <a:t>2</a:t>
            </a:r>
            <a:r>
              <a:rPr lang="en-US" altLang="ko-KR" dirty="0" smtClean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is </a:t>
            </a:r>
            <a:r>
              <a:rPr lang="en-US" altLang="ko-KR" dirty="0" smtClean="0">
                <a:solidFill>
                  <a:schemeClr val="tx1"/>
                </a:solidFill>
              </a:rPr>
              <a:t>noise variance</a:t>
            </a:r>
            <a:endParaRPr lang="en-US" altLang="ko-KR" dirty="0">
              <a:solidFill>
                <a:schemeClr val="tx1"/>
              </a:solidFill>
            </a:endParaRPr>
          </a:p>
          <a:p>
            <a:pPr lvl="2">
              <a:buFont typeface="Arial" pitchFamily="34" charset="0"/>
              <a:buChar char="•"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95508863"/>
              </p:ext>
            </p:extLst>
          </p:nvPr>
        </p:nvGraphicFramePr>
        <p:xfrm>
          <a:off x="1835696" y="4437112"/>
          <a:ext cx="1685925" cy="871537"/>
        </p:xfrm>
        <a:graphic>
          <a:graphicData uri="http://schemas.openxmlformats.org/presentationml/2006/ole">
            <p:oleObj spid="_x0000_s122890" name="Equation" r:id="rId4" imgW="1079280" imgH="55872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00384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Code Block Size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Different code block sizes provide different PER performances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Ideally, we need to have AWGN curves for all possible code block sizes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Practically, we consider the following approach for simplicity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800" dirty="0" smtClean="0"/>
              <a:t>Produce reference curves for several code block sizes 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800" dirty="0" smtClean="0"/>
              <a:t>Do interpolation for other code block sizes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xmlns="" val="317854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Two ESM functions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내용 개체 틀 2"/>
          <p:cNvSpPr>
            <a:spLocks noGrp="1"/>
          </p:cNvSpPr>
          <p:nvPr>
            <p:ph idx="1"/>
          </p:nvPr>
        </p:nvSpPr>
        <p:spPr>
          <a:xfrm>
            <a:off x="571472" y="1844824"/>
            <a:ext cx="7958166" cy="4536504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Mutual Information based approach (</a:t>
            </a:r>
            <a:r>
              <a:rPr lang="en-US" altLang="ko-KR" dirty="0"/>
              <a:t>MMIB</a:t>
            </a:r>
            <a:r>
              <a:rPr lang="en-US" altLang="ko-KR" dirty="0" smtClean="0"/>
              <a:t>) [1] 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Constrained </a:t>
            </a:r>
            <a:r>
              <a:rPr lang="en-US" altLang="ko-KR" dirty="0"/>
              <a:t>Capacity </a:t>
            </a:r>
            <a:r>
              <a:rPr lang="en-US" altLang="ko-KR" dirty="0" smtClean="0"/>
              <a:t>based </a:t>
            </a:r>
            <a:r>
              <a:rPr lang="en-US" altLang="ko-KR" dirty="0"/>
              <a:t>approach </a:t>
            </a:r>
            <a:r>
              <a:rPr lang="en-US" altLang="ko-KR" dirty="0" smtClean="0"/>
              <a:t>(CC) [2]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Mutual Information based approach (MMIB)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44824"/>
            <a:ext cx="8029604" cy="4608512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Each bit experiences a different ‘equivalent’ bit-channel 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Due to the asymmetry of the modulation map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Mutual information of the equivalent channel is</a:t>
            </a:r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 marL="361950" lvl="2" indent="0"/>
            <a:r>
              <a:rPr lang="en-US" altLang="ko-KR" dirty="0" smtClean="0"/>
              <a:t>where </a:t>
            </a:r>
            <a:r>
              <a:rPr lang="en-US" altLang="ko-KR" i="1" dirty="0" smtClean="0"/>
              <a:t>m</a:t>
            </a:r>
            <a:r>
              <a:rPr lang="en-US" altLang="ko-KR" dirty="0" smtClean="0"/>
              <a:t> is the number of bits per constellation, and </a:t>
            </a:r>
            <a:r>
              <a:rPr lang="en-US" altLang="ko-KR" i="1" dirty="0" smtClean="0"/>
              <a:t>I</a:t>
            </a:r>
            <a:r>
              <a:rPr lang="en-US" altLang="ko-KR" dirty="0" smtClean="0"/>
              <a:t>(</a:t>
            </a:r>
            <a:r>
              <a:rPr lang="en-US" altLang="ko-KR" i="1" dirty="0" err="1" smtClean="0"/>
              <a:t>b</a:t>
            </a:r>
            <a:r>
              <a:rPr lang="en-US" altLang="ko-KR" i="1" baseline="-25000" dirty="0" err="1" smtClean="0"/>
              <a:t>i</a:t>
            </a:r>
            <a:r>
              <a:rPr lang="en-US" altLang="ko-KR" dirty="0" err="1" smtClean="0"/>
              <a:t>,</a:t>
            </a:r>
            <a:r>
              <a:rPr lang="en-US" altLang="ko-KR" i="1" dirty="0" err="1" smtClean="0"/>
              <a:t>LLR</a:t>
            </a:r>
            <a:r>
              <a:rPr lang="en-US" altLang="ko-KR" dirty="0" smtClean="0"/>
              <a:t>(</a:t>
            </a:r>
            <a:r>
              <a:rPr lang="en-US" altLang="ko-KR" i="1" dirty="0" smtClean="0"/>
              <a:t>b</a:t>
            </a:r>
            <a:r>
              <a:rPr lang="en-US" altLang="ko-KR" i="1" baseline="-25000" dirty="0" smtClean="0"/>
              <a:t>i</a:t>
            </a:r>
            <a:r>
              <a:rPr lang="en-US" altLang="ko-KR" dirty="0" smtClean="0"/>
              <a:t>)) is the mutual information between input bit to the QAM </a:t>
            </a:r>
            <a:r>
              <a:rPr lang="en-US" altLang="ko-KR" dirty="0" err="1" smtClean="0"/>
              <a:t>mapper</a:t>
            </a:r>
            <a:r>
              <a:rPr lang="en-US" altLang="ko-KR" dirty="0" smtClean="0"/>
              <a:t> and output LLR for </a:t>
            </a:r>
            <a:r>
              <a:rPr lang="en-US" altLang="ko-KR" i="1" dirty="0" err="1" smtClean="0"/>
              <a:t>i</a:t>
            </a:r>
            <a:r>
              <a:rPr lang="en-US" altLang="ko-KR" dirty="0" err="1" smtClean="0"/>
              <a:t>-th</a:t>
            </a:r>
            <a:r>
              <a:rPr lang="en-US" altLang="ko-KR" dirty="0" smtClean="0"/>
              <a:t> bit in the modulation map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2643182"/>
            <a:ext cx="6321291" cy="1551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40125917"/>
              </p:ext>
            </p:extLst>
          </p:nvPr>
        </p:nvGraphicFramePr>
        <p:xfrm>
          <a:off x="3000364" y="4643446"/>
          <a:ext cx="2982912" cy="595313"/>
        </p:xfrm>
        <a:graphic>
          <a:graphicData uri="http://schemas.openxmlformats.org/presentationml/2006/ole">
            <p:oleObj spid="_x0000_s132098" name="Equation" r:id="rId5" imgW="2286000" imgH="45720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975974" y="6153169"/>
            <a:ext cx="36679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MMIB: Mean Mutual Information per coded Bit</a:t>
            </a:r>
            <a:endParaRPr lang="ko-KR" altLang="en-US" sz="1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Mutual Information based approach (MMIB)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44824"/>
            <a:ext cx="8243918" cy="453650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Mean mutual information through </a:t>
            </a:r>
            <a:r>
              <a:rPr lang="en-US" altLang="ko-KR" i="1" dirty="0" smtClean="0"/>
              <a:t>N sub-carriers over the codeword</a:t>
            </a: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 lvl="2">
              <a:buFont typeface="Arial" pitchFamily="34" charset="0"/>
              <a:buChar char="•"/>
            </a:pPr>
            <a:endParaRPr lang="en-US" altLang="ko-KR" dirty="0"/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Since mutual information </a:t>
            </a:r>
            <a:r>
              <a:rPr lang="en-US" altLang="ko-KR" i="1" dirty="0" smtClean="0"/>
              <a:t>I</a:t>
            </a:r>
            <a:r>
              <a:rPr lang="en-US" altLang="ko-KR" dirty="0" smtClean="0"/>
              <a:t>(</a:t>
            </a:r>
            <a:r>
              <a:rPr lang="en-US" altLang="ko-KR" i="1" dirty="0" err="1" smtClean="0"/>
              <a:t>b</a:t>
            </a:r>
            <a:r>
              <a:rPr lang="en-US" altLang="ko-KR" i="1" baseline="-25000" dirty="0" err="1" smtClean="0"/>
              <a:t>i</a:t>
            </a:r>
            <a:r>
              <a:rPr lang="en-US" altLang="ko-KR" i="1" dirty="0" err="1" smtClean="0"/>
              <a:t>,LLR</a:t>
            </a:r>
            <a:r>
              <a:rPr lang="en-US" altLang="ko-KR" dirty="0" smtClean="0"/>
              <a:t>(</a:t>
            </a:r>
            <a:r>
              <a:rPr lang="en-US" altLang="ko-KR" i="1" dirty="0" smtClean="0"/>
              <a:t>b</a:t>
            </a:r>
            <a:r>
              <a:rPr lang="en-US" altLang="ko-KR" i="1" baseline="-25000" dirty="0" smtClean="0"/>
              <a:t>i</a:t>
            </a:r>
            <a:r>
              <a:rPr lang="en-US" altLang="ko-KR" dirty="0" smtClean="0"/>
              <a:t>))</a:t>
            </a:r>
            <a:r>
              <a:rPr lang="en-US" altLang="ko-KR" i="1" dirty="0" smtClean="0"/>
              <a:t> </a:t>
            </a:r>
            <a:r>
              <a:rPr lang="en-US" altLang="ko-KR" dirty="0" smtClean="0"/>
              <a:t>is a function of constellation and SINR, mean mutual information is</a:t>
            </a:r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68395220"/>
              </p:ext>
            </p:extLst>
          </p:nvPr>
        </p:nvGraphicFramePr>
        <p:xfrm>
          <a:off x="1052488" y="4742829"/>
          <a:ext cx="7429552" cy="726578"/>
        </p:xfrm>
        <a:graphic>
          <a:graphicData uri="http://schemas.openxmlformats.org/presentationml/2006/ole">
            <p:oleObj spid="_x0000_s104476" name="Equation" r:id="rId4" imgW="5067000" imgH="495000" progId="Equation.DSMT4">
              <p:embed/>
            </p:oleObj>
          </a:graphicData>
        </a:graphic>
      </p:graphicFrame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86182429"/>
              </p:ext>
            </p:extLst>
          </p:nvPr>
        </p:nvGraphicFramePr>
        <p:xfrm>
          <a:off x="2714612" y="2643182"/>
          <a:ext cx="3214710" cy="683399"/>
        </p:xfrm>
        <a:graphic>
          <a:graphicData uri="http://schemas.openxmlformats.org/presentationml/2006/ole">
            <p:oleObj spid="_x0000_s104477" name="Equation" r:id="rId5" imgW="214596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Mutual Information based approach (MMIB)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/>
              <a:t>Effective SINR mapping (ESM) </a:t>
            </a:r>
            <a:r>
              <a:rPr lang="en-US" altLang="ko-KR" dirty="0" smtClean="0"/>
              <a:t>function is derived for each modulation as follows (details in [1])</a:t>
            </a:r>
            <a:endParaRPr lang="en-US" altLang="ko-KR" dirty="0"/>
          </a:p>
          <a:p>
            <a:pPr>
              <a:buFont typeface="Arial" pitchFamily="34" charset="0"/>
              <a:buChar char="•"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2013</a:t>
            </a:r>
            <a:endParaRPr lang="en-GB" altLang="ko-KR" dirty="0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92849962"/>
              </p:ext>
            </p:extLst>
          </p:nvPr>
        </p:nvGraphicFramePr>
        <p:xfrm>
          <a:off x="2643174" y="2714620"/>
          <a:ext cx="3413125" cy="774700"/>
        </p:xfrm>
        <a:graphic>
          <a:graphicData uri="http://schemas.openxmlformats.org/presentationml/2006/ole">
            <p:oleObj spid="_x0000_s120853" name="Equation" r:id="rId4" imgW="2184120" imgH="495000" progId="Equation.DSMT4">
              <p:embed/>
            </p:oleObj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5053735"/>
              </p:ext>
            </p:extLst>
          </p:nvPr>
        </p:nvGraphicFramePr>
        <p:xfrm>
          <a:off x="1643042" y="3610624"/>
          <a:ext cx="5786478" cy="181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7322"/>
                <a:gridCol w="4429156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Modulation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Numerical Approximation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BPSK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i="1" dirty="0" smtClean="0"/>
                        <a:t>K</a:t>
                      </a:r>
                      <a:r>
                        <a:rPr lang="en-US" altLang="ko-KR" sz="1600" i="0" dirty="0" smtClean="0"/>
                        <a:t>=1, </a:t>
                      </a:r>
                      <a:r>
                        <a:rPr lang="en-US" altLang="ko-KR" sz="1600" i="1" dirty="0" smtClean="0"/>
                        <a:t>a</a:t>
                      </a:r>
                      <a:r>
                        <a:rPr lang="en-US" altLang="ko-KR" sz="1600" dirty="0" smtClean="0"/>
                        <a:t> = [1], </a:t>
                      </a:r>
                      <a:r>
                        <a:rPr lang="en-US" altLang="ko-KR" sz="1600" i="1" dirty="0" smtClean="0"/>
                        <a:t>c</a:t>
                      </a:r>
                      <a:r>
                        <a:rPr lang="en-US" altLang="ko-KR" sz="1600" dirty="0" smtClean="0"/>
                        <a:t> = [2√2]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QPSK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i="1" dirty="0" smtClean="0"/>
                        <a:t>K</a:t>
                      </a:r>
                      <a:r>
                        <a:rPr lang="en-US" altLang="ko-KR" sz="1600" i="0" dirty="0" smtClean="0"/>
                        <a:t>=1, </a:t>
                      </a:r>
                      <a:r>
                        <a:rPr lang="en-US" altLang="ko-KR" sz="1600" i="1" dirty="0" smtClean="0"/>
                        <a:t>a</a:t>
                      </a:r>
                      <a:r>
                        <a:rPr lang="en-US" altLang="ko-KR" sz="1600" dirty="0" smtClean="0"/>
                        <a:t> = [1], </a:t>
                      </a:r>
                      <a:r>
                        <a:rPr lang="en-US" altLang="ko-KR" sz="1600" i="1" dirty="0" smtClean="0"/>
                        <a:t>c</a:t>
                      </a:r>
                      <a:r>
                        <a:rPr lang="en-US" altLang="ko-KR" sz="1600" dirty="0" smtClean="0"/>
                        <a:t> = [2]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16-QAM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i="1" dirty="0" smtClean="0"/>
                        <a:t>K</a:t>
                      </a:r>
                      <a:r>
                        <a:rPr lang="en-US" altLang="ko-KR" sz="1600" i="0" dirty="0" smtClean="0"/>
                        <a:t>=3, </a:t>
                      </a:r>
                      <a:r>
                        <a:rPr lang="en-US" altLang="ko-KR" sz="1600" i="1" dirty="0" smtClean="0"/>
                        <a:t>a</a:t>
                      </a:r>
                      <a:r>
                        <a:rPr lang="en-US" altLang="ko-KR" sz="1600" dirty="0" smtClean="0"/>
                        <a:t> = [0.5 0.25</a:t>
                      </a:r>
                      <a:r>
                        <a:rPr lang="en-US" altLang="ko-KR" sz="1600" baseline="0" dirty="0" smtClean="0"/>
                        <a:t> 0.25</a:t>
                      </a:r>
                      <a:r>
                        <a:rPr lang="en-US" altLang="ko-KR" sz="1600" dirty="0" smtClean="0"/>
                        <a:t>], </a:t>
                      </a:r>
                      <a:r>
                        <a:rPr lang="en-US" altLang="ko-KR" sz="1600" i="1" dirty="0" smtClean="0"/>
                        <a:t>c</a:t>
                      </a:r>
                      <a:r>
                        <a:rPr lang="en-US" altLang="ko-KR" sz="1600" dirty="0" smtClean="0"/>
                        <a:t> = [0.8 2.17 0.965]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64-QAM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i="1" dirty="0" smtClean="0"/>
                        <a:t>K</a:t>
                      </a:r>
                      <a:r>
                        <a:rPr lang="en-US" altLang="ko-KR" sz="1600" i="0" dirty="0" smtClean="0"/>
                        <a:t>=3, </a:t>
                      </a:r>
                      <a:r>
                        <a:rPr lang="en-US" altLang="ko-KR" sz="1600" i="1" dirty="0" smtClean="0"/>
                        <a:t>a</a:t>
                      </a:r>
                      <a:r>
                        <a:rPr lang="en-US" altLang="ko-KR" sz="1600" dirty="0" smtClean="0"/>
                        <a:t> = [1/3</a:t>
                      </a:r>
                      <a:r>
                        <a:rPr lang="en-US" altLang="ko-KR" sz="1600" baseline="0" dirty="0" smtClean="0"/>
                        <a:t> 1/3 1/3</a:t>
                      </a:r>
                      <a:r>
                        <a:rPr lang="en-US" altLang="ko-KR" sz="1600" dirty="0" smtClean="0"/>
                        <a:t>], </a:t>
                      </a:r>
                      <a:r>
                        <a:rPr lang="en-US" altLang="ko-KR" sz="1600" i="1" dirty="0" smtClean="0"/>
                        <a:t>c</a:t>
                      </a:r>
                      <a:r>
                        <a:rPr lang="en-US" altLang="ko-KR" sz="1600" dirty="0" smtClean="0"/>
                        <a:t> = [1.47 0.529 0.366]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43910574"/>
              </p:ext>
            </p:extLst>
          </p:nvPr>
        </p:nvGraphicFramePr>
        <p:xfrm>
          <a:off x="928662" y="5551507"/>
          <a:ext cx="7423150" cy="735013"/>
        </p:xfrm>
        <a:graphic>
          <a:graphicData uri="http://schemas.openxmlformats.org/presentationml/2006/ole">
            <p:oleObj spid="_x0000_s120854" name="Equation" r:id="rId5" imgW="4749480" imgH="46980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78899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17960</TotalTime>
  <Words>1202</Words>
  <Application>Microsoft Office PowerPoint</Application>
  <PresentationFormat>화면 슬라이드 쇼(4:3)</PresentationFormat>
  <Paragraphs>292</Paragraphs>
  <Slides>24</Slides>
  <Notes>23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24</vt:i4>
      </vt:variant>
    </vt:vector>
  </HeadingPairs>
  <TitlesOfParts>
    <vt:vector size="27" baseType="lpstr">
      <vt:lpstr>802-11-Submission</vt:lpstr>
      <vt:lpstr>Document</vt:lpstr>
      <vt:lpstr>Equation</vt:lpstr>
      <vt:lpstr>PHY Abstraction for HEW Evaluation Methodology  </vt:lpstr>
      <vt:lpstr>Introduction</vt:lpstr>
      <vt:lpstr>System model</vt:lpstr>
      <vt:lpstr>SINRn Calculation (Example)</vt:lpstr>
      <vt:lpstr>Code Block Size</vt:lpstr>
      <vt:lpstr>Two ESM functions</vt:lpstr>
      <vt:lpstr>Mutual Information based approach (MMIB) (1/3)</vt:lpstr>
      <vt:lpstr>Mutual Information based approach (MMIB) (2/3)</vt:lpstr>
      <vt:lpstr>Mutual Information based approach (MMIB) (3/3)</vt:lpstr>
      <vt:lpstr>Constrained Capacity based approach (CC) </vt:lpstr>
      <vt:lpstr>Performance Comparison: QPSK</vt:lpstr>
      <vt:lpstr>Performance Comparison: 16QAM</vt:lpstr>
      <vt:lpstr>Conclusion </vt:lpstr>
      <vt:lpstr>Reference</vt:lpstr>
      <vt:lpstr>Appendix</vt:lpstr>
      <vt:lpstr>Simulation Parameters  </vt:lpstr>
      <vt:lpstr>MMIB MCS0</vt:lpstr>
      <vt:lpstr>MMIB MCS1</vt:lpstr>
      <vt:lpstr>MMIB MCS2</vt:lpstr>
      <vt:lpstr>MMIB MCS3</vt:lpstr>
      <vt:lpstr>MMIB MCS4</vt:lpstr>
      <vt:lpstr>MMIB MCS5</vt:lpstr>
      <vt:lpstr>MMIB MCS6</vt:lpstr>
      <vt:lpstr>MMIB MCS7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HEW PHY</dc:title>
  <dc:creator>Wookbong Lee</dc:creator>
  <cp:lastModifiedBy>Dongguk</cp:lastModifiedBy>
  <cp:revision>482</cp:revision>
  <cp:lastPrinted>1601-01-01T00:00:00Z</cp:lastPrinted>
  <dcterms:created xsi:type="dcterms:W3CDTF">2012-03-09T03:19:46Z</dcterms:created>
  <dcterms:modified xsi:type="dcterms:W3CDTF">2013-09-12T05:33:47Z</dcterms:modified>
</cp:coreProperties>
</file>