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64" r:id="rId5"/>
    <p:sldId id="265" r:id="rId6"/>
    <p:sldId id="263"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59" autoAdjust="0"/>
  </p:normalViewPr>
  <p:slideViewPr>
    <p:cSldViewPr>
      <p:cViewPr>
        <p:scale>
          <a:sx n="78" d="100"/>
          <a:sy n="78" d="100"/>
        </p:scale>
        <p:origin x="-234" y="-72"/>
      </p:cViewPr>
      <p:guideLst>
        <p:guide orient="horz" pos="2160"/>
        <p:guide pos="2880"/>
      </p:guideLst>
    </p:cSldViewPr>
  </p:slideViewPr>
  <p:outlineViewPr>
    <p:cViewPr varScale="1">
      <p:scale>
        <a:sx n="170" d="200"/>
        <a:sy n="170" d="200"/>
      </p:scale>
      <p:origin x="0" y="820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Shusaku Shimada, Schubiquist Technologies Guild</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38005646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Shusaku Shimada, Schubiquist Technologies Guild</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69758522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Shusaku Shimada, Schubiquist Technologies Guild</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Shusaku Shimada, Schubiquist Technologies Guild</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Shusaku Shimada, Schubiquist Technologies Guild</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Shusaku Shimada, Schubiquist Technologies Guild</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Shusaku Shimada, Schubiquist Technologies Guild</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Shusaku Shimada, Schubiquist Technologies Guild</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smtClean="0"/>
              <a:t>Sept 2013</a:t>
            </a:r>
            <a:endParaRPr lang="en-GB"/>
          </a:p>
        </p:txBody>
      </p:sp>
      <p:sp>
        <p:nvSpPr>
          <p:cNvPr id="5" name="Footer Placeholder 4"/>
          <p:cNvSpPr>
            <a:spLocks noGrp="1"/>
          </p:cNvSpPr>
          <p:nvPr>
            <p:ph type="ftr" idx="11"/>
          </p:nvPr>
        </p:nvSpPr>
        <p:spPr/>
        <p:txBody>
          <a:bodyPr/>
          <a:lstStyle>
            <a:lvl1pPr>
              <a:defRPr/>
            </a:lvl1pPr>
          </a:lstStyle>
          <a:p>
            <a:r>
              <a:rPr lang="en-GB" smtClean="0"/>
              <a:t>Shusaku Shimada, Schubiquist TG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en-GB"/>
          </a:p>
        </p:txBody>
      </p:sp>
      <p:sp>
        <p:nvSpPr>
          <p:cNvPr id="3" name="Content Placeholder 2"/>
          <p:cNvSpPr>
            <a:spLocks noGrp="1"/>
          </p:cNvSpPr>
          <p:nvPr>
            <p:ph idx="1"/>
          </p:nvPr>
        </p:nvSpPr>
        <p:spPr/>
        <p:txBody>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Shusaku Shimada, Schubiquist TG</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Sept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ja-JP"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ja-JP" smtClean="0"/>
              <a:t>Click to edit Master text styles</a:t>
            </a:r>
          </a:p>
        </p:txBody>
      </p:sp>
      <p:sp>
        <p:nvSpPr>
          <p:cNvPr id="4" name="Date Placeholder 3"/>
          <p:cNvSpPr>
            <a:spLocks noGrp="1"/>
          </p:cNvSpPr>
          <p:nvPr>
            <p:ph type="dt" idx="10"/>
          </p:nvPr>
        </p:nvSpPr>
        <p:spPr/>
        <p:txBody>
          <a:bodyPr/>
          <a:lstStyle>
            <a:lvl1pPr>
              <a:defRPr/>
            </a:lvl1pPr>
          </a:lstStyle>
          <a:p>
            <a:r>
              <a:rPr lang="en-US" altLang="ja-JP" smtClean="0"/>
              <a:t>Sept 2013</a:t>
            </a:r>
            <a:endParaRPr lang="en-GB"/>
          </a:p>
        </p:txBody>
      </p:sp>
      <p:sp>
        <p:nvSpPr>
          <p:cNvPr id="5" name="Footer Placeholder 4"/>
          <p:cNvSpPr>
            <a:spLocks noGrp="1"/>
          </p:cNvSpPr>
          <p:nvPr>
            <p:ph type="ftr" idx="11"/>
          </p:nvPr>
        </p:nvSpPr>
        <p:spPr/>
        <p:txBody>
          <a:bodyPr/>
          <a:lstStyle>
            <a:lvl1pPr>
              <a:defRPr/>
            </a:lvl1pPr>
          </a:lstStyle>
          <a:p>
            <a:r>
              <a:rPr lang="en-GB" smtClean="0"/>
              <a:t>Shusaku Shimada, Schubiquist TG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GB"/>
          </a:p>
        </p:txBody>
      </p:sp>
      <p:sp>
        <p:nvSpPr>
          <p:cNvPr id="5" name="Date Placeholder 4"/>
          <p:cNvSpPr>
            <a:spLocks noGrp="1"/>
          </p:cNvSpPr>
          <p:nvPr>
            <p:ph type="dt" idx="10"/>
          </p:nvPr>
        </p:nvSpPr>
        <p:spPr/>
        <p:txBody>
          <a:bodyPr/>
          <a:lstStyle>
            <a:lvl1pPr>
              <a:defRPr/>
            </a:lvl1pPr>
          </a:lstStyle>
          <a:p>
            <a:r>
              <a:rPr lang="en-US" altLang="ja-JP" smtClean="0"/>
              <a:t>Sept 2013</a:t>
            </a:r>
            <a:endParaRPr lang="en-GB"/>
          </a:p>
        </p:txBody>
      </p:sp>
      <p:sp>
        <p:nvSpPr>
          <p:cNvPr id="6" name="Footer Placeholder 5"/>
          <p:cNvSpPr>
            <a:spLocks noGrp="1"/>
          </p:cNvSpPr>
          <p:nvPr>
            <p:ph type="ftr" idx="11"/>
          </p:nvPr>
        </p:nvSpPr>
        <p:spPr/>
        <p:txBody>
          <a:bodyPr/>
          <a:lstStyle>
            <a:lvl1pPr>
              <a:defRPr/>
            </a:lvl1pPr>
          </a:lstStyle>
          <a:p>
            <a:r>
              <a:rPr lang="en-GB" smtClean="0"/>
              <a:t>Shusaku Shimada, Schubiquist TG</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ja-JP"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GB"/>
          </a:p>
        </p:txBody>
      </p:sp>
      <p:sp>
        <p:nvSpPr>
          <p:cNvPr id="7" name="Date Placeholder 6"/>
          <p:cNvSpPr>
            <a:spLocks noGrp="1"/>
          </p:cNvSpPr>
          <p:nvPr>
            <p:ph type="dt" idx="10"/>
          </p:nvPr>
        </p:nvSpPr>
        <p:spPr/>
        <p:txBody>
          <a:bodyPr/>
          <a:lstStyle>
            <a:lvl1pPr>
              <a:defRPr/>
            </a:lvl1pPr>
          </a:lstStyle>
          <a:p>
            <a:r>
              <a:rPr lang="en-US" altLang="ja-JP" smtClean="0"/>
              <a:t>Sept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Shusaku Shimada, Schubiquist TG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smtClean="0"/>
              <a:t>Sept 2013</a:t>
            </a:r>
            <a:endParaRPr lang="en-GB"/>
          </a:p>
        </p:txBody>
      </p:sp>
      <p:sp>
        <p:nvSpPr>
          <p:cNvPr id="4" name="Footer Placeholder 3"/>
          <p:cNvSpPr>
            <a:spLocks noGrp="1"/>
          </p:cNvSpPr>
          <p:nvPr>
            <p:ph type="ftr" idx="11"/>
          </p:nvPr>
        </p:nvSpPr>
        <p:spPr/>
        <p:txBody>
          <a:bodyPr/>
          <a:lstStyle>
            <a:lvl1pPr>
              <a:defRPr/>
            </a:lvl1pPr>
          </a:lstStyle>
          <a:p>
            <a:r>
              <a:rPr lang="en-GB" smtClean="0"/>
              <a:t>Shusaku Shimada, Schubiquist TG</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smtClean="0"/>
              <a:t>Sept 2013</a:t>
            </a:r>
            <a:endParaRPr lang="en-GB"/>
          </a:p>
        </p:txBody>
      </p:sp>
      <p:sp>
        <p:nvSpPr>
          <p:cNvPr id="3" name="Footer Placeholder 2"/>
          <p:cNvSpPr>
            <a:spLocks noGrp="1"/>
          </p:cNvSpPr>
          <p:nvPr>
            <p:ph type="ftr" idx="11"/>
          </p:nvPr>
        </p:nvSpPr>
        <p:spPr/>
        <p:txBody>
          <a:bodyPr/>
          <a:lstStyle>
            <a:lvl1pPr>
              <a:defRPr/>
            </a:lvl1pPr>
          </a:lstStyle>
          <a:p>
            <a:r>
              <a:rPr lang="en-GB" smtClean="0"/>
              <a:t>Shusaku Shimada, Schubiquist TG</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GB"/>
          </a:p>
        </p:txBody>
      </p:sp>
      <p:sp>
        <p:nvSpPr>
          <p:cNvPr id="4" name="Date Placeholder 3"/>
          <p:cNvSpPr>
            <a:spLocks noGrp="1"/>
          </p:cNvSpPr>
          <p:nvPr>
            <p:ph type="dt" idx="10"/>
          </p:nvPr>
        </p:nvSpPr>
        <p:spPr/>
        <p:txBody>
          <a:bodyPr/>
          <a:lstStyle>
            <a:lvl1pPr>
              <a:defRPr/>
            </a:lvl1pPr>
          </a:lstStyle>
          <a:p>
            <a:r>
              <a:rPr lang="en-US" altLang="ja-JP" smtClean="0"/>
              <a:t>Sept 2013</a:t>
            </a:r>
            <a:endParaRPr lang="en-GB"/>
          </a:p>
        </p:txBody>
      </p:sp>
      <p:sp>
        <p:nvSpPr>
          <p:cNvPr id="5" name="Footer Placeholder 4"/>
          <p:cNvSpPr>
            <a:spLocks noGrp="1"/>
          </p:cNvSpPr>
          <p:nvPr>
            <p:ph type="ftr" idx="11"/>
          </p:nvPr>
        </p:nvSpPr>
        <p:spPr/>
        <p:txBody>
          <a:bodyPr/>
          <a:lstStyle>
            <a:lvl1pPr>
              <a:defRPr/>
            </a:lvl1pPr>
          </a:lstStyle>
          <a:p>
            <a:r>
              <a:rPr lang="en-GB" smtClean="0"/>
              <a:t>Shusaku Shimada, Schubiquist TG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ltLang="ja-JP"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GB"/>
          </a:p>
        </p:txBody>
      </p:sp>
      <p:sp>
        <p:nvSpPr>
          <p:cNvPr id="4" name="Date Placeholder 3"/>
          <p:cNvSpPr>
            <a:spLocks noGrp="1"/>
          </p:cNvSpPr>
          <p:nvPr>
            <p:ph type="dt" idx="10"/>
          </p:nvPr>
        </p:nvSpPr>
        <p:spPr/>
        <p:txBody>
          <a:bodyPr/>
          <a:lstStyle>
            <a:lvl1pPr>
              <a:defRPr/>
            </a:lvl1pPr>
          </a:lstStyle>
          <a:p>
            <a:r>
              <a:rPr lang="en-US" altLang="ja-JP" smtClean="0"/>
              <a:t>Sept 2013</a:t>
            </a:r>
            <a:endParaRPr lang="en-GB"/>
          </a:p>
        </p:txBody>
      </p:sp>
      <p:sp>
        <p:nvSpPr>
          <p:cNvPr id="5" name="Footer Placeholder 4"/>
          <p:cNvSpPr>
            <a:spLocks noGrp="1"/>
          </p:cNvSpPr>
          <p:nvPr>
            <p:ph type="ftr" idx="11"/>
          </p:nvPr>
        </p:nvSpPr>
        <p:spPr/>
        <p:txBody>
          <a:bodyPr/>
          <a:lstStyle>
            <a:lvl1pPr>
              <a:defRPr/>
            </a:lvl1pPr>
          </a:lstStyle>
          <a:p>
            <a:r>
              <a:rPr lang="en-GB" smtClean="0"/>
              <a:t>Shusaku Shimada, Schubiquist TG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Sept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Shusaku Shimada, Schubiquist TG</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11-13/1035r0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smtClean="0"/>
              <a:t>Sept 2013</a:t>
            </a:r>
            <a:endParaRPr lang="en-GB" dirty="0"/>
          </a:p>
        </p:txBody>
      </p:sp>
      <p:sp>
        <p:nvSpPr>
          <p:cNvPr id="7" name="Footer Placeholder 4"/>
          <p:cNvSpPr>
            <a:spLocks noGrp="1"/>
          </p:cNvSpPr>
          <p:nvPr>
            <p:ph type="ftr" idx="14"/>
          </p:nvPr>
        </p:nvSpPr>
        <p:spPr>
          <a:xfrm>
            <a:off x="5292080" y="6475413"/>
            <a:ext cx="3250258" cy="193947"/>
          </a:xfrm>
        </p:spPr>
        <p:txBody>
          <a:bodyPr/>
          <a:lstStyle/>
          <a:p>
            <a:r>
              <a:rPr lang="en-GB" dirty="0" smtClean="0"/>
              <a:t>Shusaku Shimada, Schubiquist TG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79512" y="685800"/>
            <a:ext cx="871296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CC9 Possible </a:t>
            </a:r>
            <a:r>
              <a:rPr lang="en-US" altLang="ja-JP" sz="2800" dirty="0" smtClean="0"/>
              <a:t>Integration</a:t>
            </a:r>
            <a:r>
              <a:rPr lang="en-GB" sz="2800" dirty="0" smtClean="0"/>
              <a:t> with TSF Timer accuracy regarding CID</a:t>
            </a:r>
            <a:r>
              <a:rPr lang="en-US" altLang="ja-JP" sz="2800" dirty="0" smtClean="0"/>
              <a:t>773 &amp; 774</a:t>
            </a:r>
            <a:endParaRPr lang="en-GB" sz="2800" dirty="0"/>
          </a:p>
        </p:txBody>
      </p:sp>
      <p:sp>
        <p:nvSpPr>
          <p:cNvPr id="3074" name="Rectangle 2"/>
          <p:cNvSpPr>
            <a:spLocks noGrp="1" noChangeArrowheads="1"/>
          </p:cNvSpPr>
          <p:nvPr>
            <p:ph type="body"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altLang="ja-JP" sz="2000" b="0" dirty="0" smtClean="0"/>
              <a:t>2013</a:t>
            </a:r>
            <a:r>
              <a:rPr lang="en-GB" sz="2000" b="0" dirty="0" smtClean="0"/>
              <a:t>-07-18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84410110"/>
              </p:ext>
            </p:extLst>
          </p:nvPr>
        </p:nvGraphicFramePr>
        <p:xfrm>
          <a:off x="536575" y="2524125"/>
          <a:ext cx="8339138" cy="3035300"/>
        </p:xfrm>
        <a:graphic>
          <a:graphicData uri="http://schemas.openxmlformats.org/presentationml/2006/ole">
            <mc:AlternateContent xmlns:mc="http://schemas.openxmlformats.org/markup-compatibility/2006">
              <mc:Choice xmlns:v="urn:schemas-microsoft-com:vml" Requires="v">
                <p:oleObj spid="_x0000_s3102" name="Document" r:id="rId5" imgW="8248712" imgH="3008687" progId="Word.Document.8">
                  <p:embed/>
                </p:oleObj>
              </mc:Choice>
              <mc:Fallback>
                <p:oleObj name="Document" r:id="rId5" imgW="8248712" imgH="3008687" progId="Word.Document.8">
                  <p:embed/>
                  <p:pic>
                    <p:nvPicPr>
                      <p:cNvPr id="0" name="Picture 3"/>
                      <p:cNvPicPr>
                        <a:picLocks noChangeAspect="1" noChangeArrowheads="1"/>
                      </p:cNvPicPr>
                      <p:nvPr/>
                    </p:nvPicPr>
                    <p:blipFill>
                      <a:blip r:embed="rId6"/>
                      <a:srcRect/>
                      <a:stretch>
                        <a:fillRect/>
                      </a:stretch>
                    </p:blipFill>
                    <p:spPr bwMode="auto">
                      <a:xfrm>
                        <a:off x="536575" y="2524125"/>
                        <a:ext cx="8339138" cy="3035300"/>
                      </a:xfrm>
                      <a:prstGeom prst="rect">
                        <a:avLst/>
                      </a:prstGeom>
                      <a:noFill/>
                    </p:spPr>
                  </p:pic>
                </p:oleObj>
              </mc:Fallback>
            </mc:AlternateContent>
          </a:graphicData>
        </a:graphic>
      </p:graphicFrame>
      <p:sp>
        <p:nvSpPr>
          <p:cNvPr id="3076" name="Rectangle 4"/>
          <p:cNvSpPr>
            <a:spLocks noChangeArrowheads="1"/>
          </p:cNvSpPr>
          <p:nvPr/>
        </p:nvSpPr>
        <p:spPr bwMode="auto">
          <a:xfrm>
            <a:off x="533400" y="216589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ja-JP" smtClean="0"/>
              <a:t>Sept 2013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200" dirty="0" smtClean="0"/>
              <a:t>TSF timer accuracy element has been introduced to indicate the accuracy of TSF timer in transmitting STA, which is no worse than 100ppm specified in the base standard, IEEE802.11-2012. </a:t>
            </a:r>
            <a:endParaRPr lang="en-US" sz="22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smtClean="0"/>
              <a:t>TSF accuracy related information includes an absolute accuracy of initial tolerance and a relative stability which is the sum of aging rate and worst temperature drift after peer TSF timer has synchronized with it,  and maybe some other useful parameter in future.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2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smtClean="0"/>
              <a:t>For this end, TSF timer accuracy field is additionally defined for the stability and future use of expansion</a:t>
            </a:r>
            <a:r>
              <a:rPr lang="en-US" dirty="0" smtClean="0"/>
              <a:t>. </a:t>
            </a:r>
            <a:endParaRPr lang="en-GB" dirty="0"/>
          </a:p>
        </p:txBody>
      </p:sp>
      <p:sp>
        <p:nvSpPr>
          <p:cNvPr id="8" name="Footer Placeholder 4"/>
          <p:cNvSpPr>
            <a:spLocks noGrp="1"/>
          </p:cNvSpPr>
          <p:nvPr>
            <p:ph type="ftr" idx="14"/>
          </p:nvPr>
        </p:nvSpPr>
        <p:spPr>
          <a:xfrm>
            <a:off x="5292080" y="6475413"/>
            <a:ext cx="3250258" cy="193947"/>
          </a:xfrm>
        </p:spPr>
        <p:txBody>
          <a:bodyPr/>
          <a:lstStyle/>
          <a:p>
            <a:r>
              <a:rPr lang="en-GB" dirty="0" smtClean="0"/>
              <a:t>Shusaku Shimada, Schubiquist TG</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smtClean="0"/>
              <a:t>Sept 2013</a:t>
            </a:r>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TSF timer accuracy</a:t>
            </a:r>
            <a:endParaRPr lang="en-GB" dirty="0"/>
          </a:p>
        </p:txBody>
      </p:sp>
      <p:sp>
        <p:nvSpPr>
          <p:cNvPr id="5122" name="Rectangle 2"/>
          <p:cNvSpPr>
            <a:spLocks noGrp="1" noChangeArrowheads="1"/>
          </p:cNvSpPr>
          <p:nvPr>
            <p:ph type="body" idx="1"/>
          </p:nvPr>
        </p:nvSpPr>
        <p:spPr>
          <a:xfrm>
            <a:off x="685800" y="1844824"/>
            <a:ext cx="8062664" cy="4464496"/>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Base standard </a:t>
            </a:r>
            <a:r>
              <a:rPr lang="en-US" dirty="0" smtClean="0"/>
              <a:t>says; </a:t>
            </a:r>
            <a:r>
              <a:rPr lang="en-US" dirty="0"/>
              <a:t>The accuracy of the TSF timer shall be no </a:t>
            </a:r>
            <a:r>
              <a:rPr lang="en-US" dirty="0" smtClean="0"/>
              <a:t>worse than </a:t>
            </a:r>
            <a:r>
              <a:rPr lang="en-US" dirty="0"/>
              <a:t>±0.01</a:t>
            </a:r>
            <a:r>
              <a:rPr lang="en-US" dirty="0" smtClean="0"/>
              <a:t>%.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7bit field is sufficient to specify 100ppm (0.01%). </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solidFill>
                  <a:schemeClr val="tx1"/>
                </a:solidFill>
              </a:rPr>
              <a:t>TSF Timer Accuracy field of TSF Timer Accuracy </a:t>
            </a:r>
            <a:r>
              <a:rPr lang="en-US" altLang="ja-JP" dirty="0" smtClean="0">
                <a:solidFill>
                  <a:schemeClr val="tx1"/>
                </a:solidFill>
              </a:rPr>
              <a:t>Element [8.4.2.170p]</a:t>
            </a:r>
            <a:r>
              <a:rPr lang="en-US" dirty="0" smtClean="0"/>
              <a:t> </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b="1" dirty="0">
                <a:solidFill>
                  <a:schemeClr val="tx1"/>
                </a:solidFill>
              </a:rPr>
              <a:t>TSF Timer Accuracy field encoding</a:t>
            </a:r>
            <a:endParaRPr lang="ja-JP" altLang="en-US" b="1" dirty="0">
              <a:solidFill>
                <a:schemeClr val="tx1"/>
              </a:solidFill>
            </a:endParaRP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p:txBody>
      </p:sp>
      <p:graphicFrame>
        <p:nvGraphicFramePr>
          <p:cNvPr id="12" name="Table 2"/>
          <p:cNvGraphicFramePr>
            <a:graphicFrameLocks noGrp="1"/>
          </p:cNvGraphicFramePr>
          <p:nvPr>
            <p:extLst>
              <p:ext uri="{D42A27DB-BD31-4B8C-83A1-F6EECF244321}">
                <p14:modId xmlns:p14="http://schemas.microsoft.com/office/powerpoint/2010/main" val="3651587664"/>
              </p:ext>
            </p:extLst>
          </p:nvPr>
        </p:nvGraphicFramePr>
        <p:xfrm>
          <a:off x="1619672" y="3933056"/>
          <a:ext cx="6480720" cy="259080"/>
        </p:xfrm>
        <a:graphic>
          <a:graphicData uri="http://schemas.openxmlformats.org/drawingml/2006/table">
            <a:tbl>
              <a:tblPr firstRow="1" bandRow="1">
                <a:tableStyleId>{5C22544A-7EE6-4342-B048-85BDC9FD1C3A}</a:tableStyleId>
              </a:tblPr>
              <a:tblGrid>
                <a:gridCol w="1728192"/>
                <a:gridCol w="1712190"/>
                <a:gridCol w="3040338"/>
              </a:tblGrid>
              <a:tr h="0">
                <a:tc>
                  <a:txBody>
                    <a:bodyPr/>
                    <a:lstStyle/>
                    <a:p>
                      <a:pPr algn="ctr"/>
                      <a:r>
                        <a:rPr kumimoji="1" lang="en-US" altLang="ja-JP" sz="1100" b="1" dirty="0" smtClean="0"/>
                        <a:t>Element ID(1 Octet)</a:t>
                      </a:r>
                      <a:endParaRPr kumimoji="1" lang="ja-JP" altLang="en-US" sz="1100" b="1" dirty="0"/>
                    </a:p>
                  </a:txBody>
                  <a:tcPr/>
                </a:tc>
                <a:tc>
                  <a:txBody>
                    <a:bodyPr/>
                    <a:lstStyle/>
                    <a:p>
                      <a:pPr algn="ctr"/>
                      <a:r>
                        <a:rPr kumimoji="1" lang="en-US" altLang="ja-JP" sz="1100" b="1" dirty="0" smtClean="0"/>
                        <a:t>Length(1 Octet)</a:t>
                      </a:r>
                      <a:endParaRPr kumimoji="1" lang="ja-JP" altLang="en-US" sz="1100" b="1" dirty="0"/>
                    </a:p>
                  </a:txBody>
                  <a:tcPr/>
                </a:tc>
                <a:tc>
                  <a:txBody>
                    <a:bodyPr/>
                    <a:lstStyle/>
                    <a:p>
                      <a:pPr algn="ctr"/>
                      <a:r>
                        <a:rPr kumimoji="1" lang="en-US" altLang="ja-JP" sz="1100" b="1" dirty="0" smtClean="0"/>
                        <a:t>TSF Timer Accuracy (1 Octet)</a:t>
                      </a:r>
                      <a:endParaRPr kumimoji="1" lang="ja-JP" altLang="en-US" sz="1100" b="1" dirty="0"/>
                    </a:p>
                  </a:txBody>
                  <a:tcPr/>
                </a:tc>
              </a:tr>
            </a:tbl>
          </a:graphicData>
        </a:graphic>
      </p:graphicFrame>
      <p:sp>
        <p:nvSpPr>
          <p:cNvPr id="16" name="Footer Placeholder 4"/>
          <p:cNvSpPr>
            <a:spLocks noGrp="1"/>
          </p:cNvSpPr>
          <p:nvPr>
            <p:ph type="ftr" idx="14"/>
          </p:nvPr>
        </p:nvSpPr>
        <p:spPr>
          <a:xfrm>
            <a:off x="5292080" y="6475413"/>
            <a:ext cx="3250258" cy="193947"/>
          </a:xfrm>
        </p:spPr>
        <p:txBody>
          <a:bodyPr/>
          <a:lstStyle/>
          <a:p>
            <a:r>
              <a:rPr lang="en-GB" dirty="0" smtClean="0"/>
              <a:t>Shusaku Shimada, Schubiquist TG</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90745313"/>
              </p:ext>
            </p:extLst>
          </p:nvPr>
        </p:nvGraphicFramePr>
        <p:xfrm>
          <a:off x="1644352" y="4897968"/>
          <a:ext cx="6096000" cy="1483360"/>
        </p:xfrm>
        <a:graphic>
          <a:graphicData uri="http://schemas.openxmlformats.org/drawingml/2006/table">
            <a:tbl>
              <a:tblPr firstRow="1" bandRow="1">
                <a:tableStyleId>{5C22544A-7EE6-4342-B048-85BDC9FD1C3A}</a:tableStyleId>
              </a:tblPr>
              <a:tblGrid>
                <a:gridCol w="924304"/>
                <a:gridCol w="648072"/>
                <a:gridCol w="648072"/>
                <a:gridCol w="3875552"/>
              </a:tblGrid>
              <a:tr h="370840">
                <a:tc>
                  <a:txBody>
                    <a:bodyPr/>
                    <a:lstStyle/>
                    <a:p>
                      <a:pPr algn="ctr"/>
                      <a:r>
                        <a:rPr kumimoji="1" lang="en-US" altLang="ja-JP" sz="1400" dirty="0" smtClean="0"/>
                        <a:t>Bit 0-5</a:t>
                      </a:r>
                      <a:endParaRPr kumimoji="1" lang="ja-JP" altLang="en-US" sz="1400" dirty="0"/>
                    </a:p>
                  </a:txBody>
                  <a:tcPr/>
                </a:tc>
                <a:tc>
                  <a:txBody>
                    <a:bodyPr/>
                    <a:lstStyle/>
                    <a:p>
                      <a:pPr algn="ctr"/>
                      <a:r>
                        <a:rPr kumimoji="1" lang="en-US" altLang="ja-JP" sz="1400" dirty="0" smtClean="0"/>
                        <a:t>Bit 6</a:t>
                      </a:r>
                      <a:endParaRPr kumimoji="1" lang="ja-JP" altLang="en-US" sz="1400" dirty="0"/>
                    </a:p>
                  </a:txBody>
                  <a:tcPr/>
                </a:tc>
                <a:tc>
                  <a:txBody>
                    <a:bodyPr/>
                    <a:lstStyle/>
                    <a:p>
                      <a:pPr algn="ctr"/>
                      <a:r>
                        <a:rPr kumimoji="1" lang="en-US" altLang="ja-JP" sz="1400" dirty="0" smtClean="0"/>
                        <a:t>Bit 7</a:t>
                      </a:r>
                      <a:endParaRPr kumimoji="1" lang="ja-JP" altLang="en-US" sz="1400" dirty="0"/>
                    </a:p>
                  </a:txBody>
                  <a:tcPr/>
                </a:tc>
                <a:tc>
                  <a:txBody>
                    <a:bodyPr/>
                    <a:lstStyle/>
                    <a:p>
                      <a:pPr algn="ctr"/>
                      <a:r>
                        <a:rPr kumimoji="1" lang="en-US" altLang="ja-JP" sz="1400" dirty="0" smtClean="0"/>
                        <a:t>Usage</a:t>
                      </a:r>
                      <a:endParaRPr kumimoji="1" lang="ja-JP" altLang="en-US" sz="1400" dirty="0"/>
                    </a:p>
                  </a:txBody>
                  <a:tcPr/>
                </a:tc>
              </a:tr>
              <a:tr h="370840">
                <a:tc gridSpan="2">
                  <a:txBody>
                    <a:bodyPr/>
                    <a:lstStyle/>
                    <a:p>
                      <a:pPr algn="ctr"/>
                      <a:r>
                        <a:rPr kumimoji="1" lang="en-US" altLang="ja-JP" sz="1400" dirty="0" smtClean="0"/>
                        <a:t>1-127</a:t>
                      </a:r>
                      <a:endParaRPr kumimoji="1" lang="ja-JP" altLang="en-US" sz="1400" dirty="0"/>
                    </a:p>
                  </a:txBody>
                  <a:tcPr/>
                </a:tc>
                <a:tc hMerge="1">
                  <a:txBody>
                    <a:bodyPr/>
                    <a:lstStyle/>
                    <a:p>
                      <a:endParaRPr kumimoji="1" lang="ja-JP" altLang="en-US"/>
                    </a:p>
                  </a:txBody>
                  <a:tcPr/>
                </a:tc>
                <a:tc>
                  <a:txBody>
                    <a:bodyPr/>
                    <a:lstStyle/>
                    <a:p>
                      <a:pPr algn="ctr"/>
                      <a:r>
                        <a:rPr kumimoji="1" lang="en-US" altLang="ja-JP" sz="1400" dirty="0" smtClean="0"/>
                        <a:t>0</a:t>
                      </a:r>
                      <a:endParaRPr kumimoji="1" lang="ja-JP" altLang="en-US" sz="1400" dirty="0"/>
                    </a:p>
                  </a:txBody>
                  <a:tcPr/>
                </a:tc>
                <a:tc>
                  <a:txBody>
                    <a:bodyPr/>
                    <a:lstStyle/>
                    <a:p>
                      <a:pPr algn="ctr"/>
                      <a:r>
                        <a:rPr kumimoji="1" lang="en-US" altLang="ja-JP" sz="1400" dirty="0" smtClean="0"/>
                        <a:t>Absolute Accuracy</a:t>
                      </a:r>
                      <a:r>
                        <a:rPr kumimoji="1" lang="en-US" altLang="ja-JP" sz="1400" baseline="0" dirty="0" smtClean="0"/>
                        <a:t> (1-100) in unit of ppm</a:t>
                      </a:r>
                      <a:endParaRPr kumimoji="1" lang="ja-JP" altLang="en-US" sz="1400" dirty="0"/>
                    </a:p>
                  </a:txBody>
                  <a:tcPr/>
                </a:tc>
              </a:tr>
              <a:tr h="370840">
                <a:tc>
                  <a:txBody>
                    <a:bodyPr/>
                    <a:lstStyle/>
                    <a:p>
                      <a:pPr algn="ctr"/>
                      <a:r>
                        <a:rPr kumimoji="1" lang="en-US" altLang="ja-JP" sz="1400" dirty="0" smtClean="0"/>
                        <a:t>1-63</a:t>
                      </a:r>
                      <a:endParaRPr kumimoji="1" lang="ja-JP" altLang="en-US" sz="1400" dirty="0"/>
                    </a:p>
                  </a:txBody>
                  <a:tcPr/>
                </a:tc>
                <a:tc>
                  <a:txBody>
                    <a:bodyPr/>
                    <a:lstStyle/>
                    <a:p>
                      <a:pPr algn="ctr"/>
                      <a:r>
                        <a:rPr kumimoji="1" lang="en-US" altLang="ja-JP" sz="1400" dirty="0" smtClean="0"/>
                        <a:t>0</a:t>
                      </a:r>
                      <a:endParaRPr kumimoji="1" lang="ja-JP" altLang="en-US" sz="1400" dirty="0"/>
                    </a:p>
                  </a:txBody>
                  <a:tcPr/>
                </a:tc>
                <a:tc>
                  <a:txBody>
                    <a:bodyPr/>
                    <a:lstStyle/>
                    <a:p>
                      <a:pPr algn="ctr"/>
                      <a:r>
                        <a:rPr kumimoji="1" lang="en-US" altLang="ja-JP" sz="1400" dirty="0" smtClean="0"/>
                        <a:t>1</a:t>
                      </a:r>
                      <a:endParaRPr kumimoji="1" lang="ja-JP" altLang="en-US" sz="1400" dirty="0"/>
                    </a:p>
                  </a:txBody>
                  <a:tcPr/>
                </a:tc>
                <a:tc>
                  <a:txBody>
                    <a:bodyPr/>
                    <a:lstStyle/>
                    <a:p>
                      <a:pPr algn="ctr"/>
                      <a:r>
                        <a:rPr kumimoji="1" lang="en-US" altLang="ja-JP" sz="1400" dirty="0" smtClean="0"/>
                        <a:t>Stability (1-50) in unit of ppm (for </a:t>
                      </a:r>
                      <a:r>
                        <a:rPr kumimoji="1" lang="en-US" altLang="ja-JP" sz="1400" dirty="0" smtClean="0"/>
                        <a:t>during TBTT</a:t>
                      </a:r>
                      <a:r>
                        <a:rPr kumimoji="1" lang="en-US" altLang="ja-JP" sz="1400" dirty="0" smtClean="0"/>
                        <a:t>)</a:t>
                      </a:r>
                      <a:endParaRPr kumimoji="1" lang="ja-JP" altLang="en-US" sz="1400" dirty="0"/>
                    </a:p>
                  </a:txBody>
                  <a:tcPr/>
                </a:tc>
              </a:tr>
              <a:tr h="370840">
                <a:tc>
                  <a:txBody>
                    <a:bodyPr/>
                    <a:lstStyle/>
                    <a:p>
                      <a:pPr algn="ctr"/>
                      <a:r>
                        <a:rPr kumimoji="1" lang="en-US" altLang="ja-JP" sz="1400" dirty="0" smtClean="0"/>
                        <a:t>1-63</a:t>
                      </a:r>
                      <a:endParaRPr kumimoji="1" lang="ja-JP" altLang="en-US" sz="1400" dirty="0"/>
                    </a:p>
                  </a:txBody>
                  <a:tcPr/>
                </a:tc>
                <a:tc>
                  <a:txBody>
                    <a:bodyPr/>
                    <a:lstStyle/>
                    <a:p>
                      <a:pPr algn="ctr"/>
                      <a:r>
                        <a:rPr kumimoji="1" lang="en-US" altLang="ja-JP" sz="1400" dirty="0" smtClean="0"/>
                        <a:t>1</a:t>
                      </a:r>
                      <a:endParaRPr kumimoji="1" lang="ja-JP" altLang="en-US" sz="1400" dirty="0"/>
                    </a:p>
                  </a:txBody>
                  <a:tcPr/>
                </a:tc>
                <a:tc>
                  <a:txBody>
                    <a:bodyPr/>
                    <a:lstStyle/>
                    <a:p>
                      <a:pPr algn="ctr"/>
                      <a:r>
                        <a:rPr kumimoji="1" lang="en-US" altLang="ja-JP" sz="1400" dirty="0" smtClean="0"/>
                        <a:t>1</a:t>
                      </a:r>
                      <a:endParaRPr kumimoji="1" lang="ja-JP" altLang="en-US" sz="1400" dirty="0"/>
                    </a:p>
                  </a:txBody>
                  <a:tcPr/>
                </a:tc>
                <a:tc>
                  <a:txBody>
                    <a:bodyPr/>
                    <a:lstStyle/>
                    <a:p>
                      <a:pPr algn="ctr"/>
                      <a:r>
                        <a:rPr kumimoji="1" lang="en-US" altLang="ja-JP" sz="1400" dirty="0" smtClean="0"/>
                        <a:t>Reserved</a:t>
                      </a:r>
                      <a:endParaRPr kumimoji="1" lang="ja-JP" altLang="en-US" sz="1400" dirty="0"/>
                    </a:p>
                  </a:txBody>
                  <a:tcPr/>
                </a:tc>
              </a:tr>
            </a:tbl>
          </a:graphicData>
        </a:graphic>
      </p:graphicFrame>
      <p:cxnSp>
        <p:nvCxnSpPr>
          <p:cNvPr id="17" name="Straight Connector 16"/>
          <p:cNvCxnSpPr/>
          <p:nvPr/>
        </p:nvCxnSpPr>
        <p:spPr bwMode="auto">
          <a:xfrm>
            <a:off x="5076056" y="4293096"/>
            <a:ext cx="302433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5076056" y="4221088"/>
            <a:ext cx="0" cy="7200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8100392" y="4221088"/>
            <a:ext cx="0" cy="7200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Arrow Connector 22"/>
          <p:cNvCxnSpPr/>
          <p:nvPr/>
        </p:nvCxnSpPr>
        <p:spPr bwMode="auto">
          <a:xfrm flipH="1">
            <a:off x="5724128" y="4725144"/>
            <a:ext cx="864096"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7" name="Straight Connector 26"/>
          <p:cNvCxnSpPr/>
          <p:nvPr/>
        </p:nvCxnSpPr>
        <p:spPr bwMode="auto">
          <a:xfrm flipV="1">
            <a:off x="6588224" y="4293096"/>
            <a:ext cx="0" cy="432048"/>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smtClean="0"/>
              <a:t>Sept 2013</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itchFamily="34" charset="0"/>
              <a:buChar char="•"/>
            </a:pPr>
            <a:r>
              <a:rPr lang="en-US" dirty="0" smtClean="0"/>
              <a:t>Do you agree to extend TSF Timer Accuracy field by limiting the accuracy value to 7bit to accommodate other relating information like TSF Stability than  the absolute (TSF) Accuracy for future usage? </a:t>
            </a:r>
          </a:p>
          <a:p>
            <a:pPr>
              <a:buFont typeface="Arial" pitchFamily="34" charset="0"/>
              <a:buChar char="•"/>
            </a:pPr>
            <a:endParaRPr lang="en-US" dirty="0"/>
          </a:p>
          <a:p>
            <a:pPr>
              <a:buFont typeface="Arial" pitchFamily="34" charset="0"/>
              <a:buChar char="•"/>
            </a:pPr>
            <a:r>
              <a:rPr lang="en-US" dirty="0" smtClean="0"/>
              <a:t>Yes</a:t>
            </a:r>
          </a:p>
          <a:p>
            <a:pPr>
              <a:buFont typeface="Arial" pitchFamily="34" charset="0"/>
              <a:buChar char="•"/>
            </a:pPr>
            <a:r>
              <a:rPr lang="en-US" dirty="0" smtClean="0"/>
              <a:t>No</a:t>
            </a:r>
          </a:p>
          <a:p>
            <a:pPr>
              <a:buFont typeface="Arial" pitchFamily="34" charset="0"/>
              <a:buChar char="•"/>
            </a:pPr>
            <a:r>
              <a:rPr lang="en-US" dirty="0" smtClean="0"/>
              <a:t>Abstain</a:t>
            </a:r>
            <a:endParaRPr lang="en-US" dirty="0"/>
          </a:p>
        </p:txBody>
      </p:sp>
      <p:sp>
        <p:nvSpPr>
          <p:cNvPr id="8" name="Footer Placeholder 4"/>
          <p:cNvSpPr>
            <a:spLocks noGrp="1"/>
          </p:cNvSpPr>
          <p:nvPr>
            <p:ph type="ftr" idx="14"/>
          </p:nvPr>
        </p:nvSpPr>
        <p:spPr>
          <a:xfrm>
            <a:off x="5292080" y="6475413"/>
            <a:ext cx="3250258" cy="193947"/>
          </a:xfrm>
        </p:spPr>
        <p:txBody>
          <a:bodyPr/>
          <a:lstStyle/>
          <a:p>
            <a:r>
              <a:rPr lang="en-GB" dirty="0" smtClean="0"/>
              <a:t>Shusaku Shimada, Schubiquist TG</a:t>
            </a:r>
            <a:endParaRPr lang="en-GB" dirty="0"/>
          </a:p>
        </p:txBody>
      </p:sp>
    </p:spTree>
    <p:extLst>
      <p:ext uri="{BB962C8B-B14F-4D97-AF65-F5344CB8AC3E}">
        <p14:creationId xmlns:p14="http://schemas.microsoft.com/office/powerpoint/2010/main" val="3992784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smtClean="0"/>
              <a:t>Sept 2013</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itchFamily="34" charset="0"/>
              <a:buChar char="•"/>
            </a:pPr>
            <a:r>
              <a:rPr lang="en-US" dirty="0" smtClean="0"/>
              <a:t>Do you agree to integrate the TSF Stability information and the reserved future usage as described in page 3 ? </a:t>
            </a:r>
          </a:p>
          <a:p>
            <a:pPr>
              <a:buFont typeface="Arial" pitchFamily="34" charset="0"/>
              <a:buChar char="•"/>
            </a:pPr>
            <a:endParaRPr lang="en-US" dirty="0"/>
          </a:p>
          <a:p>
            <a:pPr>
              <a:buFont typeface="Arial" pitchFamily="34" charset="0"/>
              <a:buChar char="•"/>
            </a:pPr>
            <a:r>
              <a:rPr lang="en-US" dirty="0" smtClean="0"/>
              <a:t>Yes</a:t>
            </a:r>
          </a:p>
          <a:p>
            <a:pPr>
              <a:buFont typeface="Arial" pitchFamily="34" charset="0"/>
              <a:buChar char="•"/>
            </a:pPr>
            <a:r>
              <a:rPr lang="en-US" dirty="0" smtClean="0"/>
              <a:t>No</a:t>
            </a:r>
          </a:p>
          <a:p>
            <a:pPr>
              <a:buFont typeface="Arial" pitchFamily="34" charset="0"/>
              <a:buChar char="•"/>
            </a:pPr>
            <a:r>
              <a:rPr lang="en-US" dirty="0" smtClean="0"/>
              <a:t>Abstain</a:t>
            </a:r>
            <a:endParaRPr lang="en-US" dirty="0"/>
          </a:p>
        </p:txBody>
      </p:sp>
      <p:sp>
        <p:nvSpPr>
          <p:cNvPr id="8" name="Footer Placeholder 4"/>
          <p:cNvSpPr>
            <a:spLocks noGrp="1"/>
          </p:cNvSpPr>
          <p:nvPr>
            <p:ph type="ftr" idx="14"/>
          </p:nvPr>
        </p:nvSpPr>
        <p:spPr>
          <a:xfrm>
            <a:off x="5292080" y="6475413"/>
            <a:ext cx="3250258" cy="193947"/>
          </a:xfrm>
        </p:spPr>
        <p:txBody>
          <a:bodyPr/>
          <a:lstStyle/>
          <a:p>
            <a:r>
              <a:rPr lang="en-GB" dirty="0" smtClean="0"/>
              <a:t>Shusaku Shimada, Schubiquist TG</a:t>
            </a:r>
            <a:endParaRPr lang="en-GB" dirty="0"/>
          </a:p>
        </p:txBody>
      </p:sp>
    </p:spTree>
    <p:extLst>
      <p:ext uri="{BB962C8B-B14F-4D97-AF65-F5344CB8AC3E}">
        <p14:creationId xmlns:p14="http://schemas.microsoft.com/office/powerpoint/2010/main" val="4332953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smtClean="0"/>
              <a:t>Sept 2013</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Reference</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itchFamily="34" charset="0"/>
              <a:buChar char="•"/>
            </a:pPr>
            <a:r>
              <a:rPr lang="en-US" altLang="ja-JP" dirty="0"/>
              <a:t>[1] 11-12/130r0 “</a:t>
            </a:r>
            <a:r>
              <a:rPr lang="en-US" altLang="ko-KR" dirty="0">
                <a:ea typeface="굴림" charset="-127"/>
              </a:rPr>
              <a:t>Beacon Reception of Long Sleeper” </a:t>
            </a:r>
            <a:endParaRPr lang="en-US" altLang="ja-JP" dirty="0"/>
          </a:p>
          <a:p>
            <a:pPr marL="0" indent="0"/>
            <a:endParaRPr lang="en-US" dirty="0"/>
          </a:p>
        </p:txBody>
      </p:sp>
      <p:sp>
        <p:nvSpPr>
          <p:cNvPr id="9" name="Footer Placeholder 4"/>
          <p:cNvSpPr>
            <a:spLocks noGrp="1"/>
          </p:cNvSpPr>
          <p:nvPr>
            <p:ph type="ftr" idx="14"/>
          </p:nvPr>
        </p:nvSpPr>
        <p:spPr>
          <a:xfrm>
            <a:off x="5292080" y="6475413"/>
            <a:ext cx="3250258" cy="193947"/>
          </a:xfrm>
        </p:spPr>
        <p:txBody>
          <a:bodyPr/>
          <a:lstStyle/>
          <a:p>
            <a:r>
              <a:rPr lang="en-GB" dirty="0" smtClean="0"/>
              <a:t>Shusaku Shimada, Schubiquist TG</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955</TotalTime>
  <Words>428</Words>
  <Application>Microsoft Office PowerPoint</Application>
  <PresentationFormat>On-screen Show (4:3)</PresentationFormat>
  <Paragraphs>89</Paragraphs>
  <Slides>6</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802-11-Submission</vt:lpstr>
      <vt:lpstr>Document</vt:lpstr>
      <vt:lpstr>CC9 Possible Integration with TSF Timer accuracy regarding CID773 &amp; 774</vt:lpstr>
      <vt:lpstr>Abstract</vt:lpstr>
      <vt:lpstr>TSF timer accuracy</vt:lpstr>
      <vt:lpstr>Straw Poll</vt:lpstr>
      <vt:lpstr>Straw Poll</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CC9-Clarification regarding CID800</dc:title>
  <dc:creator>Shusaku Shimada</dc:creator>
  <cp:lastModifiedBy>leagal</cp:lastModifiedBy>
  <cp:revision>46</cp:revision>
  <cp:lastPrinted>1601-01-01T00:00:00Z</cp:lastPrinted>
  <dcterms:created xsi:type="dcterms:W3CDTF">2013-07-17T15:08:34Z</dcterms:created>
  <dcterms:modified xsi:type="dcterms:W3CDTF">2013-09-16T00:21:49Z</dcterms:modified>
</cp:coreProperties>
</file>