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28" r:id="rId31"/>
    <p:sldId id="319" r:id="rId32"/>
    <p:sldId id="330" r:id="rId33"/>
    <p:sldId id="329" r:id="rId34"/>
    <p:sldId id="320" r:id="rId35"/>
    <p:sldId id="321" r:id="rId36"/>
    <p:sldId id="323" r:id="rId37"/>
    <p:sldId id="324" r:id="rId38"/>
    <p:sldId id="325" r:id="rId39"/>
    <p:sldId id="326" r:id="rId40"/>
    <p:sldId id="331" r:id="rId41"/>
    <p:sldId id="333" r:id="rId42"/>
    <p:sldId id="294" r:id="rId43"/>
    <p:sldId id="327" r:id="rId44"/>
    <p:sldId id="332" r:id="rId45"/>
    <p:sldId id="279" r:id="rId46"/>
    <p:sldId id="286" r:id="rId47"/>
    <p:sldId id="273" r:id="rId48"/>
    <p:sldId id="274" r:id="rId49"/>
    <p:sldId id="275" r:id="rId50"/>
    <p:sldId id="276" r:id="rId51"/>
    <p:sldId id="277" r:id="rId5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00" autoAdjust="0"/>
    <p:restoredTop sz="94671" autoAdjust="0"/>
  </p:normalViewPr>
  <p:slideViewPr>
    <p:cSldViewPr>
      <p:cViewPr>
        <p:scale>
          <a:sx n="85" d="100"/>
          <a:sy n="85" d="100"/>
        </p:scale>
        <p:origin x="-822" y="34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51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86"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Minho Cheong, MAC submissions to </a:t>
            </a:r>
            <a:r>
              <a:rPr lang="en-US" dirty="0">
                <a:solidFill>
                  <a:srgbClr val="00B050"/>
                </a:solidFill>
              </a:rPr>
              <a:t>be presented on Wed</a:t>
            </a:r>
            <a:r>
              <a:rPr lang="en-US" dirty="0" smtClean="0">
                <a:solidFill>
                  <a:srgbClr val="00B050"/>
                </a:solidFill>
              </a:rPr>
              <a:t>.</a:t>
            </a:r>
          </a:p>
          <a:p>
            <a:pPr lvl="1"/>
            <a:r>
              <a:rPr lang="en-US" dirty="0" smtClean="0">
                <a:solidFill>
                  <a:srgbClr val="00B050"/>
                </a:solidFill>
              </a:rPr>
              <a:t>13/1120 cc9-mac-comment-resolutions-on-sectorization </a:t>
            </a:r>
            <a:endParaRPr lang="en-US" dirty="0">
              <a:solidFill>
                <a:srgbClr val="00B050"/>
              </a:solidFill>
            </a:endParaRPr>
          </a:p>
          <a:p>
            <a:pPr lvl="1"/>
            <a:r>
              <a:rPr lang="en-US" dirty="0" smtClean="0">
                <a:solidFill>
                  <a:srgbClr val="00B050"/>
                </a:solidFill>
              </a:rPr>
              <a:t>CIDs</a:t>
            </a:r>
            <a:r>
              <a:rPr lang="en-US" dirty="0">
                <a:solidFill>
                  <a:srgbClr val="00B050"/>
                </a:solidFill>
              </a:rPr>
              <a:t> </a:t>
            </a:r>
            <a:r>
              <a:rPr lang="en-US" dirty="0" smtClean="0">
                <a:solidFill>
                  <a:srgbClr val="00B050"/>
                </a:solidFill>
              </a:rPr>
              <a:t>428-429-434 withdrawn via Minho</a:t>
            </a:r>
          </a:p>
          <a:p>
            <a:r>
              <a:rPr lang="en-US" dirty="0"/>
              <a:t>Minho Cheong, </a:t>
            </a:r>
            <a:r>
              <a:rPr lang="en-US" dirty="0" smtClean="0"/>
              <a:t>PHY submissions</a:t>
            </a:r>
          </a:p>
          <a:p>
            <a:pPr lvl="1"/>
            <a:r>
              <a:rPr lang="en-US" dirty="0" smtClean="0">
                <a:solidFill>
                  <a:srgbClr val="00B050"/>
                </a:solidFill>
              </a:rPr>
              <a:t>13/1049 cc9-phy-comment-resolutions-24.2.2-24.2.3, given in Ad Hoc</a:t>
            </a:r>
            <a:endParaRPr lang="en-US" dirty="0">
              <a:solidFill>
                <a:srgbClr val="00B050"/>
              </a:solidFill>
            </a:endParaRPr>
          </a:p>
          <a:p>
            <a:pPr lvl="1"/>
            <a:r>
              <a:rPr lang="en-US" dirty="0" smtClean="0">
                <a:solidFill>
                  <a:srgbClr val="00B050"/>
                </a:solidFill>
              </a:rPr>
              <a:t>13/1050 cc9-phy-comment-resolutions-24.3.4, given in Ad Hoc</a:t>
            </a:r>
            <a:endParaRPr lang="en-US" dirty="0">
              <a:solidFill>
                <a:srgbClr val="00B050"/>
              </a:solidFill>
            </a:endParaRPr>
          </a:p>
          <a:p>
            <a:pPr lvl="1"/>
            <a:r>
              <a:rPr lang="en-US" dirty="0" smtClean="0">
                <a:solidFill>
                  <a:srgbClr val="00B050"/>
                </a:solidFill>
              </a:rPr>
              <a:t>13/1118 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00B050"/>
                </a:solidFill>
              </a:rPr>
              <a:t>Strawpoll</a:t>
            </a:r>
            <a:r>
              <a:rPr lang="en-US" dirty="0">
                <a:solidFill>
                  <a:srgbClr val="00B050"/>
                </a:solidFill>
              </a:rPr>
              <a:t> failed</a:t>
            </a:r>
          </a:p>
          <a:p>
            <a:pPr lvl="1"/>
            <a:r>
              <a:rPr lang="en-US" dirty="0">
                <a:solidFill>
                  <a:srgbClr val="00B050"/>
                </a:solidFill>
              </a:rPr>
              <a:t>Shusaku will have a separate submissions to address </a:t>
            </a:r>
            <a:r>
              <a:rPr lang="en-US" dirty="0" smtClean="0">
                <a:solidFill>
                  <a:srgbClr val="00B050"/>
                </a:solidFill>
              </a:rPr>
              <a:t>773&amp;774</a:t>
            </a:r>
          </a:p>
          <a:p>
            <a:pPr lvl="1"/>
            <a:r>
              <a:rPr lang="en-US" dirty="0" smtClean="0">
                <a:solidFill>
                  <a:srgbClr val="00B050"/>
                </a:solidFill>
              </a:rPr>
              <a:t>No further submissions on this topic</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00B050"/>
                </a:solidFill>
              </a:rPr>
              <a:t>11-13-1096-00-00ah-CC9-Comment-Resolution-CID-471[deferred]</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solidFill>
                  <a:srgbClr val="00B050"/>
                </a:solidFill>
              </a:rPr>
              <a:t>Withdraw </a:t>
            </a:r>
            <a:r>
              <a:rPr lang="en-US" dirty="0">
                <a:solidFill>
                  <a:srgbClr val="00B050"/>
                </a:solidFill>
              </a:rPr>
              <a:t>the following comments: 312, 318, 319, 320, 322, </a:t>
            </a:r>
            <a:r>
              <a:rPr lang="en-US" dirty="0" smtClean="0">
                <a:solidFill>
                  <a:srgbClr val="00B050"/>
                </a:solidFill>
              </a:rPr>
              <a:t>325</a:t>
            </a:r>
          </a:p>
          <a:p>
            <a:pPr lvl="1"/>
            <a:r>
              <a:rPr lang="en-US" dirty="0" err="1">
                <a:solidFill>
                  <a:srgbClr val="00B050"/>
                </a:solidFill>
              </a:rPr>
              <a:t>Liwen</a:t>
            </a:r>
            <a:r>
              <a:rPr lang="en-US" dirty="0">
                <a:solidFill>
                  <a:srgbClr val="00B050"/>
                </a:solidFill>
              </a:rPr>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13/1088 coexistence </a:t>
            </a:r>
            <a:r>
              <a:rPr lang="en-US" dirty="0" smtClean="0">
                <a:solidFill>
                  <a:srgbClr val="00B050"/>
                </a:solidFill>
              </a:rPr>
              <a:t>assurance started </a:t>
            </a:r>
            <a:r>
              <a:rPr lang="en-US" dirty="0" err="1" smtClean="0">
                <a:solidFill>
                  <a:srgbClr val="00B050"/>
                </a:solidFill>
              </a:rPr>
              <a:t>preso</a:t>
            </a:r>
            <a:endParaRPr lang="en-US" dirty="0">
              <a:solidFill>
                <a:srgbClr val="00B050"/>
              </a:solidFill>
            </a:endParaRPr>
          </a:p>
          <a:p>
            <a:pPr lvl="1"/>
            <a:r>
              <a:rPr lang="en-US" dirty="0" err="1">
                <a:solidFill>
                  <a:srgbClr val="00B050"/>
                </a:solidFill>
              </a:rPr>
              <a:t>Yongho</a:t>
            </a:r>
            <a:r>
              <a:rPr lang="en-US" dirty="0">
                <a:solidFill>
                  <a:srgbClr val="00B050"/>
                </a:solidFill>
              </a:rPr>
              <a:t> </a:t>
            </a:r>
            <a:r>
              <a:rPr lang="en-US" dirty="0" err="1">
                <a:solidFill>
                  <a:srgbClr val="00B050"/>
                </a:solidFill>
              </a:rPr>
              <a:t>Seok</a:t>
            </a:r>
            <a:r>
              <a:rPr lang="en-US" dirty="0">
                <a:solidFill>
                  <a:srgbClr val="00B050"/>
                </a:solidFill>
              </a:rPr>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r>
              <a:rPr lang="en-US" dirty="0" smtClean="0">
                <a:solidFill>
                  <a:srgbClr val="00B050"/>
                </a:solidFill>
              </a:rPr>
              <a:t>+</a:t>
            </a:r>
          </a:p>
          <a:p>
            <a:pPr lvl="1"/>
            <a:r>
              <a:rPr lang="en-US" dirty="0" smtClean="0">
                <a:solidFill>
                  <a:srgbClr val="00B050"/>
                </a:solidFill>
              </a:rPr>
              <a:t>13/1140r1 for CID 570</a:t>
            </a:r>
            <a:endParaRPr lang="en-US" dirty="0">
              <a:solidFill>
                <a:srgbClr val="00B050"/>
              </a:solidFill>
            </a:endParaRPr>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solidFill>
                  <a:srgbClr val="00B050"/>
                </a:solidFill>
              </a:rPr>
              <a:t>11-13-1145-00-00ah-CC9-resolutions-for-8_4_2_170j-4_11c_d</a:t>
            </a:r>
          </a:p>
          <a:p>
            <a:pPr lvl="1"/>
            <a:r>
              <a:rPr lang="en-US" dirty="0">
                <a:solidFill>
                  <a:srgbClr val="00B050"/>
                </a:solidFill>
              </a:rPr>
              <a:t>11-13-1142-01-00ah-CC9-resolutions-for-9_32k</a:t>
            </a:r>
          </a:p>
          <a:p>
            <a:pPr lvl="2"/>
            <a:r>
              <a:rPr lang="en-US" sz="1800" dirty="0">
                <a:solidFill>
                  <a:srgbClr val="00B050"/>
                </a:solidFill>
              </a:rPr>
              <a:t>Vote deferred, document need revision</a:t>
            </a:r>
          </a:p>
          <a:p>
            <a:pPr lvl="1"/>
            <a:r>
              <a:rPr lang="en-US" dirty="0">
                <a:solidFill>
                  <a:srgbClr val="00B050"/>
                </a:solidFill>
              </a:rPr>
              <a:t>11-13-1143-00-00ah-CC9-resolutions-for-9_32f</a:t>
            </a:r>
          </a:p>
          <a:p>
            <a:pPr lvl="2"/>
            <a:r>
              <a:rPr lang="en-US" sz="1800" dirty="0">
                <a:solidFill>
                  <a:srgbClr val="00B05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13/1151 CC9-Resolution-CIDs-527-934-100-627-935</a:t>
            </a:r>
          </a:p>
          <a:p>
            <a:pPr lvl="1"/>
            <a:r>
              <a:rPr lang="en-US" dirty="0">
                <a:solidFill>
                  <a:srgbClr val="00B050"/>
                </a:solidFill>
              </a:rPr>
              <a:t>David </a:t>
            </a:r>
            <a:r>
              <a:rPr lang="en-US" dirty="0" err="1">
                <a:solidFill>
                  <a:srgbClr val="00B050"/>
                </a:solidFill>
              </a:rPr>
              <a:t>Xun</a:t>
            </a:r>
            <a:r>
              <a:rPr lang="en-US" dirty="0">
                <a:solidFill>
                  <a:srgbClr val="00B050"/>
                </a:solidFill>
              </a:rPr>
              <a:t> Yang (Huawei</a:t>
            </a:r>
            <a:r>
              <a:rPr lang="en-US" dirty="0" smtClean="0">
                <a:solidFill>
                  <a:srgbClr val="00B050"/>
                </a:solidFill>
              </a:rPr>
              <a:t>)</a:t>
            </a:r>
          </a:p>
          <a:p>
            <a:pPr marL="457200" lvl="1" indent="0">
              <a:buNone/>
            </a:pPr>
            <a:endParaRPr lang="en-US" dirty="0" smtClean="0">
              <a:solidFill>
                <a:srgbClr val="00B050"/>
              </a:solidFill>
            </a:endParaRPr>
          </a:p>
          <a:p>
            <a:pPr lvl="0"/>
            <a:r>
              <a:rPr lang="en-US" dirty="0">
                <a:solidFill>
                  <a:srgbClr val="00B050"/>
                </a:solidFill>
              </a:rPr>
              <a:t>11-13-1022-01-00ah-CC9-Resolution-CIDs 1+2+6+922+963 (Alfred)</a:t>
            </a:r>
          </a:p>
          <a:p>
            <a:pPr lvl="0"/>
            <a:r>
              <a:rPr lang="en-US" dirty="0">
                <a:solidFill>
                  <a:srgbClr val="00B050"/>
                </a:solidFill>
              </a:rPr>
              <a:t>11-13-1106-02-00ah-CC9-Resolution-CIDs 112+497+544+545+550+605+606+628+657+846+858 (Alfred</a:t>
            </a:r>
            <a:r>
              <a:rPr lang="en-US" dirty="0" smtClean="0">
                <a:solidFill>
                  <a:srgbClr val="00B050"/>
                </a:solidFill>
              </a:rPr>
              <a:t>)</a:t>
            </a:r>
          </a:p>
          <a:p>
            <a:pPr lvl="0"/>
            <a:r>
              <a:rPr lang="en-US" dirty="0" smtClean="0">
                <a:solidFill>
                  <a:srgbClr val="00B050"/>
                </a:solidFill>
              </a:rPr>
              <a:t>11-13-1214-00-00ah-CIDs </a:t>
            </a:r>
            <a:r>
              <a:rPr lang="en-US" dirty="0">
                <a:solidFill>
                  <a:srgbClr val="00B050"/>
                </a:solidFill>
              </a:rPr>
              <a:t>Miscellaneous</a:t>
            </a:r>
          </a:p>
          <a:p>
            <a:pPr lvl="1"/>
            <a:r>
              <a:rPr lang="en-US" dirty="0">
                <a:solidFill>
                  <a:srgbClr val="00B050"/>
                </a:solidFill>
              </a:rPr>
              <a:t>Alfred </a:t>
            </a:r>
            <a:r>
              <a:rPr lang="en-US" dirty="0" err="1">
                <a:solidFill>
                  <a:srgbClr val="00B050"/>
                </a:solidFill>
              </a:rPr>
              <a:t>Asterjadhi</a:t>
            </a:r>
            <a:r>
              <a:rPr lang="en-US" dirty="0">
                <a:solidFill>
                  <a:srgbClr val="00B050"/>
                </a:solidFill>
              </a:rPr>
              <a:t> (Qualcomm)</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smtClean="0">
                <a:solidFill>
                  <a:srgbClr val="00B050"/>
                </a:solidFill>
              </a:rPr>
              <a:t>13/1188r0 </a:t>
            </a:r>
            <a:r>
              <a:rPr lang="en-US" altLang="ko-KR" dirty="0">
                <a:solidFill>
                  <a:srgbClr val="00B050"/>
                </a:solidFill>
              </a:rPr>
              <a:t>Comment resolution on CCA</a:t>
            </a:r>
          </a:p>
          <a:p>
            <a:pPr lvl="1"/>
            <a:r>
              <a:rPr lang="en-US" altLang="ko-KR" dirty="0">
                <a:solidFill>
                  <a:srgbClr val="00B050"/>
                </a:solidFill>
              </a:rPr>
              <a:t>Eugene </a:t>
            </a:r>
            <a:r>
              <a:rPr lang="en-US" altLang="ko-KR" dirty="0" err="1">
                <a:solidFill>
                  <a:srgbClr val="00B050"/>
                </a:solidFill>
              </a:rPr>
              <a:t>Baik</a:t>
            </a:r>
            <a:r>
              <a:rPr lang="en-US" altLang="ko-KR" dirty="0">
                <a:solidFill>
                  <a:srgbClr val="00B050"/>
                </a:solidFill>
              </a:rPr>
              <a:t> (Qualcomm)</a:t>
            </a:r>
          </a:p>
          <a:p>
            <a:r>
              <a:rPr lang="en-US" altLang="ko-KR" dirty="0">
                <a:solidFill>
                  <a:srgbClr val="00B050"/>
                </a:solidFill>
              </a:rPr>
              <a:t>13/1180r0-CC9-Resolution-CID 22</a:t>
            </a:r>
            <a:endParaRPr lang="ko-KR" altLang="ko-KR" dirty="0">
              <a:solidFill>
                <a:srgbClr val="00B050"/>
              </a:solidFill>
            </a:endParaRPr>
          </a:p>
          <a:p>
            <a:pPr lvl="1"/>
            <a:r>
              <a:rPr lang="en-US" altLang="ko-KR" dirty="0">
                <a:solidFill>
                  <a:srgbClr val="00B050"/>
                </a:solidFill>
              </a:rPr>
              <a:t>Alfred </a:t>
            </a:r>
            <a:r>
              <a:rPr lang="en-US" altLang="ko-KR" dirty="0" err="1">
                <a:solidFill>
                  <a:srgbClr val="00B050"/>
                </a:solidFill>
              </a:rPr>
              <a:t>Asterjadhi</a:t>
            </a:r>
            <a:r>
              <a:rPr lang="en-US" altLang="ko-KR" dirty="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solidFill>
                  <a:srgbClr val="00B050"/>
                </a:solidFill>
              </a:rPr>
              <a:t>Shusaku </a:t>
            </a:r>
            <a:r>
              <a:rPr lang="en-US" altLang="ko-KR" dirty="0" smtClean="0">
                <a:solidFill>
                  <a:srgbClr val="00B050"/>
                </a:solidFill>
              </a:rPr>
              <a:t>Shimada (PHY)</a:t>
            </a:r>
            <a:endParaRPr lang="en-US" dirty="0" smtClean="0">
              <a:solidFill>
                <a:srgbClr val="00B050"/>
              </a:solidFill>
            </a:endParaRPr>
          </a:p>
          <a:p>
            <a:pPr lvl="1"/>
            <a:r>
              <a:rPr lang="en-US" dirty="0" smtClean="0">
                <a:solidFill>
                  <a:srgbClr val="00B050"/>
                </a:solidFill>
              </a:rPr>
              <a:t>11-13-0912-00-00ah-cc9-clarification-regarding-cid800</a:t>
            </a:r>
            <a:endParaRPr lang="en-US" dirty="0">
              <a:solidFill>
                <a:srgbClr val="00B050"/>
              </a:solidFill>
            </a:endParaRPr>
          </a:p>
          <a:p>
            <a:pPr lvl="1"/>
            <a:r>
              <a:rPr lang="en-US" dirty="0">
                <a:solidFill>
                  <a:srgbClr val="00B050"/>
                </a:solidFill>
              </a:rPr>
              <a:t>11-13-0913-00-00ah-cc9-resolution-cid800</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Jae </a:t>
            </a:r>
            <a:r>
              <a:rPr lang="en-US" dirty="0" err="1">
                <a:solidFill>
                  <a:srgbClr val="00B050"/>
                </a:solidFill>
              </a:rPr>
              <a:t>Seung</a:t>
            </a:r>
            <a:r>
              <a:rPr lang="en-US" dirty="0">
                <a:solidFill>
                  <a:srgbClr val="00B050"/>
                </a:solidFill>
              </a:rPr>
              <a:t> Lee (ETRI</a:t>
            </a:r>
            <a:r>
              <a:rPr lang="en-US" dirty="0" smtClean="0">
                <a:solidFill>
                  <a:srgbClr val="00B050"/>
                </a:solidFill>
              </a:rPr>
              <a:t>) - MAC</a:t>
            </a:r>
            <a:endParaRPr lang="en-US" dirty="0">
              <a:solidFill>
                <a:srgbClr val="00B050"/>
              </a:solidFill>
            </a:endParaRPr>
          </a:p>
          <a:p>
            <a:r>
              <a:rPr lang="en-US" dirty="0">
                <a:solidFill>
                  <a:srgbClr val="00B050"/>
                </a:solidFill>
              </a:rPr>
              <a:t>11-13-1201-00-00ah-CC9-Resolution-CIDs-Clause-6.3.3.2.2.-6.3.3.3.2-10.1.4.3.2</a:t>
            </a:r>
          </a:p>
          <a:p>
            <a:r>
              <a:rPr lang="en-US" dirty="0">
                <a:solidFill>
                  <a:srgbClr val="00B050"/>
                </a:solidFill>
              </a:rPr>
              <a:t>11-13-1202-00-00ah-CC9-Resolution-CIDs-Clause-8.3.3.10-8.3.4.15c-8.4.2.170v</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319872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https://mentor.ieee.org/802.11/dcn/13/11-13-1207-00-00ah-partial-aid-color-bits.pptx</a:t>
            </a:r>
          </a:p>
          <a:p>
            <a:pPr lvl="1"/>
            <a:r>
              <a:rPr lang="en-US" dirty="0">
                <a:solidFill>
                  <a:srgbClr val="00B050"/>
                </a:solidFill>
              </a:rPr>
              <a:t>Matthew Fischer (</a:t>
            </a:r>
            <a:r>
              <a:rPr lang="en-US" dirty="0" err="1">
                <a:solidFill>
                  <a:srgbClr val="00B050"/>
                </a:solidFill>
              </a:rPr>
              <a:t>Broadcomm</a:t>
            </a:r>
            <a:r>
              <a:rPr lang="en-US" dirty="0">
                <a:solidFill>
                  <a:srgbClr val="00B050"/>
                </a:solidFill>
              </a:rPr>
              <a: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2911890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Withdrawn comments</a:t>
            </a:r>
            <a:endParaRPr lang="en-US" dirty="0"/>
          </a:p>
        </p:txBody>
      </p:sp>
      <p:sp>
        <p:nvSpPr>
          <p:cNvPr id="3" name="Content Placeholder 2"/>
          <p:cNvSpPr>
            <a:spLocks noGrp="1"/>
          </p:cNvSpPr>
          <p:nvPr>
            <p:ph idx="1"/>
          </p:nvPr>
        </p:nvSpPr>
        <p:spPr>
          <a:xfrm>
            <a:off x="685800" y="1447800"/>
            <a:ext cx="7772400" cy="4953000"/>
          </a:xfrm>
        </p:spPr>
        <p:txBody>
          <a:bodyPr/>
          <a:lstStyle/>
          <a:p>
            <a:r>
              <a:rPr lang="en-US" sz="1400" b="0" dirty="0" smtClean="0">
                <a:solidFill>
                  <a:srgbClr val="00B050"/>
                </a:solidFill>
              </a:rPr>
              <a:t>Haiguang Wang 183</a:t>
            </a:r>
          </a:p>
          <a:p>
            <a:r>
              <a:rPr lang="it-IT" sz="1400" b="0" dirty="0">
                <a:solidFill>
                  <a:srgbClr val="00B050"/>
                </a:solidFill>
              </a:rPr>
              <a:t>Simone Merlin 809 811 815 817 828 829 832 </a:t>
            </a:r>
            <a:r>
              <a:rPr lang="it-IT" sz="1400" b="0" dirty="0" smtClean="0">
                <a:solidFill>
                  <a:srgbClr val="00B050"/>
                </a:solidFill>
              </a:rPr>
              <a:t>843</a:t>
            </a:r>
          </a:p>
          <a:p>
            <a:r>
              <a:rPr lang="it-IT" sz="1400" b="0" dirty="0" smtClean="0">
                <a:solidFill>
                  <a:srgbClr val="00B050"/>
                </a:solidFill>
              </a:rPr>
              <a:t>Chittobrata Gosh </a:t>
            </a:r>
            <a:r>
              <a:rPr lang="en-US" sz="1400" b="0" dirty="0">
                <a:solidFill>
                  <a:srgbClr val="00B050"/>
                </a:solidFill>
              </a:rPr>
              <a:t>166, 167, </a:t>
            </a:r>
            <a:r>
              <a:rPr lang="en-US" sz="1400" b="0" dirty="0" smtClean="0">
                <a:solidFill>
                  <a:srgbClr val="00B050"/>
                </a:solidFill>
              </a:rPr>
              <a:t>171 </a:t>
            </a:r>
            <a:r>
              <a:rPr lang="en-US" sz="1400" b="0" dirty="0">
                <a:solidFill>
                  <a:srgbClr val="00B050"/>
                </a:solidFill>
              </a:rPr>
              <a:t>and </a:t>
            </a:r>
            <a:r>
              <a:rPr lang="en-US" sz="1400" b="0" dirty="0" smtClean="0">
                <a:solidFill>
                  <a:srgbClr val="00B050"/>
                </a:solidFill>
              </a:rPr>
              <a:t>172</a:t>
            </a:r>
          </a:p>
          <a:p>
            <a:r>
              <a:rPr lang="fi-FI" sz="1400" b="0" dirty="0">
                <a:solidFill>
                  <a:srgbClr val="00B050"/>
                </a:solidFill>
              </a:rPr>
              <a:t>Amin Jafarian 69, 71, 73, 87, 88, </a:t>
            </a:r>
            <a:r>
              <a:rPr lang="fi-FI" sz="1400" b="0" dirty="0" smtClean="0">
                <a:solidFill>
                  <a:srgbClr val="00B050"/>
                </a:solidFill>
              </a:rPr>
              <a:t>89</a:t>
            </a:r>
          </a:p>
          <a:p>
            <a:r>
              <a:rPr lang="en-US" sz="1400" b="0" dirty="0">
                <a:solidFill>
                  <a:srgbClr val="00B050"/>
                </a:solidFill>
              </a:rPr>
              <a:t>Mitsuru </a:t>
            </a:r>
            <a:r>
              <a:rPr lang="en-US" sz="1400" b="0" dirty="0" err="1">
                <a:solidFill>
                  <a:srgbClr val="00B050"/>
                </a:solidFill>
              </a:rPr>
              <a:t>Iwaoka</a:t>
            </a:r>
            <a:r>
              <a:rPr lang="en-US" sz="1400" b="0" dirty="0">
                <a:solidFill>
                  <a:srgbClr val="00B050"/>
                </a:solidFill>
              </a:rPr>
              <a:t> </a:t>
            </a:r>
            <a:r>
              <a:rPr lang="en-US" sz="1400" b="0" dirty="0" smtClean="0">
                <a:solidFill>
                  <a:srgbClr val="00B050"/>
                </a:solidFill>
              </a:rPr>
              <a:t>567</a:t>
            </a:r>
          </a:p>
          <a:p>
            <a:r>
              <a:rPr lang="en-US" sz="1400" b="0" dirty="0">
                <a:solidFill>
                  <a:srgbClr val="00B050"/>
                </a:solidFill>
              </a:rPr>
              <a:t>Young </a:t>
            </a:r>
            <a:r>
              <a:rPr lang="en-US" sz="1400" b="0" dirty="0" err="1">
                <a:solidFill>
                  <a:srgbClr val="00B050"/>
                </a:solidFill>
              </a:rPr>
              <a:t>Hoon</a:t>
            </a:r>
            <a:r>
              <a:rPr lang="en-US" sz="1400" b="0" dirty="0">
                <a:solidFill>
                  <a:srgbClr val="00B050"/>
                </a:solidFill>
              </a:rPr>
              <a:t> Kwon </a:t>
            </a:r>
            <a:r>
              <a:rPr lang="en-US" sz="1400" b="0" dirty="0" smtClean="0">
                <a:solidFill>
                  <a:srgbClr val="00B050"/>
                </a:solidFill>
              </a:rPr>
              <a:t>919 and 926</a:t>
            </a:r>
          </a:p>
          <a:p>
            <a:r>
              <a:rPr lang="en-US" sz="1400" b="0" dirty="0">
                <a:solidFill>
                  <a:srgbClr val="00B050"/>
                </a:solidFill>
              </a:rPr>
              <a:t>Kenichi Mori </a:t>
            </a:r>
            <a:r>
              <a:rPr lang="en-US" sz="1400" b="0" dirty="0" smtClean="0">
                <a:solidFill>
                  <a:srgbClr val="00B050"/>
                </a:solidFill>
              </a:rPr>
              <a:t>268</a:t>
            </a:r>
          </a:p>
          <a:p>
            <a:r>
              <a:rPr lang="de-DE" sz="1400" b="0" dirty="0">
                <a:solidFill>
                  <a:srgbClr val="00B050"/>
                </a:solidFill>
              </a:rPr>
              <a:t>Matthew Fischer 326 327 334 338 339 340 341 </a:t>
            </a:r>
            <a:r>
              <a:rPr lang="de-DE" sz="1400" b="0" dirty="0" smtClean="0">
                <a:solidFill>
                  <a:srgbClr val="00B050"/>
                </a:solidFill>
              </a:rPr>
              <a:t>342 </a:t>
            </a:r>
            <a:r>
              <a:rPr lang="de-DE" sz="1400" b="0" dirty="0">
                <a:solidFill>
                  <a:srgbClr val="00B050"/>
                </a:solidFill>
              </a:rPr>
              <a:t>354 355 361 </a:t>
            </a:r>
            <a:r>
              <a:rPr lang="de-DE" sz="1400" b="0" dirty="0" smtClean="0">
                <a:solidFill>
                  <a:srgbClr val="00B050"/>
                </a:solidFill>
              </a:rPr>
              <a:t>365</a:t>
            </a:r>
          </a:p>
          <a:p>
            <a:r>
              <a:rPr lang="de-DE" sz="1400" b="0" dirty="0">
                <a:solidFill>
                  <a:srgbClr val="00B050"/>
                </a:solidFill>
              </a:rPr>
              <a:t>Alfred Asterjadhi 4 7 11 24 28 29 30 34 37 45 47 53 55 62 </a:t>
            </a:r>
            <a:r>
              <a:rPr lang="de-DE" sz="1400" b="0" dirty="0" smtClean="0">
                <a:solidFill>
                  <a:srgbClr val="00B050"/>
                </a:solidFill>
              </a:rPr>
              <a:t>64</a:t>
            </a:r>
          </a:p>
          <a:p>
            <a:r>
              <a:rPr lang="de-DE" sz="1400" b="0" dirty="0" smtClean="0">
                <a:solidFill>
                  <a:srgbClr val="00B050"/>
                </a:solidFill>
              </a:rPr>
              <a:t>James Wang 222</a:t>
            </a:r>
          </a:p>
          <a:p>
            <a:r>
              <a:rPr lang="en-US" sz="1400" b="0" dirty="0" err="1" smtClean="0">
                <a:solidFill>
                  <a:srgbClr val="00B050"/>
                </a:solidFill>
              </a:rPr>
              <a:t>Kaiying</a:t>
            </a:r>
            <a:r>
              <a:rPr lang="en-US" sz="1400" b="0" dirty="0" smtClean="0">
                <a:solidFill>
                  <a:srgbClr val="00B050"/>
                </a:solidFill>
              </a:rPr>
              <a:t> </a:t>
            </a:r>
            <a:r>
              <a:rPr lang="en-US" sz="1400" b="0" dirty="0" err="1">
                <a:solidFill>
                  <a:srgbClr val="00B050"/>
                </a:solidFill>
              </a:rPr>
              <a:t>Lv</a:t>
            </a:r>
            <a:r>
              <a:rPr lang="en-US" sz="1400" b="0" dirty="0">
                <a:solidFill>
                  <a:srgbClr val="00B050"/>
                </a:solidFill>
              </a:rPr>
              <a:t> 252, </a:t>
            </a:r>
            <a:r>
              <a:rPr lang="en-US" sz="1400" b="0" dirty="0" smtClean="0">
                <a:solidFill>
                  <a:srgbClr val="00B050"/>
                </a:solidFill>
              </a:rPr>
              <a:t>256</a:t>
            </a:r>
          </a:p>
          <a:p>
            <a:r>
              <a:rPr lang="it-IT" sz="1400" b="0" dirty="0">
                <a:solidFill>
                  <a:srgbClr val="00B050"/>
                </a:solidFill>
              </a:rPr>
              <a:t>Li Chia Choo 279 </a:t>
            </a:r>
            <a:r>
              <a:rPr lang="it-IT" sz="1400" b="0" dirty="0" smtClean="0">
                <a:solidFill>
                  <a:srgbClr val="00B050"/>
                </a:solidFill>
              </a:rPr>
              <a:t>280</a:t>
            </a:r>
          </a:p>
          <a:p>
            <a:r>
              <a:rPr lang="en-US" sz="1400" b="0" dirty="0" err="1">
                <a:solidFill>
                  <a:srgbClr val="00B050"/>
                </a:solidFill>
              </a:rPr>
              <a:t>Rojan</a:t>
            </a:r>
            <a:r>
              <a:rPr lang="en-US" sz="1400" b="0" dirty="0">
                <a:solidFill>
                  <a:srgbClr val="00B050"/>
                </a:solidFill>
              </a:rPr>
              <a:t> </a:t>
            </a:r>
            <a:r>
              <a:rPr lang="en-US" sz="1400" b="0" dirty="0" err="1">
                <a:solidFill>
                  <a:srgbClr val="00B050"/>
                </a:solidFill>
              </a:rPr>
              <a:t>Chitrakar</a:t>
            </a:r>
            <a:r>
              <a:rPr lang="en-US" sz="1400" b="0" dirty="0">
                <a:solidFill>
                  <a:srgbClr val="00B050"/>
                </a:solidFill>
              </a:rPr>
              <a:t> </a:t>
            </a:r>
            <a:r>
              <a:rPr lang="en-US" sz="1400" b="0" dirty="0" smtClean="0">
                <a:solidFill>
                  <a:srgbClr val="00B050"/>
                </a:solidFill>
              </a:rPr>
              <a:t>600</a:t>
            </a:r>
          </a:p>
          <a:p>
            <a:r>
              <a:rPr lang="en-US" sz="1400" b="0" dirty="0">
                <a:solidFill>
                  <a:srgbClr val="00B050"/>
                </a:solidFill>
              </a:rPr>
              <a:t>Kenichi Mori </a:t>
            </a:r>
            <a:r>
              <a:rPr lang="en-US" sz="1400" b="0" dirty="0" smtClean="0">
                <a:solidFill>
                  <a:srgbClr val="00B050"/>
                </a:solidFill>
              </a:rPr>
              <a:t>274</a:t>
            </a:r>
          </a:p>
          <a:p>
            <a:r>
              <a:rPr lang="en-US" sz="1400" b="0" dirty="0">
                <a:solidFill>
                  <a:srgbClr val="00B050"/>
                </a:solidFill>
              </a:rPr>
              <a:t>Jianhan Liu </a:t>
            </a:r>
            <a:r>
              <a:rPr lang="en-US" sz="1400" b="0" dirty="0" smtClean="0">
                <a:solidFill>
                  <a:srgbClr val="00B050"/>
                </a:solidFill>
              </a:rPr>
              <a:t>233</a:t>
            </a:r>
          </a:p>
          <a:p>
            <a:r>
              <a:rPr lang="en-US" sz="1400" b="0" dirty="0" smtClean="0">
                <a:solidFill>
                  <a:srgbClr val="00B050"/>
                </a:solidFill>
              </a:rPr>
              <a:t>Minho Cheong </a:t>
            </a:r>
            <a:r>
              <a:rPr lang="en-US" sz="1400" b="0" dirty="0">
                <a:solidFill>
                  <a:srgbClr val="00B050"/>
                </a:solidFill>
              </a:rPr>
              <a:t>374, 375, 397, 398, 402, 410, 411, 422, 425, 428, 429, </a:t>
            </a:r>
            <a:r>
              <a:rPr lang="en-US" sz="1400" b="0" dirty="0" smtClean="0">
                <a:solidFill>
                  <a:srgbClr val="00B050"/>
                </a:solidFill>
              </a:rPr>
              <a:t>434</a:t>
            </a:r>
          </a:p>
          <a:p>
            <a:r>
              <a:rPr lang="en-US" sz="1400" b="0" dirty="0">
                <a:solidFill>
                  <a:srgbClr val="00B050"/>
                </a:solidFill>
              </a:rPr>
              <a:t>Ron </a:t>
            </a:r>
            <a:r>
              <a:rPr lang="en-US" sz="1400" b="0" dirty="0" err="1">
                <a:solidFill>
                  <a:srgbClr val="00B050"/>
                </a:solidFill>
              </a:rPr>
              <a:t>Murias</a:t>
            </a:r>
            <a:r>
              <a:rPr lang="en-US" sz="1400" b="0" dirty="0">
                <a:solidFill>
                  <a:srgbClr val="00B050"/>
                </a:solidFill>
              </a:rPr>
              <a:t> 673, 607, 675, 622, 650, 641, 639, 638, 636, 695.</a:t>
            </a:r>
          </a:p>
          <a:p>
            <a:r>
              <a:rPr lang="en-US" sz="1400" b="0" dirty="0">
                <a:solidFill>
                  <a:srgbClr val="00B050"/>
                </a:solidFill>
              </a:rPr>
              <a:t>Lei Zhongding 933 and </a:t>
            </a:r>
            <a:r>
              <a:rPr lang="en-US" sz="1400" b="0" dirty="0" smtClean="0">
                <a:solidFill>
                  <a:srgbClr val="00B050"/>
                </a:solidFill>
              </a:rPr>
              <a:t>938</a:t>
            </a:r>
          </a:p>
          <a:p>
            <a:r>
              <a:rPr lang="nl-NL" sz="1400" b="0" dirty="0">
                <a:solidFill>
                  <a:srgbClr val="00B050"/>
                </a:solidFill>
              </a:rPr>
              <a:t>Hongyuan Zhang 193, 194, 205, 212</a:t>
            </a:r>
            <a:endParaRPr lang="en-US" sz="1400" b="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3703149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2209900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11-13/1181r0 with the following tabs:</a:t>
            </a:r>
          </a:p>
          <a:p>
            <a:pPr marL="742950" lvl="2" indent="0">
              <a:buNone/>
            </a:pPr>
            <a:r>
              <a:rPr lang="en-US" sz="1400" dirty="0">
                <a:solidFill>
                  <a:srgbClr val="00B050"/>
                </a:solidFill>
              </a:rPr>
              <a:t>submission 13-971  : From conference call</a:t>
            </a:r>
          </a:p>
          <a:p>
            <a:pPr marL="742950" lvl="2" indent="0">
              <a:buNone/>
            </a:pPr>
            <a:r>
              <a:rPr lang="en-US" sz="1400" dirty="0">
                <a:solidFill>
                  <a:srgbClr val="00B050"/>
                </a:solidFill>
              </a:rPr>
              <a:t>submission 13-969  : From conference call</a:t>
            </a:r>
          </a:p>
          <a:p>
            <a:pPr marL="742950" lvl="2" indent="0">
              <a:buNone/>
            </a:pPr>
            <a:r>
              <a:rPr lang="en-US" sz="1400" dirty="0">
                <a:solidFill>
                  <a:srgbClr val="00B050"/>
                </a:solidFill>
              </a:rPr>
              <a:t>submission 13-881  : Presented Monday PM1</a:t>
            </a:r>
          </a:p>
          <a:p>
            <a:pPr marL="742950" lvl="2" indent="0">
              <a:buNone/>
            </a:pPr>
            <a:r>
              <a:rPr lang="en-US" sz="1400" dirty="0">
                <a:solidFill>
                  <a:srgbClr val="00B050"/>
                </a:solidFill>
              </a:rPr>
              <a:t>submission 13-1049 : Presented Monday evening</a:t>
            </a:r>
          </a:p>
          <a:p>
            <a:pPr marL="742950" lvl="2" indent="0">
              <a:buNone/>
            </a:pPr>
            <a:r>
              <a:rPr lang="en-US" sz="1400" dirty="0">
                <a:solidFill>
                  <a:srgbClr val="00B050"/>
                </a:solidFill>
              </a:rPr>
              <a:t>submission 13-1050 : Presented Monday evening</a:t>
            </a:r>
          </a:p>
          <a:p>
            <a:pPr marL="742950" lvl="2" indent="0">
              <a:buNone/>
            </a:pPr>
            <a:r>
              <a:rPr lang="en-US" sz="1400" dirty="0">
                <a:solidFill>
                  <a:srgbClr val="00B050"/>
                </a:solidFill>
              </a:rPr>
              <a:t>submission 13-1118 : Presented Monday evening</a:t>
            </a:r>
          </a:p>
          <a:p>
            <a:pPr marL="742950" lvl="2" indent="0">
              <a:buNone/>
            </a:pPr>
            <a:r>
              <a:rPr lang="en-US" sz="1400" dirty="0">
                <a:solidFill>
                  <a:srgbClr val="00B050"/>
                </a:solidFill>
              </a:rPr>
              <a:t>submission 13-984  : Presented Tuesday AM1</a:t>
            </a:r>
          </a:p>
          <a:p>
            <a:pPr marL="742950" lvl="2" indent="0">
              <a:buNone/>
            </a:pPr>
            <a:r>
              <a:rPr lang="en-US" sz="1400" dirty="0">
                <a:solidFill>
                  <a:srgbClr val="00B050"/>
                </a:solidFill>
              </a:rPr>
              <a:t>submission 13-1024 : Presented Tuesday AM1</a:t>
            </a:r>
          </a:p>
          <a:p>
            <a:pPr marL="742950" lvl="2" indent="0">
              <a:buNone/>
            </a:pPr>
            <a:r>
              <a:rPr lang="en-US" sz="1400" dirty="0">
                <a:solidFill>
                  <a:srgbClr val="00B050"/>
                </a:solidFill>
              </a:rPr>
              <a:t>submission 13-668  : Presented Tuesday AM1</a:t>
            </a:r>
          </a:p>
          <a:p>
            <a:pPr marL="742950" lvl="2" indent="0">
              <a:buNone/>
            </a:pPr>
            <a:r>
              <a:rPr lang="en-US" sz="1400" dirty="0">
                <a:solidFill>
                  <a:srgbClr val="00B050"/>
                </a:solidFill>
              </a:rPr>
              <a:t>submission 13-1138 : Presented Tuesday PM1</a:t>
            </a:r>
          </a:p>
          <a:p>
            <a:endParaRPr lang="en-US" dirty="0" smtClean="0"/>
          </a:p>
          <a:p>
            <a:pPr marL="342900" lvl="2" indent="-342900"/>
            <a:r>
              <a:rPr lang="en-US" sz="1400" dirty="0" smtClean="0"/>
              <a:t>Note: </a:t>
            </a:r>
            <a:r>
              <a:rPr lang="en-US" sz="1400" dirty="0"/>
              <a:t>submission 13-1172 : Presented Tuesday </a:t>
            </a:r>
            <a:r>
              <a:rPr lang="en-US" sz="1400" dirty="0" smtClean="0"/>
              <a:t>PM1</a:t>
            </a:r>
            <a:r>
              <a:rPr lang="en-US" sz="1400" dirty="0"/>
              <a:t> </a:t>
            </a:r>
            <a:r>
              <a:rPr lang="en-US" sz="1400" dirty="0" smtClean="0"/>
              <a:t>is </a:t>
            </a:r>
            <a:r>
              <a:rPr lang="en-US" sz="1400" dirty="0" err="1" smtClean="0"/>
              <a:t>defered</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1340037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t>
            </a:r>
            <a:r>
              <a:rPr lang="en-US" b="0" dirty="0" smtClean="0">
                <a:solidFill>
                  <a:srgbClr val="00B050"/>
                </a:solidFill>
              </a:rPr>
              <a:t>adopt changes </a:t>
            </a:r>
            <a:r>
              <a:rPr lang="en-US" b="0" dirty="0">
                <a:solidFill>
                  <a:srgbClr val="00B050"/>
                </a:solidFill>
              </a:rPr>
              <a:t>in </a:t>
            </a:r>
            <a:r>
              <a:rPr lang="en-US" b="0" dirty="0" smtClean="0">
                <a:solidFill>
                  <a:srgbClr val="00B050"/>
                </a:solidFill>
              </a:rPr>
              <a:t>11-13/1127r1 including;</a:t>
            </a:r>
            <a:endParaRPr lang="en-US" b="0" dirty="0">
              <a:solidFill>
                <a:srgbClr val="00B050"/>
              </a:solidFill>
            </a:endParaRPr>
          </a:p>
          <a:p>
            <a:pPr marL="742950" lvl="2" indent="0">
              <a:buNone/>
            </a:pPr>
            <a:r>
              <a:rPr lang="en-US" sz="1400" dirty="0">
                <a:solidFill>
                  <a:srgbClr val="00B050"/>
                </a:solidFill>
              </a:rPr>
              <a:t>T</a:t>
            </a:r>
            <a:r>
              <a:rPr lang="en-US" sz="1400" dirty="0" smtClean="0">
                <a:solidFill>
                  <a:srgbClr val="00B050"/>
                </a:solidFill>
              </a:rPr>
              <a:t>he </a:t>
            </a:r>
            <a:r>
              <a:rPr lang="en-US" sz="1400" dirty="0">
                <a:solidFill>
                  <a:srgbClr val="00B050"/>
                </a:solidFill>
              </a:rPr>
              <a:t>Type1/Type2 classification concept in slide 6 and the splits for US and </a:t>
            </a:r>
            <a:r>
              <a:rPr lang="en-US" sz="1400" dirty="0" smtClean="0">
                <a:solidFill>
                  <a:srgbClr val="00B050"/>
                </a:solidFill>
              </a:rPr>
              <a:t>China as </a:t>
            </a:r>
            <a:r>
              <a:rPr lang="en-US" sz="1400" dirty="0">
                <a:solidFill>
                  <a:srgbClr val="00B050"/>
                </a:solidFill>
              </a:rPr>
              <a:t>described in Slides 7 and 8.</a:t>
            </a:r>
          </a:p>
          <a:p>
            <a:pPr marL="742950" lvl="2" indent="0">
              <a:buNone/>
            </a:pPr>
            <a:endParaRPr lang="en-US" sz="1400" dirty="0">
              <a:solidFill>
                <a:srgbClr val="00B050"/>
              </a:solidFill>
            </a:endParaRPr>
          </a:p>
          <a:p>
            <a:pPr marL="742950" lvl="2" indent="0">
              <a:buNone/>
            </a:pPr>
            <a:r>
              <a:rPr lang="en-US" sz="1400" dirty="0">
                <a:solidFill>
                  <a:srgbClr val="00B050"/>
                </a:solidFill>
              </a:rPr>
              <a:t>The preamble detect CCA levels for Type1 and Type2 channels as described in slide </a:t>
            </a:r>
            <a:r>
              <a:rPr lang="en-US" sz="1400" dirty="0" smtClean="0">
                <a:solidFill>
                  <a:srgbClr val="00B050"/>
                </a:solidFill>
              </a:rPr>
              <a:t>10</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Wide Intended </a:t>
            </a:r>
            <a:r>
              <a:rPr lang="en-US" sz="1400" dirty="0" err="1">
                <a:solidFill>
                  <a:srgbClr val="00B050"/>
                </a:solidFill>
              </a:rPr>
              <a:t>TxBW</a:t>
            </a:r>
            <a:r>
              <a:rPr lang="en-US" sz="1400" dirty="0">
                <a:solidFill>
                  <a:srgbClr val="00B050"/>
                </a:solidFill>
              </a:rPr>
              <a:t> concept, rules, and specific CCA levels for Type2 channels </a:t>
            </a:r>
            <a:r>
              <a:rPr lang="en-US" sz="1400" dirty="0" smtClean="0">
                <a:solidFill>
                  <a:srgbClr val="00B050"/>
                </a:solidFill>
              </a:rPr>
              <a:t>as described </a:t>
            </a:r>
            <a:r>
              <a:rPr lang="en-US" sz="1400" dirty="0">
                <a:solidFill>
                  <a:srgbClr val="00B050"/>
                </a:solidFill>
              </a:rPr>
              <a:t>in slides </a:t>
            </a:r>
            <a:r>
              <a:rPr lang="en-US" sz="1400" dirty="0" smtClean="0">
                <a:solidFill>
                  <a:srgbClr val="00B050"/>
                </a:solidFill>
              </a:rPr>
              <a:t>11-13</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Secondary channel CCA levels for Type1 and Type2 channels as described in slide </a:t>
            </a:r>
            <a:r>
              <a:rPr lang="en-US" sz="1400" dirty="0" smtClean="0">
                <a:solidFill>
                  <a:srgbClr val="00B050"/>
                </a:solidFill>
              </a:rPr>
              <a:t>14</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Energy Detect CCA levels for Type1 and Type2 channels as described in slide </a:t>
            </a:r>
            <a:r>
              <a:rPr lang="en-US" sz="1400" dirty="0" smtClean="0">
                <a:solidFill>
                  <a:srgbClr val="00B050"/>
                </a:solidFill>
              </a:rPr>
              <a:t>15</a:t>
            </a:r>
            <a:endParaRPr lang="en-US" sz="14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1333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Editorial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11-13/701r7 </a:t>
            </a:r>
            <a:r>
              <a:rPr lang="en-US" b="0" dirty="0">
                <a:solidFill>
                  <a:srgbClr val="00B050"/>
                </a:solidFill>
              </a:rPr>
              <a:t>with the </a:t>
            </a:r>
            <a:r>
              <a:rPr lang="en-US" b="0" dirty="0" smtClean="0">
                <a:solidFill>
                  <a:srgbClr val="00B050"/>
                </a:solidFill>
              </a:rPr>
              <a:t>“Editorial” tab.</a:t>
            </a:r>
            <a:endParaRPr lang="en-US" b="0" dirty="0">
              <a:solidFill>
                <a:srgbClr val="00B050"/>
              </a:solidFill>
            </a:endParaRPr>
          </a:p>
          <a:p>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085792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11-13/1194r0 for </a:t>
            </a:r>
            <a:r>
              <a:rPr lang="en-US" b="0" dirty="0" err="1">
                <a:solidFill>
                  <a:srgbClr val="00B050"/>
                </a:solidFill>
              </a:rPr>
              <a:t>TGah</a:t>
            </a:r>
            <a:r>
              <a:rPr lang="en-US" b="0" dirty="0">
                <a:solidFill>
                  <a:srgbClr val="00B050"/>
                </a:solidFill>
              </a:rPr>
              <a:t> July F2F meeting with the following tabs</a:t>
            </a:r>
            <a:r>
              <a:rPr lang="en-US" b="0" dirty="0" smtClean="0">
                <a:solidFill>
                  <a:srgbClr val="00B050"/>
                </a:solidFill>
              </a:rPr>
              <a:t>:</a:t>
            </a:r>
            <a:endParaRPr lang="en-US" sz="1100" b="0" dirty="0">
              <a:solidFill>
                <a:srgbClr val="00B050"/>
              </a:solidFill>
              <a:cs typeface="Times New Roman"/>
            </a:endParaRPr>
          </a:p>
          <a:p>
            <a:pPr lvl="1">
              <a:defRPr sz="1000"/>
            </a:pPr>
            <a:r>
              <a:rPr lang="en-US" sz="1600" b="0" dirty="0">
                <a:solidFill>
                  <a:srgbClr val="00B050"/>
                </a:solidFill>
                <a:cs typeface="Times New Roman"/>
              </a:rPr>
              <a:t>Submission 13-782 (Motion #2)</a:t>
            </a:r>
          </a:p>
          <a:p>
            <a:pPr lvl="1">
              <a:defRPr sz="1000"/>
            </a:pPr>
            <a:r>
              <a:rPr lang="en-US" sz="1600" b="0" dirty="0">
                <a:solidFill>
                  <a:srgbClr val="00B050"/>
                </a:solidFill>
                <a:cs typeface="Times New Roman"/>
              </a:rPr>
              <a:t>Submission 13-812 (Motion #3)</a:t>
            </a:r>
          </a:p>
          <a:p>
            <a:pPr lvl="1">
              <a:defRPr sz="1000"/>
            </a:pPr>
            <a:r>
              <a:rPr lang="en-US" sz="1600" b="0" dirty="0">
                <a:solidFill>
                  <a:srgbClr val="00B050"/>
                </a:solidFill>
                <a:cs typeface="Times New Roman"/>
              </a:rPr>
              <a:t>Submission 13-813 (Motion #4)</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364170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 for </a:t>
            </a:r>
            <a:r>
              <a:rPr lang="en-US" b="0" dirty="0" err="1">
                <a:solidFill>
                  <a:srgbClr val="00B050"/>
                </a:solidFill>
              </a:rPr>
              <a:t>TGah</a:t>
            </a:r>
            <a:r>
              <a:rPr lang="en-US" b="0" dirty="0">
                <a:solidFill>
                  <a:srgbClr val="00B050"/>
                </a:solidFill>
              </a:rPr>
              <a:t> July-September ad-hoc </a:t>
            </a:r>
            <a:r>
              <a:rPr lang="en-US" b="0" dirty="0" smtClean="0">
                <a:solidFill>
                  <a:srgbClr val="00B050"/>
                </a:solidFill>
              </a:rPr>
              <a:t>meeting, </a:t>
            </a:r>
            <a:r>
              <a:rPr lang="en-US" b="0" dirty="0">
                <a:solidFill>
                  <a:srgbClr val="00B050"/>
                </a:solidFill>
              </a:rPr>
              <a:t>with the following tabs</a:t>
            </a:r>
            <a:r>
              <a:rPr lang="en-US" b="0" dirty="0" smtClean="0">
                <a:solidFill>
                  <a:srgbClr val="00B050"/>
                </a:solidFill>
              </a:rPr>
              <a:t>:</a:t>
            </a: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13-1014, submission 13-1015, submission 13-1021, </a:t>
            </a:r>
            <a:endParaRPr lang="en-US" sz="14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13-813, submission 13-819, submission 13-821, submission </a:t>
            </a:r>
            <a:r>
              <a:rPr lang="en-US" sz="1400" b="0" dirty="0">
                <a:solidFill>
                  <a:srgbClr val="00B050"/>
                </a:solidFill>
                <a:cs typeface="Times New Roman"/>
              </a:rPr>
              <a:t>13-829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13-833, submission 13-835, submission 13-838, submission </a:t>
            </a:r>
            <a:r>
              <a:rPr lang="en-US" sz="1400" b="0" dirty="0">
                <a:solidFill>
                  <a:srgbClr val="00B050"/>
                </a:solidFill>
                <a:cs typeface="Times New Roman"/>
              </a:rPr>
              <a:t>13-859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13-957, submission 13-964, submission 13-970, submission </a:t>
            </a:r>
            <a:r>
              <a:rPr lang="en-US" sz="1400" b="0" dirty="0">
                <a:solidFill>
                  <a:srgbClr val="00B050"/>
                </a:solidFill>
                <a:cs typeface="Times New Roman"/>
              </a:rPr>
              <a:t>13-972</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13-973, submission 13-974, submission 13-976, submission </a:t>
            </a:r>
            <a:r>
              <a:rPr lang="en-US" sz="1400" b="0" dirty="0">
                <a:solidFill>
                  <a:srgbClr val="00B050"/>
                </a:solidFill>
                <a:cs typeface="Times New Roman"/>
              </a:rPr>
              <a:t>13-977</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13-978, submission 13-980, submission 13-997, submission </a:t>
            </a:r>
            <a:r>
              <a:rPr lang="en-US" sz="1400" b="0" dirty="0">
                <a:solidFill>
                  <a:srgbClr val="00B050"/>
                </a:solidFill>
                <a:cs typeface="Times New Roman"/>
              </a:rPr>
              <a:t>13-998</a:t>
            </a:r>
            <a:endParaRPr lang="en-US" sz="1100" b="0" dirty="0">
              <a:solidFill>
                <a:srgbClr val="00B050"/>
              </a:solidFill>
              <a:cs typeface="Times New Roman"/>
            </a:endParaRPr>
          </a:p>
          <a:p>
            <a:pPr lvl="1">
              <a:defRPr sz="1000"/>
            </a:pP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2526975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a:t>
            </a:r>
            <a:r>
              <a:rPr lang="en-US" b="0" dirty="0">
                <a:solidFill>
                  <a:srgbClr val="00B050"/>
                </a:solidFill>
              </a:rPr>
              <a:t>, for </a:t>
            </a:r>
            <a:r>
              <a:rPr lang="en-US" b="0" dirty="0" err="1">
                <a:solidFill>
                  <a:srgbClr val="00B050"/>
                </a:solidFill>
              </a:rPr>
              <a:t>TGah</a:t>
            </a:r>
            <a:r>
              <a:rPr lang="en-US" b="0" dirty="0">
                <a:solidFill>
                  <a:srgbClr val="00B050"/>
                </a:solidFill>
              </a:rPr>
              <a:t> September F2F meeting, with the following tabs</a:t>
            </a:r>
            <a:r>
              <a:rPr lang="en-US" b="0" dirty="0" smtClean="0">
                <a:solidFill>
                  <a:srgbClr val="00B050"/>
                </a:solidFill>
              </a:rPr>
              <a:t>:</a:t>
            </a:r>
            <a:endParaRPr lang="en-US" sz="1100" b="0" dirty="0">
              <a:solidFill>
                <a:srgbClr val="00B050"/>
              </a:solidFill>
              <a:cs typeface="Times New Roman"/>
            </a:endParaRPr>
          </a:p>
          <a:p>
            <a:pPr>
              <a:defRPr sz="1000"/>
            </a:pP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13-1027, submission 13-1033, submission 13-1034, submission </a:t>
            </a:r>
            <a:r>
              <a:rPr lang="en-US" sz="1400" b="0" dirty="0">
                <a:solidFill>
                  <a:srgbClr val="00B050"/>
                </a:solidFill>
                <a:cs typeface="Times New Roman"/>
              </a:rPr>
              <a:t>13-1048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13-1062, submission 13-1064, submission 13-1067, submission </a:t>
            </a:r>
            <a:r>
              <a:rPr lang="en-US" sz="1400" b="0" dirty="0">
                <a:solidFill>
                  <a:srgbClr val="00B050"/>
                </a:solidFill>
                <a:cs typeface="Times New Roman"/>
              </a:rPr>
              <a:t>13-1068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13-1069, submission 13-1084, submission 13-1085, submission </a:t>
            </a:r>
            <a:r>
              <a:rPr lang="en-US" sz="1400" b="0" dirty="0">
                <a:solidFill>
                  <a:srgbClr val="00B050"/>
                </a:solidFill>
                <a:cs typeface="Times New Roman"/>
              </a:rPr>
              <a:t>13-1086</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13-1087, submission 13-1093, submission 13-1094, submission </a:t>
            </a:r>
            <a:r>
              <a:rPr lang="en-US" sz="1400" b="0" dirty="0">
                <a:solidFill>
                  <a:srgbClr val="00B050"/>
                </a:solidFill>
                <a:cs typeface="Times New Roman"/>
              </a:rPr>
              <a:t>13-1095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13-1098, submission 13-1099, submission 13-1099, submission </a:t>
            </a:r>
            <a:r>
              <a:rPr lang="en-US" sz="1400" b="0" dirty="0">
                <a:solidFill>
                  <a:srgbClr val="00B050"/>
                </a:solidFill>
                <a:cs typeface="Times New Roman"/>
              </a:rPr>
              <a:t>13-1101</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13-1103, submission 13-1104, submission 13-1106, submission </a:t>
            </a:r>
            <a:r>
              <a:rPr lang="en-US" sz="1400" b="0" dirty="0">
                <a:solidFill>
                  <a:srgbClr val="00B050"/>
                </a:solidFill>
                <a:cs typeface="Times New Roman"/>
              </a:rPr>
              <a:t>13-1124</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13-1134, submission 13-1136, submission 13-1139, submission </a:t>
            </a:r>
            <a:r>
              <a:rPr lang="en-US" sz="1400" b="0" dirty="0">
                <a:solidFill>
                  <a:srgbClr val="00B050"/>
                </a:solidFill>
                <a:cs typeface="Times New Roman"/>
              </a:rPr>
              <a:t>13-1140</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13-1141, submission 13-828, submission </a:t>
            </a:r>
            <a:r>
              <a:rPr lang="en-US" sz="1400" b="0" dirty="0">
                <a:solidFill>
                  <a:srgbClr val="00B050"/>
                </a:solidFill>
                <a:cs typeface="Times New Roman"/>
              </a:rPr>
              <a:t>13-975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13-979, submission </a:t>
            </a:r>
            <a:r>
              <a:rPr lang="en-US" sz="1400" b="0" dirty="0">
                <a:solidFill>
                  <a:srgbClr val="00B050"/>
                </a:solidFill>
                <a:cs typeface="Times New Roman"/>
              </a:rPr>
              <a:t>13-981</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2809508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motions for</a:t>
            </a:r>
            <a:br>
              <a:rPr lang="en-US" dirty="0" smtClean="0"/>
            </a:br>
            <a:r>
              <a:rPr lang="en-US" dirty="0" smtClean="0"/>
              <a:t>Thursday PM1</a:t>
            </a:r>
            <a:endParaRPr lang="en-US" dirty="0"/>
          </a:p>
        </p:txBody>
      </p:sp>
      <p:sp>
        <p:nvSpPr>
          <p:cNvPr id="3" name="Content Placeholder 2"/>
          <p:cNvSpPr>
            <a:spLocks noGrp="1"/>
          </p:cNvSpPr>
          <p:nvPr>
            <p:ph idx="1"/>
          </p:nvPr>
        </p:nvSpPr>
        <p:spPr/>
        <p:txBody>
          <a:bodyPr/>
          <a:lstStyle/>
          <a:p>
            <a:r>
              <a:rPr lang="en-US" b="0" dirty="0" smtClean="0">
                <a:solidFill>
                  <a:srgbClr val="00B050"/>
                </a:solidFill>
              </a:rPr>
              <a:t>The following was presented during a </a:t>
            </a:r>
            <a:r>
              <a:rPr lang="en-US" b="0" dirty="0" err="1" smtClean="0">
                <a:solidFill>
                  <a:srgbClr val="00B050"/>
                </a:solidFill>
              </a:rPr>
              <a:t>TGah</a:t>
            </a:r>
            <a:r>
              <a:rPr lang="en-US" b="0" dirty="0" smtClean="0">
                <a:solidFill>
                  <a:srgbClr val="00B050"/>
                </a:solidFill>
              </a:rPr>
              <a:t> conference call. It had no objection. There is no CID associated with it.</a:t>
            </a:r>
          </a:p>
          <a:p>
            <a:endParaRPr lang="en-US" b="0" dirty="0" smtClean="0">
              <a:solidFill>
                <a:srgbClr val="00B050"/>
              </a:solidFill>
            </a:endParaRPr>
          </a:p>
          <a:p>
            <a:r>
              <a:rPr lang="en-US" b="0" dirty="0" smtClean="0">
                <a:solidFill>
                  <a:srgbClr val="00B050"/>
                </a:solidFill>
              </a:rPr>
              <a:t>Motion</a:t>
            </a:r>
            <a:r>
              <a:rPr lang="en-US" b="0" dirty="0">
                <a:solidFill>
                  <a:srgbClr val="00B050"/>
                </a:solidFill>
              </a:rPr>
              <a:t>: Move to adopt </a:t>
            </a:r>
            <a:r>
              <a:rPr lang="en-US" b="0" dirty="0" smtClean="0">
                <a:solidFill>
                  <a:srgbClr val="00B050"/>
                </a:solidFill>
              </a:rPr>
              <a:t>draft text changes </a:t>
            </a:r>
            <a:r>
              <a:rPr lang="en-US" b="0" dirty="0">
                <a:solidFill>
                  <a:srgbClr val="00B050"/>
                </a:solidFill>
              </a:rPr>
              <a:t>in </a:t>
            </a:r>
            <a:r>
              <a:rPr lang="en-US" b="0" dirty="0" smtClean="0">
                <a:solidFill>
                  <a:srgbClr val="00B050"/>
                </a:solidFill>
              </a:rPr>
              <a:t>11-13/898r1.</a:t>
            </a:r>
          </a:p>
          <a:p>
            <a:pPr lvl="1"/>
            <a:r>
              <a:rPr lang="en-US" dirty="0" smtClean="0">
                <a:solidFill>
                  <a:srgbClr val="00B050"/>
                </a:solidFill>
              </a:rPr>
              <a:t>Mover: Alfred </a:t>
            </a:r>
            <a:r>
              <a:rPr lang="en-US" dirty="0" err="1" smtClean="0">
                <a:solidFill>
                  <a:srgbClr val="00B050"/>
                </a:solidFill>
              </a:rPr>
              <a:t>Asterjadhi</a:t>
            </a:r>
            <a:r>
              <a:rPr lang="en-US" dirty="0" smtClean="0">
                <a:solidFill>
                  <a:srgbClr val="00B050"/>
                </a:solidFill>
              </a:rPr>
              <a:t>, Second: </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302900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Thursday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11-13/1227r0 </a:t>
            </a:r>
            <a:r>
              <a:rPr lang="en-US" b="0" dirty="0">
                <a:solidFill>
                  <a:srgbClr val="00B050"/>
                </a:solidFill>
              </a:rPr>
              <a:t>with the following tabs:</a:t>
            </a:r>
          </a:p>
          <a:p>
            <a:pPr marL="742950" lvl="2" indent="0">
              <a:buNone/>
            </a:pPr>
            <a:r>
              <a:rPr lang="en-US" sz="1400" dirty="0">
                <a:solidFill>
                  <a:srgbClr val="00B050"/>
                </a:solidFill>
              </a:rPr>
              <a:t>submission </a:t>
            </a:r>
            <a:r>
              <a:rPr lang="en-US" sz="1400" dirty="0" smtClean="0">
                <a:solidFill>
                  <a:srgbClr val="00B050"/>
                </a:solidFill>
              </a:rPr>
              <a:t>13-1088</a:t>
            </a:r>
          </a:p>
          <a:p>
            <a:pPr marL="742950" lvl="2" indent="0">
              <a:buNone/>
            </a:pPr>
            <a:r>
              <a:rPr lang="en-US" sz="1400" dirty="0">
                <a:solidFill>
                  <a:srgbClr val="00B050"/>
                </a:solidFill>
              </a:rPr>
              <a:t>s</a:t>
            </a:r>
            <a:r>
              <a:rPr lang="en-US" sz="1400" dirty="0" smtClean="0">
                <a:solidFill>
                  <a:srgbClr val="00B050"/>
                </a:solidFill>
              </a:rPr>
              <a:t>ubmission 13-1172</a:t>
            </a:r>
          </a:p>
          <a:p>
            <a:pPr marL="742950" lvl="2" indent="0">
              <a:buNone/>
            </a:pPr>
            <a:r>
              <a:rPr lang="en-US" sz="1400" dirty="0">
                <a:solidFill>
                  <a:srgbClr val="00B050"/>
                </a:solidFill>
              </a:rPr>
              <a:t>s</a:t>
            </a:r>
            <a:r>
              <a:rPr lang="en-US" sz="1400" dirty="0" smtClean="0">
                <a:solidFill>
                  <a:srgbClr val="00B050"/>
                </a:solidFill>
              </a:rPr>
              <a:t>ubmission 13-1102PHY</a:t>
            </a:r>
          </a:p>
          <a:p>
            <a:pPr marL="742950" lvl="2" indent="0">
              <a:buNone/>
            </a:pPr>
            <a:r>
              <a:rPr lang="en-US" sz="1400" dirty="0">
                <a:solidFill>
                  <a:srgbClr val="00B050"/>
                </a:solidFill>
              </a:rPr>
              <a:t>s</a:t>
            </a:r>
            <a:r>
              <a:rPr lang="en-US" sz="1400" dirty="0" smtClean="0">
                <a:solidFill>
                  <a:srgbClr val="00B050"/>
                </a:solidFill>
              </a:rPr>
              <a:t>ubmission 13-1188</a:t>
            </a:r>
          </a:p>
          <a:p>
            <a:pPr marL="742950" lvl="2" indent="0">
              <a:buNone/>
            </a:pPr>
            <a:r>
              <a:rPr lang="en-US" sz="1400" dirty="0">
                <a:solidFill>
                  <a:srgbClr val="00B050"/>
                </a:solidFill>
              </a:rPr>
              <a:t>s</a:t>
            </a:r>
            <a:r>
              <a:rPr lang="en-US" sz="1400" dirty="0" smtClean="0">
                <a:solidFill>
                  <a:srgbClr val="00B050"/>
                </a:solidFill>
              </a:rPr>
              <a:t>ubmission 13-1118</a:t>
            </a:r>
          </a:p>
          <a:p>
            <a:pPr marL="742950" lvl="2" indent="0">
              <a:buNone/>
            </a:pPr>
            <a:r>
              <a:rPr lang="en-US" sz="1400" dirty="0">
                <a:solidFill>
                  <a:srgbClr val="00B050"/>
                </a:solidFill>
              </a:rPr>
              <a:t>s</a:t>
            </a:r>
            <a:r>
              <a:rPr lang="en-US" sz="1400" dirty="0" smtClean="0">
                <a:solidFill>
                  <a:srgbClr val="00B050"/>
                </a:solidFill>
              </a:rPr>
              <a:t>ubmission 13-1180</a:t>
            </a:r>
          </a:p>
          <a:p>
            <a:pPr marL="742950" lvl="2" indent="0">
              <a:buNone/>
            </a:pPr>
            <a:r>
              <a:rPr lang="en-US" sz="1400" dirty="0">
                <a:solidFill>
                  <a:srgbClr val="00B050"/>
                </a:solidFill>
              </a:rPr>
              <a:t>s</a:t>
            </a:r>
            <a:r>
              <a:rPr lang="en-US" sz="1400" dirty="0" smtClean="0">
                <a:solidFill>
                  <a:srgbClr val="00B050"/>
                </a:solidFill>
              </a:rPr>
              <a:t>ubmission 13-913</a:t>
            </a:r>
          </a:p>
          <a:p>
            <a:pPr marL="742950" lvl="2" indent="0">
              <a:buNone/>
            </a:pPr>
            <a:r>
              <a:rPr lang="en-US" sz="1400" dirty="0" smtClean="0">
                <a:solidFill>
                  <a:srgbClr val="00B050"/>
                </a:solidFill>
              </a:rPr>
              <a:t>761DupOf781</a:t>
            </a:r>
            <a:endParaRPr lang="en-US" sz="1400" dirty="0">
              <a:solidFill>
                <a:srgbClr val="00B050"/>
              </a:solidFill>
            </a:endParaRPr>
          </a:p>
          <a:p>
            <a:endParaRPr lang="en-US" dirty="0" smtClean="0"/>
          </a:p>
          <a:p>
            <a:pPr marL="342900" lvl="2" indent="-342900"/>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2040664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 template</a:t>
            </a:r>
            <a:endParaRPr lang="en-US" dirty="0"/>
          </a:p>
        </p:txBody>
      </p:sp>
      <p:sp>
        <p:nvSpPr>
          <p:cNvPr id="3" name="Content Placeholder 2"/>
          <p:cNvSpPr>
            <a:spLocks noGrp="1"/>
          </p:cNvSpPr>
          <p:nvPr>
            <p:ph idx="1"/>
          </p:nvPr>
        </p:nvSpPr>
        <p:spPr>
          <a:xfrm>
            <a:off x="685800" y="1981200"/>
            <a:ext cx="7772400" cy="4419600"/>
          </a:xfrm>
        </p:spPr>
        <p:txBody>
          <a:bodyPr/>
          <a:lstStyle/>
          <a:p>
            <a:pPr marL="57150" indent="0">
              <a:buNone/>
            </a:pPr>
            <a:r>
              <a:rPr lang="en-GB" sz="1800" b="1" u="sng" dirty="0"/>
              <a:t>Working Group Letter Ballot</a:t>
            </a:r>
            <a:endParaRPr lang="en-US" sz="1800" b="1" u="sng" dirty="0"/>
          </a:p>
          <a:p>
            <a:r>
              <a:rPr lang="en-GB" sz="1600" dirty="0"/>
              <a:t>Discussion:</a:t>
            </a:r>
            <a:endParaRPr lang="en-US" sz="1600" dirty="0"/>
          </a:p>
          <a:p>
            <a:r>
              <a:rPr lang="en-GB" sz="1600" dirty="0"/>
              <a:t>There are two forms of this motion.  The simple form (“Approve a 30 day...”) is used when the draft being balloted is available at the time of the motion.   The longer form (“Having approved changes...”) is used when the draft to be balloted is not available at the time of the motion.</a:t>
            </a:r>
            <a:endParaRPr lang="en-US" sz="1600" dirty="0"/>
          </a:p>
          <a:p>
            <a:r>
              <a:rPr lang="en-GB" sz="1600" dirty="0"/>
              <a:t>Motion:</a:t>
            </a:r>
            <a:endParaRPr lang="en-US" sz="1600" dirty="0"/>
          </a:p>
          <a:p>
            <a:pPr lvl="0"/>
            <a:r>
              <a:rPr lang="en-US" sz="1600" dirty="0"/>
              <a:t>[Having approved changes to &lt;group&gt; &lt;previous-draft&gt;, as defined in &lt;doc-ref&gt;,</a:t>
            </a:r>
          </a:p>
          <a:p>
            <a:pPr lvl="0"/>
            <a:r>
              <a:rPr lang="en-US" sz="1600" dirty="0"/>
              <a:t>Instruct the editor to prepare &lt;group&gt; &lt;draft&gt;,  and]</a:t>
            </a:r>
          </a:p>
          <a:p>
            <a:pPr lvl="0"/>
            <a:r>
              <a:rPr lang="en-US" sz="1600" dirty="0"/>
              <a:t>Approve a 30 day Working Group Technical Letter Ballot asking the question “Should &lt;group&gt; &lt;draft&gt; be forwarded to Sponsor Ballot?”</a:t>
            </a:r>
          </a:p>
          <a:p>
            <a:r>
              <a:rPr lang="en-GB" sz="1600" dirty="0"/>
              <a:t> </a:t>
            </a:r>
            <a:endParaRPr lang="en-US" sz="1600" dirty="0"/>
          </a:p>
          <a:p>
            <a:pPr lvl="0"/>
            <a:r>
              <a:rPr lang="en-GB" sz="1600" dirty="0"/>
              <a:t>[Moved by &lt;name&gt; on behalf of &lt;group&gt;</a:t>
            </a:r>
            <a:endParaRPr lang="en-US" sz="1600" dirty="0"/>
          </a:p>
          <a:p>
            <a:pPr lvl="0"/>
            <a:r>
              <a:rPr lang="en-GB" sz="1600" dirty="0"/>
              <a:t>&lt;group&gt; vote: </a:t>
            </a:r>
            <a:endParaRPr lang="en-US" sz="1600" dirty="0"/>
          </a:p>
          <a:p>
            <a:pPr lvl="0"/>
            <a:r>
              <a:rPr lang="en-GB" sz="1600" dirty="0"/>
              <a:t>Moved: &lt;name&gt;,  Seconded: &lt;name&gt;, Result: y-n-a</a:t>
            </a:r>
            <a:r>
              <a:rPr lang="en-GB"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31292425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 template</a:t>
            </a:r>
            <a:endParaRPr lang="en-US" dirty="0"/>
          </a:p>
        </p:txBody>
      </p:sp>
      <p:sp>
        <p:nvSpPr>
          <p:cNvPr id="3" name="Content Placeholder 2"/>
          <p:cNvSpPr>
            <a:spLocks noGrp="1"/>
          </p:cNvSpPr>
          <p:nvPr>
            <p:ph idx="1"/>
          </p:nvPr>
        </p:nvSpPr>
        <p:spPr>
          <a:xfrm>
            <a:off x="685800" y="1524000"/>
            <a:ext cx="7772400" cy="4876800"/>
          </a:xfrm>
        </p:spPr>
        <p:txBody>
          <a:bodyPr/>
          <a:lstStyle/>
          <a:p>
            <a:r>
              <a:rPr lang="en-GB" sz="1600" dirty="0" smtClean="0"/>
              <a:t>Motion</a:t>
            </a:r>
            <a:r>
              <a:rPr lang="en-GB" sz="1600" dirty="0"/>
              <a:t>:</a:t>
            </a:r>
            <a:endParaRPr lang="en-US" sz="1600" dirty="0"/>
          </a:p>
          <a:p>
            <a:pPr lvl="0"/>
            <a:r>
              <a:rPr lang="en-US" sz="1600" dirty="0" smtClean="0"/>
              <a:t>Having </a:t>
            </a:r>
            <a:r>
              <a:rPr lang="en-US" sz="1600" dirty="0"/>
              <a:t>approved changes to </a:t>
            </a:r>
            <a:r>
              <a:rPr lang="en-US" sz="1600" dirty="0" err="1" smtClean="0"/>
              <a:t>TGah</a:t>
            </a:r>
            <a:r>
              <a:rPr lang="en-US" sz="1600" dirty="0" smtClean="0"/>
              <a:t> Draft 0.2, </a:t>
            </a:r>
            <a:r>
              <a:rPr lang="en-US" sz="1600" dirty="0"/>
              <a:t>as defined in </a:t>
            </a:r>
            <a:r>
              <a:rPr lang="en-US" sz="1600" dirty="0" smtClean="0"/>
              <a:t>the following documents,</a:t>
            </a:r>
          </a:p>
          <a:p>
            <a:pPr lvl="1"/>
            <a:r>
              <a:rPr lang="en-US" sz="1200" dirty="0" smtClean="0"/>
              <a:t>11-13-1181-01-00ah-PHYMotions2013-09-18.xlsx</a:t>
            </a:r>
          </a:p>
          <a:p>
            <a:pPr lvl="1"/>
            <a:r>
              <a:rPr lang="en-US" sz="1200" dirty="0" smtClean="0"/>
              <a:t>11-13-1194-01-00ah-comment-collection-9-mac-motion-9-10.xlsx</a:t>
            </a:r>
          </a:p>
          <a:p>
            <a:pPr lvl="1"/>
            <a:r>
              <a:rPr lang="en-US" sz="1200" dirty="0" smtClean="0"/>
              <a:t>11-13-0898-01-00ah-ack-policy-for-short-mac-header.docx</a:t>
            </a:r>
          </a:p>
          <a:p>
            <a:pPr lvl="1"/>
            <a:r>
              <a:rPr lang="en-US" sz="1200" dirty="0" smtClean="0"/>
              <a:t>11-13-1207-01-00ah-partial-aid-color-bits.pptx</a:t>
            </a:r>
          </a:p>
          <a:p>
            <a:pPr lvl="1"/>
            <a:r>
              <a:rPr lang="en-US" sz="1200" dirty="0" smtClean="0"/>
              <a:t>11-13-1227-00-00ah-phy-motions-2013-09-19.xlsx</a:t>
            </a:r>
          </a:p>
          <a:p>
            <a:pPr lvl="1"/>
            <a:r>
              <a:rPr lang="en-US" sz="1200" dirty="0" smtClean="0"/>
              <a:t>11-13-1072-02-00ah-comments-and-resolutions-obss-max-idle-period.doc</a:t>
            </a:r>
          </a:p>
          <a:p>
            <a:pPr lvl="1"/>
            <a:r>
              <a:rPr lang="en-US" sz="1200" dirty="0" smtClean="0"/>
              <a:t>11-13-1228-00-00ah-comment-collection-9-mac-motion-11.xlsx</a:t>
            </a:r>
          </a:p>
          <a:p>
            <a:pPr lvl="1"/>
            <a:r>
              <a:rPr lang="en-US" sz="1200" dirty="0" smtClean="0"/>
              <a:t>11-13-1088-02-00ah-coexistance-assurance.doc</a:t>
            </a:r>
          </a:p>
          <a:p>
            <a:pPr lvl="1"/>
            <a:r>
              <a:rPr lang="en-US" sz="1200" dirty="0" smtClean="0"/>
              <a:t>11-13-1234-00-00ah-comment-collection-9-mac-motion-12.xlsx</a:t>
            </a:r>
          </a:p>
          <a:p>
            <a:pPr lvl="1"/>
            <a:endParaRPr lang="en-US" sz="1200" dirty="0"/>
          </a:p>
          <a:p>
            <a:pPr lvl="0"/>
            <a:r>
              <a:rPr lang="en-US" sz="1600" dirty="0"/>
              <a:t>Instruct the editor to prepare </a:t>
            </a:r>
            <a:r>
              <a:rPr lang="en-US" sz="1600" dirty="0" err="1" smtClean="0"/>
              <a:t>TGah</a:t>
            </a:r>
            <a:r>
              <a:rPr lang="en-US" sz="1600" dirty="0" smtClean="0"/>
              <a:t> 1.0,  and</a:t>
            </a:r>
            <a:endParaRPr lang="en-US" sz="1600" dirty="0"/>
          </a:p>
          <a:p>
            <a:pPr lvl="0"/>
            <a:r>
              <a:rPr lang="en-US" sz="1600" dirty="0"/>
              <a:t>Approve a 30 day Working Group Technical Letter Ballot asking the question “Should </a:t>
            </a:r>
            <a:r>
              <a:rPr lang="en-US" sz="1600" dirty="0" err="1" smtClean="0"/>
              <a:t>TGah</a:t>
            </a:r>
            <a:r>
              <a:rPr lang="en-US" sz="1600" dirty="0" smtClean="0"/>
              <a:t> Draft 1.0 </a:t>
            </a:r>
            <a:r>
              <a:rPr lang="en-US" sz="1600" dirty="0"/>
              <a:t>be forwarded to Sponsor Ballot?”</a:t>
            </a:r>
          </a:p>
          <a:p>
            <a:r>
              <a:rPr lang="en-GB" sz="1600" dirty="0"/>
              <a:t> </a:t>
            </a:r>
            <a:endParaRPr lang="en-US" sz="1600" dirty="0"/>
          </a:p>
          <a:p>
            <a:pPr lvl="0"/>
            <a:r>
              <a:rPr lang="en-GB" sz="1600" dirty="0"/>
              <a:t>[Moved by &lt;name&gt; on behalf of &lt;group&gt;</a:t>
            </a:r>
            <a:endParaRPr lang="en-US" sz="1600" dirty="0"/>
          </a:p>
          <a:p>
            <a:pPr lvl="0"/>
            <a:r>
              <a:rPr lang="en-GB" sz="1600" dirty="0"/>
              <a:t>&lt;group&gt; vote: </a:t>
            </a:r>
            <a:endParaRPr lang="en-US" sz="1600" dirty="0"/>
          </a:p>
          <a:p>
            <a:pPr lvl="0"/>
            <a:r>
              <a:rPr lang="en-GB" sz="1600" dirty="0"/>
              <a:t>Moved: &lt;name&gt;,  Seconded: &lt;name&gt;, Result: y-n-a</a:t>
            </a:r>
            <a:r>
              <a:rPr lang="en-GB"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25564235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609600" indent="-609600"/>
            <a:r>
              <a:rPr lang="en-US" dirty="0" smtClean="0"/>
              <a:t>November 7</a:t>
            </a:r>
            <a:r>
              <a:rPr lang="en-US" baseline="30000" dirty="0" smtClean="0"/>
              <a:t>th</a:t>
            </a:r>
            <a:r>
              <a:rPr lang="en-US" dirty="0" smtClean="0"/>
              <a:t>, which is Thursday, at 10 am eastern for 2 hours</a:t>
            </a:r>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10593312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13-0821-02</a:t>
            </a:r>
            <a:r>
              <a:rPr lang="en-US" dirty="0" smtClean="0"/>
              <a:t>, </a:t>
            </a:r>
            <a:r>
              <a:rPr lang="en-US" dirty="0" smtClean="0">
                <a:solidFill>
                  <a:srgbClr val="00B050"/>
                </a:solidFill>
              </a:rPr>
              <a:t>13-0970-00</a:t>
            </a:r>
            <a:r>
              <a:rPr lang="en-US" dirty="0" smtClean="0"/>
              <a:t>, </a:t>
            </a:r>
            <a:r>
              <a:rPr lang="en-US" dirty="0" smtClean="0">
                <a:solidFill>
                  <a:srgbClr val="00B050"/>
                </a:solidFill>
              </a:rPr>
              <a:t>13-0973-00</a:t>
            </a:r>
            <a:r>
              <a:rPr lang="en-US" dirty="0" smtClean="0"/>
              <a:t>, </a:t>
            </a:r>
            <a:r>
              <a:rPr lang="en-US" dirty="0" smtClean="0">
                <a:solidFill>
                  <a:srgbClr val="00B050"/>
                </a:solidFill>
              </a:rPr>
              <a:t>13-0972-00</a:t>
            </a:r>
          </a:p>
          <a:p>
            <a:r>
              <a:rPr lang="en-US" dirty="0" smtClean="0">
                <a:solidFill>
                  <a:srgbClr val="00B050"/>
                </a:solidFill>
              </a:rPr>
              <a:t>13-0971-00</a:t>
            </a:r>
            <a:r>
              <a:rPr lang="en-US" dirty="0" smtClean="0"/>
              <a:t>, </a:t>
            </a:r>
            <a:r>
              <a:rPr lang="en-US" dirty="0" smtClean="0">
                <a:solidFill>
                  <a:srgbClr val="00B050"/>
                </a:solidFill>
              </a:rPr>
              <a:t>13-0813-04</a:t>
            </a:r>
            <a:r>
              <a:rPr lang="en-US" dirty="0" smtClean="0"/>
              <a:t>, </a:t>
            </a:r>
            <a:r>
              <a:rPr lang="en-US" dirty="0" smtClean="0">
                <a:solidFill>
                  <a:srgbClr val="00B050"/>
                </a:solidFill>
              </a:rPr>
              <a:t>13-0859-02</a:t>
            </a:r>
            <a:r>
              <a:rPr lang="en-US" dirty="0" smtClean="0"/>
              <a:t>, </a:t>
            </a:r>
            <a:endParaRPr lang="en-US" dirty="0"/>
          </a:p>
          <a:p>
            <a:r>
              <a:rPr lang="en-US" dirty="0" smtClean="0">
                <a:solidFill>
                  <a:srgbClr val="00B050"/>
                </a:solidFill>
              </a:rPr>
              <a:t>13-0819-03</a:t>
            </a:r>
            <a:r>
              <a:rPr lang="en-US" dirty="0" smtClean="0"/>
              <a:t>, </a:t>
            </a:r>
            <a:r>
              <a:rPr lang="en-US" dirty="0" smtClean="0">
                <a:solidFill>
                  <a:srgbClr val="00B050"/>
                </a:solidFill>
              </a:rPr>
              <a:t>13-0829-00</a:t>
            </a:r>
            <a:r>
              <a:rPr lang="en-US" dirty="0" smtClean="0"/>
              <a:t>,</a:t>
            </a:r>
            <a:r>
              <a:rPr lang="en-US" dirty="0" smtClean="0">
                <a:solidFill>
                  <a:srgbClr val="00B050"/>
                </a:solidFill>
              </a:rPr>
              <a:t> 13-0838-02</a:t>
            </a:r>
            <a:r>
              <a:rPr lang="en-US" dirty="0" smtClean="0"/>
              <a:t>, </a:t>
            </a:r>
            <a:r>
              <a:rPr lang="en-US" dirty="0" smtClean="0">
                <a:solidFill>
                  <a:srgbClr val="00B050"/>
                </a:solidFill>
              </a:rPr>
              <a:t>13-0981-00</a:t>
            </a:r>
            <a:endParaRPr lang="en-US" dirty="0">
              <a:solidFill>
                <a:srgbClr val="00B050"/>
              </a:solidFill>
            </a:endParaRPr>
          </a:p>
          <a:p>
            <a:r>
              <a:rPr lang="en-US" dirty="0" smtClean="0">
                <a:solidFill>
                  <a:srgbClr val="00B050"/>
                </a:solidFill>
              </a:rPr>
              <a:t>13-0980-00</a:t>
            </a:r>
            <a:r>
              <a:rPr lang="en-US" dirty="0" smtClean="0"/>
              <a:t>,</a:t>
            </a:r>
            <a:r>
              <a:rPr lang="en-US" dirty="0" smtClean="0">
                <a:solidFill>
                  <a:srgbClr val="00B050"/>
                </a:solidFill>
              </a:rPr>
              <a:t> 13-0978-00</a:t>
            </a:r>
            <a:r>
              <a:rPr lang="en-US" dirty="0" smtClean="0"/>
              <a:t>, </a:t>
            </a:r>
            <a:r>
              <a:rPr lang="en-US" dirty="0" smtClean="0">
                <a:solidFill>
                  <a:srgbClr val="00B050"/>
                </a:solidFill>
              </a:rPr>
              <a:t>13-0977-00</a:t>
            </a:r>
            <a:r>
              <a:rPr lang="en-US" dirty="0" smtClean="0"/>
              <a:t>, </a:t>
            </a:r>
            <a:r>
              <a:rPr lang="en-US" dirty="0" smtClean="0">
                <a:solidFill>
                  <a:srgbClr val="00B050"/>
                </a:solidFill>
              </a:rPr>
              <a:t>13-0964-01</a:t>
            </a:r>
            <a:endParaRPr lang="en-US" dirty="0">
              <a:solidFill>
                <a:srgbClr val="00B050"/>
              </a:solidFill>
            </a:endParaRPr>
          </a:p>
          <a:p>
            <a:r>
              <a:rPr lang="en-US" dirty="0" smtClean="0">
                <a:solidFill>
                  <a:srgbClr val="00B050"/>
                </a:solidFill>
              </a:rPr>
              <a:t>13-0976-01</a:t>
            </a:r>
            <a:r>
              <a:rPr lang="en-US" dirty="0" smtClean="0"/>
              <a:t>, </a:t>
            </a:r>
            <a:r>
              <a:rPr lang="en-US" dirty="0" smtClean="0">
                <a:solidFill>
                  <a:srgbClr val="00B050"/>
                </a:solidFill>
              </a:rPr>
              <a:t>13-0835-02</a:t>
            </a:r>
            <a:r>
              <a:rPr lang="en-US" dirty="0" smtClean="0"/>
              <a:t>, </a:t>
            </a:r>
            <a:r>
              <a:rPr lang="en-US" dirty="0" smtClean="0">
                <a:solidFill>
                  <a:srgbClr val="00B050"/>
                </a:solidFill>
              </a:rPr>
              <a:t>13-0833-02</a:t>
            </a:r>
            <a:r>
              <a:rPr lang="en-US" dirty="0" smtClean="0"/>
              <a:t>, </a:t>
            </a:r>
            <a:r>
              <a:rPr lang="en-US" dirty="0" smtClean="0">
                <a:solidFill>
                  <a:srgbClr val="00B050"/>
                </a:solidFill>
              </a:rPr>
              <a:t>13-0957-01</a:t>
            </a:r>
            <a:endParaRPr lang="en-US" dirty="0">
              <a:solidFill>
                <a:srgbClr val="00B050"/>
              </a:solidFill>
            </a:endParaRPr>
          </a:p>
          <a:p>
            <a:r>
              <a:rPr lang="en-US" dirty="0" smtClean="0">
                <a:solidFill>
                  <a:srgbClr val="00B050"/>
                </a:solidFill>
              </a:rPr>
              <a:t>13-0997-00</a:t>
            </a:r>
            <a:r>
              <a:rPr lang="en-US" dirty="0" smtClean="0"/>
              <a:t>, </a:t>
            </a:r>
            <a:r>
              <a:rPr lang="en-US" dirty="0" smtClean="0">
                <a:solidFill>
                  <a:srgbClr val="00B050"/>
                </a:solidFill>
              </a:rPr>
              <a:t>13-0998-00</a:t>
            </a:r>
            <a:r>
              <a:rPr lang="en-US" dirty="0" smtClean="0"/>
              <a:t>, </a:t>
            </a:r>
            <a:r>
              <a:rPr lang="en-US" dirty="0" smtClean="0">
                <a:solidFill>
                  <a:srgbClr val="00B050"/>
                </a:solidFill>
              </a:rPr>
              <a:t>13-0974-00</a:t>
            </a:r>
            <a:r>
              <a:rPr lang="en-US" dirty="0" smtClean="0"/>
              <a:t>, </a:t>
            </a:r>
            <a:r>
              <a:rPr lang="en-US" dirty="0" smtClean="0">
                <a:solidFill>
                  <a:srgbClr val="00B050"/>
                </a:solidFill>
              </a:rPr>
              <a:t>13-0898-01</a:t>
            </a:r>
            <a:endParaRPr lang="en-US" dirty="0">
              <a:solidFill>
                <a:srgbClr val="00B050"/>
              </a:solidFill>
            </a:endParaRPr>
          </a:p>
          <a:p>
            <a:r>
              <a:rPr lang="en-US" dirty="0" smtClean="0">
                <a:solidFill>
                  <a:srgbClr val="00B050"/>
                </a:solidFill>
              </a:rPr>
              <a:t>13-0975-02</a:t>
            </a:r>
            <a:r>
              <a:rPr lang="en-US" dirty="0" smtClean="0"/>
              <a:t>, </a:t>
            </a:r>
            <a:r>
              <a:rPr lang="en-US" dirty="0" smtClean="0">
                <a:solidFill>
                  <a:srgbClr val="00B050"/>
                </a:solidFill>
              </a:rPr>
              <a:t>13-0969-01</a:t>
            </a:r>
            <a:r>
              <a:rPr lang="en-US" dirty="0" smtClean="0"/>
              <a:t>, </a:t>
            </a:r>
            <a:r>
              <a:rPr lang="en-US" dirty="0" smtClean="0">
                <a:solidFill>
                  <a:srgbClr val="00B050"/>
                </a:solidFill>
              </a:rPr>
              <a:t>13-1014-01, 13-1015-00</a:t>
            </a:r>
            <a:endParaRPr lang="en-US" dirty="0">
              <a:solidFill>
                <a:srgbClr val="00B050"/>
              </a:solidFill>
            </a:endParaRPr>
          </a:p>
          <a:p>
            <a:r>
              <a:rPr lang="en-US" dirty="0" smtClean="0">
                <a:solidFill>
                  <a:srgbClr val="00B050"/>
                </a:solidFill>
              </a:rPr>
              <a:t>13-1021-00, 13-1022-00</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00B050"/>
                </a:solidFill>
              </a:rPr>
              <a:t>Deferred: </a:t>
            </a:r>
          </a:p>
          <a:p>
            <a:pPr lvl="3"/>
            <a:r>
              <a:rPr lang="en-US" sz="1200" dirty="0">
                <a:solidFill>
                  <a:srgbClr val="00B05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solidFill>
                  <a:srgbClr val="00B050"/>
                </a:solidFill>
              </a:rPr>
              <a:t>[Deferred] 13/891 CC9-clause-9-32n-3-1-comment </a:t>
            </a:r>
            <a:r>
              <a:rPr lang="en-US" dirty="0" smtClean="0">
                <a:solidFill>
                  <a:srgbClr val="00B050"/>
                </a:solidFill>
              </a:rPr>
              <a:t>resolution</a:t>
            </a:r>
          </a:p>
          <a:p>
            <a:pPr lvl="1"/>
            <a:r>
              <a:rPr lang="en-US" dirty="0" err="1">
                <a:solidFill>
                  <a:srgbClr val="00B050"/>
                </a:solidFill>
              </a:rPr>
              <a:t>Kaiying</a:t>
            </a:r>
            <a:r>
              <a:rPr lang="en-US" dirty="0">
                <a:solidFill>
                  <a:srgbClr val="00B050"/>
                </a:solidFill>
              </a:rPr>
              <a:t> </a:t>
            </a:r>
            <a:r>
              <a:rPr lang="en-US" dirty="0" err="1" smtClean="0">
                <a:solidFill>
                  <a:srgbClr val="00B050"/>
                </a:solidFill>
              </a:rPr>
              <a:t>Lv</a:t>
            </a:r>
            <a:r>
              <a:rPr lang="en-US" dirty="0" smtClean="0">
                <a:solidFill>
                  <a:srgbClr val="00B050"/>
                </a:solidFill>
              </a:rPr>
              <a:t> </a:t>
            </a:r>
            <a:r>
              <a:rPr lang="en-US" dirty="0">
                <a:solidFill>
                  <a:srgbClr val="00B050"/>
                </a:solidFill>
              </a:rPr>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4341</TotalTime>
  <Words>2609</Words>
  <Application>Microsoft Office PowerPoint</Application>
  <PresentationFormat>On-screen Show (4:3)</PresentationFormat>
  <Paragraphs>562</Paragraphs>
  <Slides>51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Withdrawn comments</vt:lpstr>
      <vt:lpstr>Submissions cont.</vt:lpstr>
      <vt:lpstr>Possible PHY motions for Wednesday</vt:lpstr>
      <vt:lpstr>Possible PHY motions for Wednesday</vt:lpstr>
      <vt:lpstr>Possible Editorial motions for Wednesday</vt:lpstr>
      <vt:lpstr>Possible MAC motions for Wednesday</vt:lpstr>
      <vt:lpstr>Possible MAC motions for Wednesday</vt:lpstr>
      <vt:lpstr>Possible MAC motions for Wednesday</vt:lpstr>
      <vt:lpstr>Possible motions for Thursday PM1</vt:lpstr>
      <vt:lpstr>Possible PHY motions for Thursday</vt:lpstr>
      <vt:lpstr>Task group document motions</vt:lpstr>
      <vt:lpstr>WG LB motion template</vt:lpstr>
      <vt:lpstr>WG LB motion template</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461</cp:revision>
  <cp:lastPrinted>1998-02-10T13:28:06Z</cp:lastPrinted>
  <dcterms:created xsi:type="dcterms:W3CDTF">2009-11-09T00:32:22Z</dcterms:created>
  <dcterms:modified xsi:type="dcterms:W3CDTF">2013-09-19T09:20:31Z</dcterms:modified>
</cp:coreProperties>
</file>