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3"/>
  </p:notesMasterIdLst>
  <p:handoutMasterIdLst>
    <p:handoutMasterId r:id="rId54"/>
  </p:handoutMasterIdLst>
  <p:sldIdLst>
    <p:sldId id="269" r:id="rId2"/>
    <p:sldId id="270" r:id="rId3"/>
    <p:sldId id="296" r:id="rId4"/>
    <p:sldId id="295" r:id="rId5"/>
    <p:sldId id="297" r:id="rId6"/>
    <p:sldId id="291" r:id="rId7"/>
    <p:sldId id="298" r:id="rId8"/>
    <p:sldId id="299" r:id="rId9"/>
    <p:sldId id="300" r:id="rId10"/>
    <p:sldId id="301" r:id="rId11"/>
    <p:sldId id="302" r:id="rId12"/>
    <p:sldId id="309" r:id="rId13"/>
    <p:sldId id="303" r:id="rId14"/>
    <p:sldId id="304" r:id="rId15"/>
    <p:sldId id="305" r:id="rId16"/>
    <p:sldId id="306" r:id="rId17"/>
    <p:sldId id="307" r:id="rId18"/>
    <p:sldId id="293" r:id="rId19"/>
    <p:sldId id="310" r:id="rId20"/>
    <p:sldId id="312" r:id="rId21"/>
    <p:sldId id="313" r:id="rId22"/>
    <p:sldId id="314" r:id="rId23"/>
    <p:sldId id="315" r:id="rId24"/>
    <p:sldId id="316" r:id="rId25"/>
    <p:sldId id="317" r:id="rId26"/>
    <p:sldId id="308" r:id="rId27"/>
    <p:sldId id="318" r:id="rId28"/>
    <p:sldId id="311" r:id="rId29"/>
    <p:sldId id="322" r:id="rId30"/>
    <p:sldId id="328" r:id="rId31"/>
    <p:sldId id="319" r:id="rId32"/>
    <p:sldId id="330" r:id="rId33"/>
    <p:sldId id="329" r:id="rId34"/>
    <p:sldId id="320" r:id="rId35"/>
    <p:sldId id="321" r:id="rId36"/>
    <p:sldId id="323" r:id="rId37"/>
    <p:sldId id="324" r:id="rId38"/>
    <p:sldId id="325" r:id="rId39"/>
    <p:sldId id="326" r:id="rId40"/>
    <p:sldId id="331" r:id="rId41"/>
    <p:sldId id="333" r:id="rId42"/>
    <p:sldId id="294" r:id="rId43"/>
    <p:sldId id="327" r:id="rId44"/>
    <p:sldId id="332" r:id="rId45"/>
    <p:sldId id="279" r:id="rId46"/>
    <p:sldId id="286" r:id="rId47"/>
    <p:sldId id="273" r:id="rId48"/>
    <p:sldId id="274" r:id="rId49"/>
    <p:sldId id="275" r:id="rId50"/>
    <p:sldId id="276" r:id="rId51"/>
    <p:sldId id="277" r:id="rId5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4671" autoAdjust="0"/>
  </p:normalViewPr>
  <p:slideViewPr>
    <p:cSldViewPr>
      <p:cViewPr>
        <p:scale>
          <a:sx n="85" d="100"/>
          <a:sy n="85" d="100"/>
        </p:scale>
        <p:origin x="-1062" y="15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47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48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51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September 2013</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September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September 2013</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802.11-13/0955r16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September 2013</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(Qualcomm)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2013</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2013-9-15</a:t>
            </a:r>
          </a:p>
        </p:txBody>
      </p:sp>
      <p:graphicFrame>
        <p:nvGraphicFramePr>
          <p:cNvPr id="1026" name="Object 11"/>
          <p:cNvGraphicFramePr>
            <a:graphicFrameLocks noChangeAspect="1"/>
          </p:cNvGraphicFramePr>
          <p:nvPr>
            <p:extLst>
              <p:ext uri="{D42A27DB-BD31-4B8C-83A1-F6EECF244321}">
                <p14:modId xmlns:p14="http://schemas.microsoft.com/office/powerpoint/2010/main" val="434138812"/>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82" name="Document" r:id="rId4" imgW="8700545" imgH="4144264" progId="Word.Document.8">
                  <p:embed/>
                </p:oleObj>
              </mc:Choice>
              <mc:Fallback>
                <p:oleObj name="Document" r:id="rId4" imgW="8700545" imgH="4144264" progId="Word.Document.8">
                  <p:embed/>
                  <p:pic>
                    <p:nvPicPr>
                      <p:cNvPr id="0" name="Picture 144"/>
                      <p:cNvPicPr>
                        <a:picLocks noChangeAspect="1" noChangeArrowheads="1"/>
                      </p:cNvPicPr>
                      <p:nvPr/>
                    </p:nvPicPr>
                    <p:blipFill>
                      <a:blip r:embed="rId5"/>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13/1068 CC09 Comment Resolution CID </a:t>
            </a:r>
            <a:r>
              <a:rPr lang="en-US" dirty="0" smtClean="0">
                <a:solidFill>
                  <a:srgbClr val="00B050"/>
                </a:solidFill>
              </a:rPr>
              <a:t>265,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r>
              <a:rPr lang="en-US" dirty="0">
                <a:solidFill>
                  <a:srgbClr val="00B050"/>
                </a:solidFill>
              </a:rPr>
              <a:t>13/1069 </a:t>
            </a:r>
            <a:r>
              <a:rPr lang="en-US" dirty="0" smtClean="0">
                <a:solidFill>
                  <a:srgbClr val="00B050"/>
                </a:solidFill>
              </a:rPr>
              <a:t>CID </a:t>
            </a:r>
            <a:r>
              <a:rPr lang="en-US" dirty="0">
                <a:solidFill>
                  <a:srgbClr val="00B050"/>
                </a:solidFill>
              </a:rPr>
              <a:t>265, 534, 535, 716 and </a:t>
            </a:r>
            <a:r>
              <a:rPr lang="en-US" dirty="0" smtClean="0">
                <a:solidFill>
                  <a:srgbClr val="00B050"/>
                </a:solidFill>
              </a:rPr>
              <a:t>834, given in ad hoc</a:t>
            </a:r>
            <a:endParaRPr lang="en-US" dirty="0">
              <a:solidFill>
                <a:srgbClr val="00B050"/>
              </a:solidFill>
            </a:endParaRPr>
          </a:p>
          <a:p>
            <a:pPr lvl="1"/>
            <a:r>
              <a:rPr lang="en-US" dirty="0">
                <a:solidFill>
                  <a:srgbClr val="00B050"/>
                </a:solidFill>
              </a:rPr>
              <a:t>Betty Zhao (Huawei</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extLst>
      <p:ext uri="{BB962C8B-B14F-4D97-AF65-F5344CB8AC3E}">
        <p14:creationId xmlns:p14="http://schemas.microsoft.com/office/powerpoint/2010/main" val="36914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James Wang (</a:t>
            </a:r>
            <a:r>
              <a:rPr lang="en-US" dirty="0" err="1">
                <a:solidFill>
                  <a:srgbClr val="00B050"/>
                </a:solidFill>
              </a:rPr>
              <a:t>MediaTek</a:t>
            </a:r>
            <a:r>
              <a:rPr lang="en-US" dirty="0" smtClean="0">
                <a:solidFill>
                  <a:srgbClr val="00B050"/>
                </a:solidFill>
              </a:rPr>
              <a:t>), given in MAC ad hoc</a:t>
            </a:r>
          </a:p>
          <a:p>
            <a:pPr lvl="1"/>
            <a:r>
              <a:rPr lang="en-US" dirty="0" smtClean="0">
                <a:solidFill>
                  <a:srgbClr val="00B050"/>
                </a:solidFill>
              </a:rPr>
              <a:t>11-13-1098-00-00ah </a:t>
            </a:r>
            <a:r>
              <a:rPr lang="en-US" dirty="0">
                <a:solidFill>
                  <a:srgbClr val="00B050"/>
                </a:solidFill>
              </a:rPr>
              <a:t>CC9 Resolution of CID201 and </a:t>
            </a:r>
            <a:r>
              <a:rPr lang="en-US" dirty="0" smtClean="0">
                <a:solidFill>
                  <a:srgbClr val="00B050"/>
                </a:solidFill>
              </a:rPr>
              <a:t>202</a:t>
            </a:r>
            <a:endParaRPr lang="en-US" dirty="0">
              <a:solidFill>
                <a:srgbClr val="00B050"/>
              </a:solidFill>
            </a:endParaRPr>
          </a:p>
          <a:p>
            <a:pPr lvl="1"/>
            <a:r>
              <a:rPr lang="en-US" dirty="0">
                <a:solidFill>
                  <a:srgbClr val="00B050"/>
                </a:solidFill>
              </a:rPr>
              <a:t>11-13-1099-00-00ah CC9 Comment Resolution CID 685, 688-694</a:t>
            </a:r>
          </a:p>
          <a:p>
            <a:pPr lvl="1"/>
            <a:r>
              <a:rPr lang="en-US" dirty="0">
                <a:solidFill>
                  <a:srgbClr val="00B050"/>
                </a:solidFill>
              </a:rPr>
              <a:t>11-13-1101-00-00ah-CC9-Comment Resolution-CID 214-216-221-260-679-680-824</a:t>
            </a:r>
          </a:p>
          <a:p>
            <a:pPr lvl="1"/>
            <a:r>
              <a:rPr lang="en-US" dirty="0">
                <a:solidFill>
                  <a:srgbClr val="00B050"/>
                </a:solidFill>
              </a:rPr>
              <a:t>11-13-1102-00-00ah-CC9-Comment-Resolution-CID-335-760-761-762</a:t>
            </a:r>
          </a:p>
          <a:p>
            <a:pPr lvl="1"/>
            <a:r>
              <a:rPr lang="en-US" dirty="0">
                <a:solidFill>
                  <a:srgbClr val="00B050"/>
                </a:solidFill>
              </a:rPr>
              <a:t>11-13-1103-00-00ah-CC9-Comment-Resolution-CID-213-220</a:t>
            </a:r>
          </a:p>
          <a:p>
            <a:pPr lvl="1"/>
            <a:r>
              <a:rPr lang="en-US" dirty="0">
                <a:solidFill>
                  <a:srgbClr val="00B050"/>
                </a:solidFill>
              </a:rPr>
              <a:t>11-13-1104-00-00ah-CC9-Comment-Resolution-CID-780-782-to-787</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2554584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Minho Cheong, MAC submissions to </a:t>
            </a:r>
            <a:r>
              <a:rPr lang="en-US" dirty="0">
                <a:solidFill>
                  <a:srgbClr val="00B050"/>
                </a:solidFill>
              </a:rPr>
              <a:t>be presented on Wed</a:t>
            </a:r>
            <a:r>
              <a:rPr lang="en-US" dirty="0" smtClean="0">
                <a:solidFill>
                  <a:srgbClr val="00B050"/>
                </a:solidFill>
              </a:rPr>
              <a:t>.</a:t>
            </a:r>
          </a:p>
          <a:p>
            <a:pPr lvl="1"/>
            <a:r>
              <a:rPr lang="en-US" dirty="0" smtClean="0">
                <a:solidFill>
                  <a:srgbClr val="00B050"/>
                </a:solidFill>
              </a:rPr>
              <a:t>13/1120 cc9-mac-comment-resolutions-on-sectorization </a:t>
            </a:r>
            <a:endParaRPr lang="en-US" dirty="0">
              <a:solidFill>
                <a:srgbClr val="00B050"/>
              </a:solidFill>
            </a:endParaRPr>
          </a:p>
          <a:p>
            <a:pPr lvl="1"/>
            <a:r>
              <a:rPr lang="en-US" dirty="0" smtClean="0">
                <a:solidFill>
                  <a:srgbClr val="00B050"/>
                </a:solidFill>
              </a:rPr>
              <a:t>CIDs</a:t>
            </a:r>
            <a:r>
              <a:rPr lang="en-US" dirty="0">
                <a:solidFill>
                  <a:srgbClr val="00B050"/>
                </a:solidFill>
              </a:rPr>
              <a:t> </a:t>
            </a:r>
            <a:r>
              <a:rPr lang="en-US" dirty="0" smtClean="0">
                <a:solidFill>
                  <a:srgbClr val="00B050"/>
                </a:solidFill>
              </a:rPr>
              <a:t>428-429-434 withdrawn via Minho</a:t>
            </a:r>
          </a:p>
          <a:p>
            <a:r>
              <a:rPr lang="en-US" dirty="0"/>
              <a:t>Minho Cheong, </a:t>
            </a:r>
            <a:r>
              <a:rPr lang="en-US" dirty="0" smtClean="0"/>
              <a:t>PHY submissions</a:t>
            </a:r>
          </a:p>
          <a:p>
            <a:pPr lvl="1"/>
            <a:r>
              <a:rPr lang="en-US" dirty="0" smtClean="0">
                <a:solidFill>
                  <a:srgbClr val="00B050"/>
                </a:solidFill>
              </a:rPr>
              <a:t>13/1049 cc9-phy-comment-resolutions-24.2.2-24.2.3, given in Ad Hoc</a:t>
            </a:r>
            <a:endParaRPr lang="en-US" dirty="0">
              <a:solidFill>
                <a:srgbClr val="00B050"/>
              </a:solidFill>
            </a:endParaRPr>
          </a:p>
          <a:p>
            <a:pPr lvl="1"/>
            <a:r>
              <a:rPr lang="en-US" dirty="0" smtClean="0">
                <a:solidFill>
                  <a:srgbClr val="00B050"/>
                </a:solidFill>
              </a:rPr>
              <a:t>13/1050 cc9-phy-comment-resolutions-24.3.4, given in Ad Hoc</a:t>
            </a:r>
            <a:endParaRPr lang="en-US" dirty="0">
              <a:solidFill>
                <a:srgbClr val="00B050"/>
              </a:solidFill>
            </a:endParaRPr>
          </a:p>
          <a:p>
            <a:pPr lvl="1"/>
            <a:r>
              <a:rPr lang="en-US" dirty="0" smtClean="0">
                <a:solidFill>
                  <a:srgbClr val="00B050"/>
                </a:solidFill>
              </a:rPr>
              <a:t>13/1118 cc9-phy-comment-resolutions-Annex-E,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Tree>
    <p:extLst>
      <p:ext uri="{BB962C8B-B14F-4D97-AF65-F5344CB8AC3E}">
        <p14:creationId xmlns:p14="http://schemas.microsoft.com/office/powerpoint/2010/main" val="3796703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13/984 d01 PHY </a:t>
            </a:r>
            <a:r>
              <a:rPr lang="en-US" dirty="0" smtClean="0">
                <a:solidFill>
                  <a:srgbClr val="00B050"/>
                </a:solidFill>
              </a:rPr>
              <a:t>CID70, given in Ad Hoc</a:t>
            </a:r>
            <a:endParaRPr lang="en-US" dirty="0">
              <a:solidFill>
                <a:srgbClr val="00B050"/>
              </a:solidFill>
            </a:endParaRPr>
          </a:p>
          <a:p>
            <a:pPr lvl="1"/>
            <a:r>
              <a:rPr lang="en-US" dirty="0">
                <a:solidFill>
                  <a:srgbClr val="00B050"/>
                </a:solidFill>
              </a:rPr>
              <a:t>Hongyuan Zhang (Marvell</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632474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13/1072 </a:t>
            </a:r>
            <a:r>
              <a:rPr lang="en-US" dirty="0" smtClean="0">
                <a:solidFill>
                  <a:srgbClr val="00B050"/>
                </a:solidFill>
              </a:rPr>
              <a:t>Resolutions </a:t>
            </a:r>
            <a:r>
              <a:rPr lang="en-US" dirty="0">
                <a:solidFill>
                  <a:srgbClr val="00B050"/>
                </a:solidFill>
              </a:rPr>
              <a:t>on BSS Max Idle </a:t>
            </a:r>
            <a:r>
              <a:rPr lang="en-US" dirty="0" smtClean="0">
                <a:solidFill>
                  <a:srgbClr val="00B050"/>
                </a:solidFill>
              </a:rPr>
              <a:t>Period, given in ad hoc</a:t>
            </a:r>
            <a:endParaRPr lang="en-US" dirty="0">
              <a:solidFill>
                <a:srgbClr val="00B050"/>
              </a:solidFill>
            </a:endParaRPr>
          </a:p>
          <a:p>
            <a:pPr lvl="1"/>
            <a:r>
              <a:rPr lang="en-US" dirty="0">
                <a:solidFill>
                  <a:srgbClr val="00B050"/>
                </a:solidFill>
              </a:rPr>
              <a:t>Lin Wang(ZTE Corporation</a:t>
            </a:r>
            <a:r>
              <a:rPr lang="en-US" dirty="0" smtClean="0">
                <a:solidFill>
                  <a:srgbClr val="00B050"/>
                </a:solidFill>
              </a:rPr>
              <a:t>)</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24687209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13/1026r0 CC9 Comment resolution for CIDs 657, </a:t>
            </a:r>
            <a:r>
              <a:rPr lang="en-US" dirty="0" smtClean="0">
                <a:solidFill>
                  <a:srgbClr val="00B050"/>
                </a:solidFill>
              </a:rPr>
              <a:t>659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13/1025r0 CC9 Comment resolution for CIDs 628, </a:t>
            </a:r>
            <a:r>
              <a:rPr lang="en-US" dirty="0" smtClean="0">
                <a:solidFill>
                  <a:srgbClr val="00B050"/>
                </a:solidFill>
              </a:rPr>
              <a:t>629</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endParaRPr lang="en-US" dirty="0">
              <a:solidFill>
                <a:srgbClr val="00B050"/>
              </a:solidFill>
            </a:endParaRPr>
          </a:p>
          <a:p>
            <a:r>
              <a:rPr lang="en-US" dirty="0">
                <a:solidFill>
                  <a:srgbClr val="00B050"/>
                </a:solidFill>
              </a:rPr>
              <a:t>13/1024r0 CC9 Comment Resolution for CIDs 617, 620, 758, 759, </a:t>
            </a:r>
            <a:r>
              <a:rPr lang="en-US" dirty="0" smtClean="0">
                <a:solidFill>
                  <a:srgbClr val="00B050"/>
                </a:solidFill>
              </a:rPr>
              <a:t>933</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PHY and MAC</a:t>
            </a:r>
            <a:r>
              <a:rPr lang="en-US" dirty="0">
                <a:solidFill>
                  <a:srgbClr val="00B050"/>
                </a:solidFill>
              </a:rPr>
              <a:t>	</a:t>
            </a:r>
          </a:p>
          <a:p>
            <a:r>
              <a:rPr lang="en-US" dirty="0">
                <a:solidFill>
                  <a:srgbClr val="00B050"/>
                </a:solidFill>
              </a:rPr>
              <a:t>13/1023r0 CC9 Comment Resolution for CID </a:t>
            </a:r>
            <a:r>
              <a:rPr lang="en-US" dirty="0" smtClean="0">
                <a:solidFill>
                  <a:srgbClr val="00B050"/>
                </a:solidFill>
              </a:rPr>
              <a:t>604</a:t>
            </a:r>
          </a:p>
          <a:p>
            <a:pPr lvl="1"/>
            <a:r>
              <a:rPr lang="en-US" dirty="0" smtClean="0">
                <a:solidFill>
                  <a:srgbClr val="00B050"/>
                </a:solidFill>
              </a:rPr>
              <a:t>Ron </a:t>
            </a:r>
            <a:r>
              <a:rPr lang="en-US" dirty="0" err="1">
                <a:solidFill>
                  <a:srgbClr val="00B050"/>
                </a:solidFill>
              </a:rPr>
              <a:t>Murias</a:t>
            </a:r>
            <a:r>
              <a:rPr lang="en-US" dirty="0">
                <a:solidFill>
                  <a:srgbClr val="00B050"/>
                </a:solidFill>
              </a:rPr>
              <a:t> (</a:t>
            </a:r>
            <a:r>
              <a:rPr lang="en-US" dirty="0" err="1">
                <a:solidFill>
                  <a:srgbClr val="00B050"/>
                </a:solidFill>
              </a:rPr>
              <a:t>InterDigital</a:t>
            </a:r>
            <a:r>
              <a:rPr lang="en-US" dirty="0" smtClean="0">
                <a:solidFill>
                  <a:srgbClr val="00B050"/>
                </a:solidFill>
              </a:rPr>
              <a:t>), given in MAC ad hoc</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484866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11-13-1035-00-00ah-cc9-possible-integration-regarding-cid773&amp;774</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dirty="0" err="1">
                <a:solidFill>
                  <a:srgbClr val="00B050"/>
                </a:solidFill>
              </a:rPr>
              <a:t>Strawpoll</a:t>
            </a:r>
            <a:r>
              <a:rPr lang="en-US" dirty="0">
                <a:solidFill>
                  <a:srgbClr val="00B050"/>
                </a:solidFill>
              </a:rPr>
              <a:t> failed</a:t>
            </a:r>
          </a:p>
          <a:p>
            <a:pPr lvl="1"/>
            <a:r>
              <a:rPr lang="en-US" dirty="0">
                <a:solidFill>
                  <a:srgbClr val="00B050"/>
                </a:solidFill>
              </a:rPr>
              <a:t>Shusaku will have a separate submissions to address </a:t>
            </a:r>
            <a:r>
              <a:rPr lang="en-US" dirty="0" smtClean="0">
                <a:solidFill>
                  <a:srgbClr val="00B050"/>
                </a:solidFill>
              </a:rPr>
              <a:t>773&amp;774</a:t>
            </a:r>
          </a:p>
          <a:p>
            <a:pPr lvl="1"/>
            <a:r>
              <a:rPr lang="en-US" dirty="0" smtClean="0">
                <a:solidFill>
                  <a:srgbClr val="00B050"/>
                </a:solidFill>
              </a:rPr>
              <a:t>No further submissions on this topic</a:t>
            </a:r>
            <a:endParaRPr lang="en-US" dirty="0">
              <a:solidFill>
                <a:srgbClr val="00B050"/>
              </a:solidFill>
            </a:endParaRPr>
          </a:p>
          <a:p>
            <a:r>
              <a:rPr lang="en-US" dirty="0">
                <a:solidFill>
                  <a:srgbClr val="00B050"/>
                </a:solidFill>
              </a:rPr>
              <a:t>11-13-1082-00-00ah-cc9-combination-analysis-with-Direct-Link-regarding-cid807</a:t>
            </a:r>
          </a:p>
          <a:p>
            <a:pPr lvl="1"/>
            <a:r>
              <a:rPr lang="en-US" dirty="0">
                <a:solidFill>
                  <a:srgbClr val="00B050"/>
                </a:solidFill>
              </a:rPr>
              <a:t>Shusaku Shimada (</a:t>
            </a:r>
            <a:r>
              <a:rPr lang="en-US" dirty="0" err="1">
                <a:solidFill>
                  <a:srgbClr val="00B050"/>
                </a:solidFill>
              </a:rPr>
              <a:t>Schubiquist</a:t>
            </a:r>
            <a:r>
              <a:rPr lang="en-US" dirty="0">
                <a:solidFill>
                  <a:srgbClr val="00B050"/>
                </a:solidFill>
              </a:rPr>
              <a:t> Technologies Guild</a:t>
            </a:r>
            <a:r>
              <a:rPr lang="en-US" dirty="0" smtClean="0">
                <a:solidFill>
                  <a:srgbClr val="00B050"/>
                </a:solidFill>
              </a:rPr>
              <a:t>)</a:t>
            </a:r>
          </a:p>
          <a:p>
            <a:pPr lvl="1"/>
            <a:r>
              <a:rPr lang="en-US" b="1" dirty="0">
                <a:solidFill>
                  <a:srgbClr val="00CC00"/>
                </a:solidFill>
              </a:rPr>
              <a:t>[withdrawn, CID </a:t>
            </a:r>
            <a:r>
              <a:rPr lang="en-US" b="1" dirty="0" err="1">
                <a:solidFill>
                  <a:srgbClr val="00CC00"/>
                </a:solidFill>
              </a:rPr>
              <a:t>alredy</a:t>
            </a:r>
            <a:r>
              <a:rPr lang="en-US" b="1" dirty="0">
                <a:solidFill>
                  <a:srgbClr val="00CC00"/>
                </a:solidFill>
              </a:rPr>
              <a:t> resolved in earlier presentation]</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0571769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11-13-1034-00-00ah-cc9-cids-31 and 592-comment-resolutions</a:t>
            </a:r>
          </a:p>
          <a:p>
            <a:pPr lvl="1"/>
            <a:r>
              <a:rPr lang="en-US" dirty="0">
                <a:solidFill>
                  <a:srgbClr val="00B050"/>
                </a:solidFill>
              </a:rPr>
              <a:t>Peter </a:t>
            </a:r>
            <a:r>
              <a:rPr lang="en-US" dirty="0" err="1">
                <a:solidFill>
                  <a:srgbClr val="00B050"/>
                </a:solidFill>
              </a:rPr>
              <a:t>Loc</a:t>
            </a:r>
            <a:r>
              <a:rPr lang="en-US" dirty="0">
                <a:solidFill>
                  <a:srgbClr val="00B050"/>
                </a:solidFill>
              </a:rPr>
              <a:t> (Huawei</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1374809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Yuan Zhou (I2R</a:t>
            </a:r>
            <a:r>
              <a:rPr lang="en-US" dirty="0" smtClean="0">
                <a:solidFill>
                  <a:srgbClr val="00B050"/>
                </a:solidFill>
              </a:rPr>
              <a:t>), given in ad hoc</a:t>
            </a:r>
            <a:endParaRPr lang="en-US" dirty="0">
              <a:solidFill>
                <a:srgbClr val="00B050"/>
              </a:solidFill>
            </a:endParaRPr>
          </a:p>
          <a:p>
            <a:pPr lvl="1"/>
            <a:r>
              <a:rPr lang="en-US" dirty="0">
                <a:solidFill>
                  <a:srgbClr val="00B050"/>
                </a:solidFill>
              </a:rPr>
              <a:t>11-13-1093-00-00ah-CC9-Comment-Resolution-CID-86</a:t>
            </a:r>
          </a:p>
          <a:p>
            <a:pPr lvl="1"/>
            <a:r>
              <a:rPr lang="en-US" dirty="0">
                <a:solidFill>
                  <a:srgbClr val="00B050"/>
                </a:solidFill>
              </a:rPr>
              <a:t>11-13-1094-00-00ah-CC9-Comment-Resolution-CID-362</a:t>
            </a:r>
          </a:p>
          <a:p>
            <a:pPr lvl="1"/>
            <a:r>
              <a:rPr lang="en-US" dirty="0" smtClean="0">
                <a:solidFill>
                  <a:srgbClr val="00B050"/>
                </a:solidFill>
              </a:rPr>
              <a:t>11-13-1095-00-00ah-CC9-Comment-Resolution-CID-717</a:t>
            </a:r>
            <a:endParaRPr lang="en-US" dirty="0" smtClean="0"/>
          </a:p>
          <a:p>
            <a:pPr lvl="1"/>
            <a:r>
              <a:rPr lang="en-US" dirty="0">
                <a:solidFill>
                  <a:srgbClr val="00B050"/>
                </a:solidFill>
              </a:rPr>
              <a:t>11-13-1096-00-00ah-CC9-Comment-Resolution-CID-471[deferred]</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206438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13/1124 </a:t>
            </a:r>
            <a:r>
              <a:rPr lang="en-US" dirty="0" smtClean="0">
                <a:solidFill>
                  <a:srgbClr val="00B050"/>
                </a:solidFill>
              </a:rPr>
              <a:t>CC9-Resolution-CIDs-856, given in ad hoc</a:t>
            </a:r>
            <a:endParaRPr lang="en-US" dirty="0">
              <a:solidFill>
                <a:srgbClr val="00B050"/>
              </a:solidFill>
            </a:endParaRPr>
          </a:p>
          <a:p>
            <a:pPr lvl="1"/>
            <a:r>
              <a:rPr lang="en-US" dirty="0">
                <a:solidFill>
                  <a:srgbClr val="00B050"/>
                </a:solidFill>
              </a:rPr>
              <a:t>Shoukang Zheng (I2R)</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26676625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114800"/>
          </a:xfrm>
        </p:spPr>
        <p:txBody>
          <a:bodyPr/>
          <a:lstStyle/>
          <a:p>
            <a:pPr marL="609600" indent="-609600"/>
            <a:r>
              <a:rPr lang="en-US" dirty="0" smtClean="0">
                <a:solidFill>
                  <a:srgbClr val="00B050"/>
                </a:solidFill>
              </a:rPr>
              <a:t>Call for a secretary</a:t>
            </a:r>
          </a:p>
          <a:p>
            <a:pPr marL="609600" indent="-609600"/>
            <a:r>
              <a:rPr lang="en-US" dirty="0" smtClean="0">
                <a:solidFill>
                  <a:srgbClr val="00B050"/>
                </a:solidFill>
              </a:rPr>
              <a:t>IPR and other relevant </a:t>
            </a:r>
            <a:r>
              <a:rPr lang="en-US" dirty="0">
                <a:solidFill>
                  <a:srgbClr val="00B050"/>
                </a:solidFill>
              </a:rPr>
              <a:t>policy and </a:t>
            </a:r>
            <a:r>
              <a:rPr lang="en-US" dirty="0" smtClean="0">
                <a:solidFill>
                  <a:srgbClr val="00B050"/>
                </a:solidFill>
              </a:rPr>
              <a:t>procedures</a:t>
            </a:r>
          </a:p>
          <a:p>
            <a:pPr marL="609600" indent="-609600"/>
            <a:r>
              <a:rPr lang="en-US" dirty="0" smtClean="0">
                <a:solidFill>
                  <a:srgbClr val="00B050"/>
                </a:solidFill>
              </a:rPr>
              <a:t>Approve meeting minutes</a:t>
            </a:r>
          </a:p>
          <a:p>
            <a:pPr marL="1009650" lvl="1" indent="-609600"/>
            <a:r>
              <a:rPr lang="en-US" dirty="0" smtClean="0">
                <a:solidFill>
                  <a:srgbClr val="00B050"/>
                </a:solidFill>
              </a:rPr>
              <a:t>July meeting minutes</a:t>
            </a:r>
          </a:p>
          <a:p>
            <a:pPr marL="1009650" lvl="1" indent="-609600"/>
            <a:r>
              <a:rPr lang="en-US" dirty="0">
                <a:solidFill>
                  <a:srgbClr val="00B050"/>
                </a:solidFill>
              </a:rPr>
              <a:t>C</a:t>
            </a:r>
            <a:r>
              <a:rPr lang="en-US" dirty="0" smtClean="0">
                <a:solidFill>
                  <a:srgbClr val="00B050"/>
                </a:solidFill>
              </a:rPr>
              <a:t>onference call minutes</a:t>
            </a:r>
          </a:p>
          <a:p>
            <a:pPr marL="609600" indent="-609600"/>
            <a:r>
              <a:rPr lang="en-US" dirty="0" smtClean="0"/>
              <a:t>Prepare for Letter Ballot</a:t>
            </a:r>
          </a:p>
          <a:p>
            <a:pPr marL="1009650" lvl="1" indent="-609600"/>
            <a:r>
              <a:rPr lang="en-US" dirty="0" smtClean="0"/>
              <a:t>Call for submissions to address Call for comments</a:t>
            </a:r>
          </a:p>
          <a:p>
            <a:pPr marL="609600" indent="-609600"/>
            <a:r>
              <a:rPr lang="en-US" dirty="0" smtClean="0"/>
              <a:t>Call for submissions</a:t>
            </a:r>
          </a:p>
          <a:p>
            <a:pPr marL="609600" indent="-609600"/>
            <a:r>
              <a:rPr lang="en-US" dirty="0" smtClean="0"/>
              <a:t>Motion for specification framework doc </a:t>
            </a:r>
          </a:p>
          <a:p>
            <a:pPr marL="609600" indent="-609600"/>
            <a:r>
              <a:rPr lang="en-US" dirty="0" smtClean="0"/>
              <a:t>Motion for draft text</a:t>
            </a:r>
          </a:p>
          <a:p>
            <a:pPr marL="609600" indent="-609600"/>
            <a:r>
              <a:rPr lang="en-US" dirty="0" smtClean="0"/>
              <a:t>Conference call plan</a:t>
            </a:r>
          </a:p>
          <a:p>
            <a:pPr marL="609600" indent="-609600"/>
            <a:r>
              <a:rPr lang="en-US" dirty="0" smtClean="0"/>
              <a:t>Timeline review</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September 2013</a:t>
            </a:r>
          </a:p>
        </p:txBody>
      </p:sp>
      <p:sp>
        <p:nvSpPr>
          <p:cNvPr id="15365" name="Footer Placeholder 4"/>
          <p:cNvSpPr>
            <a:spLocks noGrp="1"/>
          </p:cNvSpPr>
          <p:nvPr>
            <p:ph type="ftr" sz="quarter" idx="11"/>
          </p:nvPr>
        </p:nvSpPr>
        <p:spPr>
          <a:noFill/>
        </p:spPr>
        <p:txBody>
          <a:bodyPr/>
          <a:lstStyle/>
          <a:p>
            <a:r>
              <a:rPr lang="en-US" smtClean="0"/>
              <a:t>David Halasz (Qualcomm)</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13/1067 CC9 resolution of CID 219 317</a:t>
            </a:r>
          </a:p>
          <a:p>
            <a:pPr lvl="1"/>
            <a:r>
              <a:rPr lang="en-US" dirty="0" err="1">
                <a:solidFill>
                  <a:srgbClr val="00B050"/>
                </a:solidFill>
              </a:rPr>
              <a:t>Liwen</a:t>
            </a:r>
            <a:r>
              <a:rPr lang="en-US" dirty="0">
                <a:solidFill>
                  <a:srgbClr val="00B050"/>
                </a:solidFill>
              </a:rPr>
              <a:t> Chu (STMicroelectronics</a:t>
            </a:r>
            <a:r>
              <a:rPr lang="en-US" dirty="0" smtClean="0">
                <a:solidFill>
                  <a:srgbClr val="00B050"/>
                </a:solidFill>
              </a:rPr>
              <a:t>)</a:t>
            </a:r>
          </a:p>
          <a:p>
            <a:r>
              <a:rPr lang="en-US" dirty="0" smtClean="0">
                <a:solidFill>
                  <a:srgbClr val="00B050"/>
                </a:solidFill>
              </a:rPr>
              <a:t>Withdraw </a:t>
            </a:r>
            <a:r>
              <a:rPr lang="en-US" dirty="0">
                <a:solidFill>
                  <a:srgbClr val="00B050"/>
                </a:solidFill>
              </a:rPr>
              <a:t>the following comments: 312, 318, 319, 320, 322, </a:t>
            </a:r>
            <a:r>
              <a:rPr lang="en-US" dirty="0" smtClean="0">
                <a:solidFill>
                  <a:srgbClr val="00B050"/>
                </a:solidFill>
              </a:rPr>
              <a:t>325</a:t>
            </a:r>
          </a:p>
          <a:p>
            <a:pPr lvl="1"/>
            <a:r>
              <a:rPr lang="en-US" dirty="0" err="1">
                <a:solidFill>
                  <a:srgbClr val="00B050"/>
                </a:solidFill>
              </a:rPr>
              <a:t>Liwen</a:t>
            </a:r>
            <a:r>
              <a:rPr lang="en-US" dirty="0">
                <a:solidFill>
                  <a:srgbClr val="00B050"/>
                </a:solidFill>
              </a:rPr>
              <a:t> Chu (STMicroelectronics)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Tree>
    <p:extLst>
      <p:ext uri="{BB962C8B-B14F-4D97-AF65-F5344CB8AC3E}">
        <p14:creationId xmlns:p14="http://schemas.microsoft.com/office/powerpoint/2010/main" val="5661208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13/1088 coexistence </a:t>
            </a:r>
            <a:r>
              <a:rPr lang="en-US" dirty="0" smtClean="0">
                <a:solidFill>
                  <a:srgbClr val="00B050"/>
                </a:solidFill>
              </a:rPr>
              <a:t>assurance started </a:t>
            </a:r>
            <a:r>
              <a:rPr lang="en-US" dirty="0" err="1" smtClean="0">
                <a:solidFill>
                  <a:srgbClr val="00B050"/>
                </a:solidFill>
              </a:rPr>
              <a:t>preso</a:t>
            </a:r>
            <a:endParaRPr lang="en-US" dirty="0">
              <a:solidFill>
                <a:srgbClr val="00B050"/>
              </a:solidFill>
            </a:endParaRPr>
          </a:p>
          <a:p>
            <a:pPr lvl="1"/>
            <a:r>
              <a:rPr lang="en-US" dirty="0" err="1">
                <a:solidFill>
                  <a:srgbClr val="00B050"/>
                </a:solidFill>
              </a:rPr>
              <a:t>Yongho</a:t>
            </a:r>
            <a:r>
              <a:rPr lang="en-US" dirty="0">
                <a:solidFill>
                  <a:srgbClr val="00B050"/>
                </a:solidFill>
              </a:rPr>
              <a:t> </a:t>
            </a:r>
            <a:r>
              <a:rPr lang="en-US" dirty="0" err="1">
                <a:solidFill>
                  <a:srgbClr val="00B050"/>
                </a:solidFill>
              </a:rPr>
              <a:t>Seok</a:t>
            </a:r>
            <a:r>
              <a:rPr lang="en-US" dirty="0">
                <a:solidFill>
                  <a:srgbClr val="00B050"/>
                </a:solidFill>
              </a:rPr>
              <a:t> (LG Electronics)</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Tree>
    <p:extLst>
      <p:ext uri="{BB962C8B-B14F-4D97-AF65-F5344CB8AC3E}">
        <p14:creationId xmlns:p14="http://schemas.microsoft.com/office/powerpoint/2010/main" val="31009902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13/1134 Resolutions to CIDs 41, 150, 350, and 898</a:t>
            </a:r>
          </a:p>
          <a:p>
            <a:pPr lvl="1"/>
            <a:r>
              <a:rPr lang="en-US" dirty="0" err="1">
                <a:solidFill>
                  <a:srgbClr val="00B050"/>
                </a:solidFill>
              </a:rPr>
              <a:t>Chittabrata</a:t>
            </a:r>
            <a:r>
              <a:rPr lang="en-US" dirty="0">
                <a:solidFill>
                  <a:srgbClr val="00B050"/>
                </a:solidFill>
              </a:rPr>
              <a:t> </a:t>
            </a:r>
            <a:r>
              <a:rPr lang="en-US" dirty="0" err="1">
                <a:solidFill>
                  <a:srgbClr val="00B050"/>
                </a:solidFill>
              </a:rPr>
              <a:t>Ghosh</a:t>
            </a:r>
            <a:r>
              <a:rPr lang="en-US" dirty="0">
                <a:solidFill>
                  <a:srgbClr val="00B050"/>
                </a:solidFill>
              </a:rPr>
              <a:t> (Nokia</a:t>
            </a:r>
            <a:r>
              <a:rPr lang="en-US" dirty="0" smtClean="0">
                <a:solidFill>
                  <a:srgbClr val="00B050"/>
                </a:solidFill>
              </a:rPr>
              <a:t>), given in ad hoc</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Tree>
    <p:extLst>
      <p:ext uri="{BB962C8B-B14F-4D97-AF65-F5344CB8AC3E}">
        <p14:creationId xmlns:p14="http://schemas.microsoft.com/office/powerpoint/2010/main" val="22819458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13/1138</a:t>
            </a:r>
            <a:r>
              <a:rPr lang="en-US" dirty="0">
                <a:solidFill>
                  <a:srgbClr val="00B050"/>
                </a:solidFill>
              </a:rPr>
              <a:t>, Comment resolution for </a:t>
            </a:r>
            <a:r>
              <a:rPr lang="en-US" dirty="0" err="1">
                <a:solidFill>
                  <a:srgbClr val="00B050"/>
                </a:solidFill>
              </a:rPr>
              <a:t>annexD</a:t>
            </a:r>
            <a:r>
              <a:rPr lang="en-US" dirty="0">
                <a:solidFill>
                  <a:srgbClr val="00B050"/>
                </a:solidFill>
              </a:rPr>
              <a:t> </a:t>
            </a:r>
            <a:r>
              <a:rPr lang="en-US" dirty="0" smtClean="0">
                <a:solidFill>
                  <a:srgbClr val="00B050"/>
                </a:solidFill>
              </a:rPr>
              <a:t>CID730 (PHY), given in PHY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a:t>
            </a:r>
          </a:p>
          <a:p>
            <a:endParaRPr lang="en-US" dirty="0"/>
          </a:p>
          <a:p>
            <a:r>
              <a:rPr lang="en-US" dirty="0">
                <a:solidFill>
                  <a:srgbClr val="00B050"/>
                </a:solidFill>
              </a:rPr>
              <a:t>13/1136, Comment resolution for clause-8-4-2-170a CID418 and </a:t>
            </a:r>
            <a:r>
              <a:rPr lang="en-US" dirty="0" smtClean="0">
                <a:solidFill>
                  <a:srgbClr val="00B050"/>
                </a:solidFill>
              </a:rPr>
              <a:t>CID903, given in MAC ad hoc</a:t>
            </a:r>
            <a:endParaRPr lang="en-US" dirty="0">
              <a:solidFill>
                <a:srgbClr val="00B050"/>
              </a:solidFill>
            </a:endParaRPr>
          </a:p>
          <a:p>
            <a:pPr lvl="1"/>
            <a:r>
              <a:rPr lang="en-US" dirty="0">
                <a:solidFill>
                  <a:srgbClr val="00B050"/>
                </a:solidFill>
              </a:rPr>
              <a:t>Jianhan Liu (</a:t>
            </a:r>
            <a:r>
              <a:rPr lang="en-US" dirty="0" err="1">
                <a:solidFill>
                  <a:srgbClr val="00B050"/>
                </a:solidFill>
              </a:rPr>
              <a:t>Mediatek</a:t>
            </a:r>
            <a:r>
              <a:rPr lang="en-US" dirty="0">
                <a:solidFill>
                  <a:srgbClr val="00B050"/>
                </a:solidFill>
              </a:rPr>
              <a:t> Inc.)</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Tree>
    <p:extLst>
      <p:ext uri="{BB962C8B-B14F-4D97-AF65-F5344CB8AC3E}">
        <p14:creationId xmlns:p14="http://schemas.microsoft.com/office/powerpoint/2010/main" val="1541639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Amin </a:t>
            </a:r>
            <a:r>
              <a:rPr lang="en-US" dirty="0" err="1" smtClean="0"/>
              <a:t>Jafarian</a:t>
            </a:r>
            <a:r>
              <a:rPr lang="en-US" dirty="0" smtClean="0"/>
              <a:t> (Qualcomm), </a:t>
            </a:r>
            <a:r>
              <a:rPr lang="en-US" dirty="0" smtClean="0">
                <a:solidFill>
                  <a:srgbClr val="00B050"/>
                </a:solidFill>
              </a:rPr>
              <a:t>given in ad hoc</a:t>
            </a:r>
            <a:endParaRPr lang="en-US" dirty="0">
              <a:solidFill>
                <a:srgbClr val="00B050"/>
              </a:solidFill>
            </a:endParaRPr>
          </a:p>
          <a:p>
            <a:pPr lvl="1"/>
            <a:r>
              <a:rPr lang="en-US" dirty="0">
                <a:solidFill>
                  <a:srgbClr val="00B050"/>
                </a:solidFill>
              </a:rPr>
              <a:t>13/1141 CC9-Resolution-CIDs-831+542</a:t>
            </a:r>
          </a:p>
          <a:p>
            <a:pPr lvl="1"/>
            <a:r>
              <a:rPr lang="en-US" dirty="0">
                <a:solidFill>
                  <a:srgbClr val="00B050"/>
                </a:solidFill>
              </a:rPr>
              <a:t>13/1140 CC9-Resolution-CIDs-499</a:t>
            </a:r>
            <a:r>
              <a:rPr lang="en-US" dirty="0" smtClean="0">
                <a:solidFill>
                  <a:srgbClr val="00B050"/>
                </a:solidFill>
              </a:rPr>
              <a:t>+</a:t>
            </a:r>
          </a:p>
          <a:p>
            <a:pPr lvl="1"/>
            <a:r>
              <a:rPr lang="en-US" dirty="0" smtClean="0">
                <a:solidFill>
                  <a:srgbClr val="00B050"/>
                </a:solidFill>
              </a:rPr>
              <a:t>13/1140r1 for CID 570</a:t>
            </a:r>
            <a:endParaRPr lang="en-US" dirty="0">
              <a:solidFill>
                <a:srgbClr val="00B050"/>
              </a:solidFill>
            </a:endParaRPr>
          </a:p>
          <a:p>
            <a:pPr lvl="1"/>
            <a:r>
              <a:rPr lang="en-US" dirty="0">
                <a:solidFill>
                  <a:srgbClr val="00B050"/>
                </a:solidFill>
              </a:rPr>
              <a:t>13/1139 CC9-Resolution-CIDs-323+266+416+431+430+91+794+16+517+697+698+795+699</a:t>
            </a:r>
          </a:p>
          <a:p>
            <a:pPr lvl="1"/>
            <a:r>
              <a:rPr lang="en-US" dirty="0">
                <a:solidFill>
                  <a:srgbClr val="00B050"/>
                </a:solidFill>
              </a:rPr>
              <a:t>13/0981 CC9-Resolution-CIDs-68+445+676+446+447+35+232+674+449+450+451</a:t>
            </a:r>
          </a:p>
          <a:p>
            <a:pPr lvl="1"/>
            <a:r>
              <a:rPr lang="en-US" dirty="0">
                <a:solidFill>
                  <a:srgbClr val="00B050"/>
                </a:solidFill>
              </a:rPr>
              <a:t>13/0975 </a:t>
            </a:r>
            <a:r>
              <a:rPr lang="en-US" dirty="0" smtClean="0">
                <a:solidFill>
                  <a:srgbClr val="00B050"/>
                </a:solidFill>
              </a:rPr>
              <a:t>CC9-Resolution-CIDs-393+632+631</a:t>
            </a:r>
          </a:p>
          <a:p>
            <a:pPr lvl="1"/>
            <a:endParaRPr lang="en-US" dirty="0" smtClean="0"/>
          </a:p>
          <a:p>
            <a:pPr lvl="1"/>
            <a:r>
              <a:rPr lang="en-US" dirty="0" smtClean="0">
                <a:solidFill>
                  <a:srgbClr val="00B050"/>
                </a:solidFill>
              </a:rPr>
              <a:t>13/0979r01 resolution-CIDs-419-766-66-67</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8056038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smtClean="0"/>
              <a:t>Matthew Fischer MAC submissions</a:t>
            </a:r>
          </a:p>
          <a:p>
            <a:endParaRPr lang="en-US" dirty="0"/>
          </a:p>
          <a:p>
            <a:pPr lvl="1"/>
            <a:r>
              <a:rPr lang="en-US" dirty="0" smtClean="0">
                <a:solidFill>
                  <a:srgbClr val="00B050"/>
                </a:solidFill>
              </a:rPr>
              <a:t>11-13-1145-00-00ah-CC9-resolutions-for-8_4_2_170j-4_11c_d</a:t>
            </a:r>
          </a:p>
          <a:p>
            <a:pPr lvl="1"/>
            <a:r>
              <a:rPr lang="en-US" dirty="0">
                <a:solidFill>
                  <a:srgbClr val="00B050"/>
                </a:solidFill>
              </a:rPr>
              <a:t>11-13-1142-01-00ah-CC9-resolutions-for-9_32k</a:t>
            </a:r>
          </a:p>
          <a:p>
            <a:pPr lvl="2"/>
            <a:r>
              <a:rPr lang="en-US" sz="1800" dirty="0">
                <a:solidFill>
                  <a:srgbClr val="00B050"/>
                </a:solidFill>
              </a:rPr>
              <a:t>Vote deferred, document need revision</a:t>
            </a:r>
          </a:p>
          <a:p>
            <a:pPr lvl="1"/>
            <a:r>
              <a:rPr lang="en-US" dirty="0">
                <a:solidFill>
                  <a:srgbClr val="00B050"/>
                </a:solidFill>
              </a:rPr>
              <a:t>11-13-1143-00-00ah-CC9-resolutions-for-9_32f</a:t>
            </a:r>
          </a:p>
          <a:p>
            <a:pPr lvl="2"/>
            <a:r>
              <a:rPr lang="en-US" sz="1800" dirty="0">
                <a:solidFill>
                  <a:srgbClr val="00B050"/>
                </a:solidFill>
              </a:rPr>
              <a:t>Vote deferred, document need revision</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0038822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13/1127 CCA channelization and levels</a:t>
            </a:r>
          </a:p>
          <a:p>
            <a:pPr lvl="1"/>
            <a:r>
              <a:rPr lang="en-US" dirty="0">
                <a:solidFill>
                  <a:srgbClr val="00B050"/>
                </a:solidFill>
              </a:rPr>
              <a:t>Eugene </a:t>
            </a:r>
            <a:r>
              <a:rPr lang="en-US" dirty="0" err="1">
                <a:solidFill>
                  <a:srgbClr val="00B050"/>
                </a:solidFill>
              </a:rPr>
              <a:t>Baik</a:t>
            </a:r>
            <a:r>
              <a:rPr lang="en-US" dirty="0">
                <a:solidFill>
                  <a:srgbClr val="00B050"/>
                </a:solidFill>
              </a:rPr>
              <a:t> (Qualcomm)</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18245809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13/1151 CC9-Resolution-CIDs-527-934-100-627-935</a:t>
            </a:r>
          </a:p>
          <a:p>
            <a:pPr lvl="1"/>
            <a:r>
              <a:rPr lang="en-US" dirty="0">
                <a:solidFill>
                  <a:srgbClr val="00B050"/>
                </a:solidFill>
              </a:rPr>
              <a:t>David </a:t>
            </a:r>
            <a:r>
              <a:rPr lang="en-US" dirty="0" err="1">
                <a:solidFill>
                  <a:srgbClr val="00B050"/>
                </a:solidFill>
              </a:rPr>
              <a:t>Xun</a:t>
            </a:r>
            <a:r>
              <a:rPr lang="en-US" dirty="0">
                <a:solidFill>
                  <a:srgbClr val="00B050"/>
                </a:solidFill>
              </a:rPr>
              <a:t> Yang (Huawei</a:t>
            </a:r>
            <a:r>
              <a:rPr lang="en-US" dirty="0" smtClean="0">
                <a:solidFill>
                  <a:srgbClr val="00B050"/>
                </a:solidFill>
              </a:rPr>
              <a:t>)</a:t>
            </a:r>
          </a:p>
          <a:p>
            <a:pPr marL="457200" lvl="1" indent="0">
              <a:buNone/>
            </a:pPr>
            <a:endParaRPr lang="en-US" dirty="0" smtClean="0">
              <a:solidFill>
                <a:srgbClr val="00B050"/>
              </a:solidFill>
            </a:endParaRPr>
          </a:p>
          <a:p>
            <a:pPr lvl="0"/>
            <a:r>
              <a:rPr lang="en-US" dirty="0">
                <a:solidFill>
                  <a:srgbClr val="00B050"/>
                </a:solidFill>
              </a:rPr>
              <a:t>11-13-1022-01-00ah-CC9-Resolution-CIDs 1+2+6+922+963 (Alfred)</a:t>
            </a:r>
          </a:p>
          <a:p>
            <a:pPr lvl="0"/>
            <a:r>
              <a:rPr lang="en-US" dirty="0">
                <a:solidFill>
                  <a:srgbClr val="00B050"/>
                </a:solidFill>
              </a:rPr>
              <a:t>11-13-1106-02-00ah-CC9-Resolution-CIDs 112+497+544+545+550+605+606+628+657+846+858 (Alfred</a:t>
            </a:r>
            <a:r>
              <a:rPr lang="en-US" dirty="0" smtClean="0">
                <a:solidFill>
                  <a:srgbClr val="00B050"/>
                </a:solidFill>
              </a:rPr>
              <a:t>)</a:t>
            </a:r>
          </a:p>
          <a:p>
            <a:pPr lvl="0"/>
            <a:r>
              <a:rPr lang="en-US" dirty="0" smtClean="0">
                <a:solidFill>
                  <a:srgbClr val="00B050"/>
                </a:solidFill>
              </a:rPr>
              <a:t>11-13-1214-00-00ah-CIDs </a:t>
            </a:r>
            <a:r>
              <a:rPr lang="en-US" dirty="0">
                <a:solidFill>
                  <a:srgbClr val="00B050"/>
                </a:solidFill>
              </a:rPr>
              <a:t>Miscellaneous</a:t>
            </a:r>
          </a:p>
          <a:p>
            <a:pPr lvl="1"/>
            <a:r>
              <a:rPr lang="en-US" dirty="0">
                <a:solidFill>
                  <a:srgbClr val="00B050"/>
                </a:solidFill>
              </a:rPr>
              <a:t>Alfred </a:t>
            </a:r>
            <a:r>
              <a:rPr lang="en-US" dirty="0" err="1">
                <a:solidFill>
                  <a:srgbClr val="00B050"/>
                </a:solidFill>
              </a:rPr>
              <a:t>Asterjadhi</a:t>
            </a:r>
            <a:r>
              <a:rPr lang="en-US" dirty="0">
                <a:solidFill>
                  <a:srgbClr val="00B050"/>
                </a:solidFill>
              </a:rPr>
              <a:t> (Qualcomm)</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1899934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smtClean="0"/>
              <a:t>PHY Ad Hoc updates</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a:solidFill>
                  <a:srgbClr val="00B050"/>
                </a:solidFill>
              </a:rPr>
              <a:t>Shusaku Shimada (Yokogawa) </a:t>
            </a:r>
            <a:endParaRPr lang="en-US" altLang="ko-KR" dirty="0" smtClean="0">
              <a:solidFill>
                <a:srgbClr val="00B050"/>
              </a:solidFill>
            </a:endParaRPr>
          </a:p>
          <a:p>
            <a:r>
              <a:rPr lang="en-US" altLang="ko-KR" dirty="0" smtClean="0">
                <a:solidFill>
                  <a:srgbClr val="00B050"/>
                </a:solidFill>
              </a:rPr>
              <a:t>13/1172r1 </a:t>
            </a:r>
            <a:r>
              <a:rPr lang="en-US" altLang="ko-KR" dirty="0">
                <a:solidFill>
                  <a:srgbClr val="00B050"/>
                </a:solidFill>
              </a:rPr>
              <a:t>comment resolutions for </a:t>
            </a:r>
            <a:r>
              <a:rPr lang="en-US" altLang="ko-KR" dirty="0" err="1">
                <a:solidFill>
                  <a:srgbClr val="00B050"/>
                </a:solidFill>
              </a:rPr>
              <a:t>subclause</a:t>
            </a:r>
            <a:r>
              <a:rPr lang="en-US" altLang="ko-KR" dirty="0">
                <a:solidFill>
                  <a:srgbClr val="00B050"/>
                </a:solidFill>
              </a:rPr>
              <a:t> 7-3</a:t>
            </a:r>
          </a:p>
          <a:p>
            <a:pPr lvl="1"/>
            <a:r>
              <a:rPr lang="en-US" altLang="ko-KR" dirty="0">
                <a:solidFill>
                  <a:srgbClr val="00B050"/>
                </a:solidFill>
              </a:rPr>
              <a:t>Shusaku Shimada (Yokogawa)</a:t>
            </a:r>
          </a:p>
          <a:p>
            <a:r>
              <a:rPr lang="en-US" altLang="ko-KR" dirty="0" smtClean="0">
                <a:solidFill>
                  <a:srgbClr val="00B050"/>
                </a:solidFill>
              </a:rPr>
              <a:t>13/1188r0 </a:t>
            </a:r>
            <a:r>
              <a:rPr lang="en-US" altLang="ko-KR" dirty="0">
                <a:solidFill>
                  <a:srgbClr val="00B050"/>
                </a:solidFill>
              </a:rPr>
              <a:t>Comment resolution on CCA</a:t>
            </a:r>
          </a:p>
          <a:p>
            <a:pPr lvl="1"/>
            <a:r>
              <a:rPr lang="en-US" altLang="ko-KR" dirty="0">
                <a:solidFill>
                  <a:srgbClr val="00B050"/>
                </a:solidFill>
              </a:rPr>
              <a:t>Eugene </a:t>
            </a:r>
            <a:r>
              <a:rPr lang="en-US" altLang="ko-KR" dirty="0" err="1">
                <a:solidFill>
                  <a:srgbClr val="00B050"/>
                </a:solidFill>
              </a:rPr>
              <a:t>Baik</a:t>
            </a:r>
            <a:r>
              <a:rPr lang="en-US" altLang="ko-KR" dirty="0">
                <a:solidFill>
                  <a:srgbClr val="00B050"/>
                </a:solidFill>
              </a:rPr>
              <a:t> (Qualcomm)</a:t>
            </a:r>
          </a:p>
          <a:p>
            <a:r>
              <a:rPr lang="en-US" altLang="ko-KR" dirty="0">
                <a:solidFill>
                  <a:srgbClr val="00B050"/>
                </a:solidFill>
              </a:rPr>
              <a:t>13/1180r0-CC9-Resolution-CID 22</a:t>
            </a:r>
            <a:endParaRPr lang="ko-KR" altLang="ko-KR" dirty="0">
              <a:solidFill>
                <a:srgbClr val="00B050"/>
              </a:solidFill>
            </a:endParaRPr>
          </a:p>
          <a:p>
            <a:pPr lvl="1"/>
            <a:r>
              <a:rPr lang="en-US" altLang="ko-KR" dirty="0">
                <a:solidFill>
                  <a:srgbClr val="00B050"/>
                </a:solidFill>
              </a:rPr>
              <a:t>Alfred </a:t>
            </a:r>
            <a:r>
              <a:rPr lang="en-US" altLang="ko-KR" dirty="0" err="1">
                <a:solidFill>
                  <a:srgbClr val="00B050"/>
                </a:solidFill>
              </a:rPr>
              <a:t>Asterjadhi</a:t>
            </a:r>
            <a:r>
              <a:rPr lang="en-US" altLang="ko-KR" dirty="0">
                <a:solidFill>
                  <a:srgbClr val="00B050"/>
                </a:solidFill>
              </a:rPr>
              <a:t> (Qualcomm)</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5854635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altLang="ko-KR" dirty="0">
                <a:solidFill>
                  <a:srgbClr val="00B050"/>
                </a:solidFill>
              </a:rPr>
              <a:t>Shusaku </a:t>
            </a:r>
            <a:r>
              <a:rPr lang="en-US" altLang="ko-KR" dirty="0" smtClean="0">
                <a:solidFill>
                  <a:srgbClr val="00B050"/>
                </a:solidFill>
              </a:rPr>
              <a:t>Shimada (PHY)</a:t>
            </a:r>
            <a:endParaRPr lang="en-US" dirty="0" smtClean="0">
              <a:solidFill>
                <a:srgbClr val="00B050"/>
              </a:solidFill>
            </a:endParaRPr>
          </a:p>
          <a:p>
            <a:pPr lvl="1"/>
            <a:r>
              <a:rPr lang="en-US" dirty="0" smtClean="0">
                <a:solidFill>
                  <a:srgbClr val="00B050"/>
                </a:solidFill>
              </a:rPr>
              <a:t>11-13-0912-00-00ah-cc9-clarification-regarding-cid800</a:t>
            </a:r>
            <a:endParaRPr lang="en-US" dirty="0">
              <a:solidFill>
                <a:srgbClr val="00B050"/>
              </a:solidFill>
            </a:endParaRPr>
          </a:p>
          <a:p>
            <a:pPr lvl="1"/>
            <a:r>
              <a:rPr lang="en-US" dirty="0">
                <a:solidFill>
                  <a:srgbClr val="00B050"/>
                </a:solidFill>
              </a:rPr>
              <a:t>11-13-0913-00-00ah-cc9-resolution-cid800</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55247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slots</a:t>
            </a:r>
            <a:endParaRPr lang="en-US" dirty="0"/>
          </a:p>
        </p:txBody>
      </p:sp>
      <p:sp>
        <p:nvSpPr>
          <p:cNvPr id="3" name="Content Placeholder 2"/>
          <p:cNvSpPr>
            <a:spLocks noGrp="1"/>
          </p:cNvSpPr>
          <p:nvPr>
            <p:ph idx="1"/>
          </p:nvPr>
        </p:nvSpPr>
        <p:spPr>
          <a:xfrm>
            <a:off x="762000" y="1524000"/>
            <a:ext cx="7772400" cy="4953000"/>
          </a:xfrm>
        </p:spPr>
        <p:txBody>
          <a:bodyPr/>
          <a:lstStyle/>
          <a:p>
            <a:r>
              <a:rPr lang="en-US" dirty="0" smtClean="0"/>
              <a:t>Full Task Group, Great Hall meeting room</a:t>
            </a:r>
          </a:p>
          <a:p>
            <a:pPr lvl="1"/>
            <a:r>
              <a:rPr lang="en-US" dirty="0" smtClean="0"/>
              <a:t>Monday PM1</a:t>
            </a:r>
          </a:p>
          <a:p>
            <a:pPr lvl="1"/>
            <a:r>
              <a:rPr lang="en-US" dirty="0" smtClean="0"/>
              <a:t>Wednesday AM1</a:t>
            </a:r>
          </a:p>
          <a:p>
            <a:pPr lvl="1"/>
            <a:r>
              <a:rPr lang="en-US" dirty="0" smtClean="0"/>
              <a:t>Thursday PM2</a:t>
            </a:r>
          </a:p>
          <a:p>
            <a:pPr lvl="1"/>
            <a:r>
              <a:rPr lang="en-US" dirty="0" smtClean="0"/>
              <a:t>Motions on draft text can occur Wed AM1 &amp; Thurs PM2</a:t>
            </a:r>
          </a:p>
          <a:p>
            <a:pPr lvl="1"/>
            <a:r>
              <a:rPr lang="en-US" dirty="0" smtClean="0"/>
              <a:t>Motion for submissions given on conf. calls on Wed AM1</a:t>
            </a:r>
          </a:p>
          <a:p>
            <a:r>
              <a:rPr lang="en-US" dirty="0" smtClean="0"/>
              <a:t>Ad </a:t>
            </a:r>
            <a:r>
              <a:rPr lang="en-US" dirty="0" err="1" smtClean="0"/>
              <a:t>Hocs</a:t>
            </a:r>
            <a:r>
              <a:rPr lang="en-US" dirty="0" smtClean="0"/>
              <a:t> – Simone Merlin/MAC, Minho Cheong/PHY</a:t>
            </a:r>
          </a:p>
          <a:p>
            <a:pPr lvl="1"/>
            <a:r>
              <a:rPr lang="en-US" dirty="0" smtClean="0"/>
              <a:t>Monday evening</a:t>
            </a:r>
          </a:p>
          <a:p>
            <a:pPr lvl="1"/>
            <a:r>
              <a:rPr lang="en-US" dirty="0" smtClean="0"/>
              <a:t>Tues AM1, PM1</a:t>
            </a:r>
          </a:p>
          <a:p>
            <a:pPr lvl="1"/>
            <a:r>
              <a:rPr lang="en-US" dirty="0" smtClean="0"/>
              <a:t>Wed PM1</a:t>
            </a:r>
          </a:p>
          <a:p>
            <a:pPr lvl="1"/>
            <a:r>
              <a:rPr lang="en-US" dirty="0" smtClean="0"/>
              <a:t>Thurs AM2</a:t>
            </a:r>
          </a:p>
          <a:p>
            <a:pPr lvl="1"/>
            <a:r>
              <a:rPr lang="en-US" dirty="0" smtClean="0"/>
              <a:t>MAC: Room 309 &amp; Great Hall</a:t>
            </a:r>
          </a:p>
          <a:p>
            <a:pPr lvl="1"/>
            <a:r>
              <a:rPr lang="en-US" dirty="0" smtClean="0"/>
              <a:t>PHY: Room 313</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36710360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Jae </a:t>
            </a:r>
            <a:r>
              <a:rPr lang="en-US" dirty="0" err="1">
                <a:solidFill>
                  <a:srgbClr val="00B050"/>
                </a:solidFill>
              </a:rPr>
              <a:t>Seung</a:t>
            </a:r>
            <a:r>
              <a:rPr lang="en-US" dirty="0">
                <a:solidFill>
                  <a:srgbClr val="00B050"/>
                </a:solidFill>
              </a:rPr>
              <a:t> Lee (ETRI</a:t>
            </a:r>
            <a:r>
              <a:rPr lang="en-US" dirty="0" smtClean="0">
                <a:solidFill>
                  <a:srgbClr val="00B050"/>
                </a:solidFill>
              </a:rPr>
              <a:t>) - MAC</a:t>
            </a:r>
            <a:endParaRPr lang="en-US" dirty="0">
              <a:solidFill>
                <a:srgbClr val="00B050"/>
              </a:solidFill>
            </a:endParaRPr>
          </a:p>
          <a:p>
            <a:r>
              <a:rPr lang="en-US" dirty="0">
                <a:solidFill>
                  <a:srgbClr val="00B050"/>
                </a:solidFill>
              </a:rPr>
              <a:t>11-13-1201-00-00ah-CC9-Resolution-CIDs-Clause-6.3.3.2.2.-6.3.3.3.2-10.1.4.3.2</a:t>
            </a:r>
          </a:p>
          <a:p>
            <a:r>
              <a:rPr lang="en-US" dirty="0">
                <a:solidFill>
                  <a:srgbClr val="00B050"/>
                </a:solidFill>
              </a:rPr>
              <a:t>11-13-1202-00-00ah-CC9-Resolution-CIDs-Clause-8.3.3.10-8.3.4.15c-8.4.2.170v</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319872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https://mentor.ieee.org/802.11/dcn/13/11-13-1207-00-00ah-partial-aid-color-bits.pptx</a:t>
            </a:r>
          </a:p>
          <a:p>
            <a:pPr lvl="1"/>
            <a:r>
              <a:rPr lang="en-US" dirty="0">
                <a:solidFill>
                  <a:srgbClr val="00B050"/>
                </a:solidFill>
              </a:rPr>
              <a:t>Matthew Fischer (</a:t>
            </a:r>
            <a:r>
              <a:rPr lang="en-US" dirty="0" err="1">
                <a:solidFill>
                  <a:srgbClr val="00B050"/>
                </a:solidFill>
              </a:rPr>
              <a:t>Broadcomm</a:t>
            </a:r>
            <a:r>
              <a:rPr lang="en-US" dirty="0">
                <a:solidFill>
                  <a:srgbClr val="00B050"/>
                </a:solidFill>
              </a:rPr>
              <a: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29118908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Withdrawn comments</a:t>
            </a:r>
            <a:endParaRPr lang="en-US" dirty="0"/>
          </a:p>
        </p:txBody>
      </p:sp>
      <p:sp>
        <p:nvSpPr>
          <p:cNvPr id="3" name="Content Placeholder 2"/>
          <p:cNvSpPr>
            <a:spLocks noGrp="1"/>
          </p:cNvSpPr>
          <p:nvPr>
            <p:ph idx="1"/>
          </p:nvPr>
        </p:nvSpPr>
        <p:spPr>
          <a:xfrm>
            <a:off x="685800" y="1447800"/>
            <a:ext cx="7772400" cy="4953000"/>
          </a:xfrm>
        </p:spPr>
        <p:txBody>
          <a:bodyPr/>
          <a:lstStyle/>
          <a:p>
            <a:r>
              <a:rPr lang="en-US" sz="1400" b="0" dirty="0" smtClean="0">
                <a:solidFill>
                  <a:srgbClr val="00B050"/>
                </a:solidFill>
              </a:rPr>
              <a:t>Haiguang Wang 183</a:t>
            </a:r>
          </a:p>
          <a:p>
            <a:r>
              <a:rPr lang="it-IT" sz="1400" b="0" dirty="0">
                <a:solidFill>
                  <a:srgbClr val="00B050"/>
                </a:solidFill>
              </a:rPr>
              <a:t>Simone Merlin 809 811 815 817 828 829 832 </a:t>
            </a:r>
            <a:r>
              <a:rPr lang="it-IT" sz="1400" b="0" dirty="0" smtClean="0">
                <a:solidFill>
                  <a:srgbClr val="00B050"/>
                </a:solidFill>
              </a:rPr>
              <a:t>843</a:t>
            </a:r>
          </a:p>
          <a:p>
            <a:r>
              <a:rPr lang="it-IT" sz="1400" b="0" dirty="0" smtClean="0">
                <a:solidFill>
                  <a:srgbClr val="00B050"/>
                </a:solidFill>
              </a:rPr>
              <a:t>Chittobrata Gosh </a:t>
            </a:r>
            <a:r>
              <a:rPr lang="en-US" sz="1400" b="0" dirty="0">
                <a:solidFill>
                  <a:srgbClr val="00B050"/>
                </a:solidFill>
              </a:rPr>
              <a:t>166, 167, </a:t>
            </a:r>
            <a:r>
              <a:rPr lang="en-US" sz="1400" b="0" dirty="0" smtClean="0">
                <a:solidFill>
                  <a:srgbClr val="00B050"/>
                </a:solidFill>
              </a:rPr>
              <a:t>171 </a:t>
            </a:r>
            <a:r>
              <a:rPr lang="en-US" sz="1400" b="0" dirty="0">
                <a:solidFill>
                  <a:srgbClr val="00B050"/>
                </a:solidFill>
              </a:rPr>
              <a:t>and </a:t>
            </a:r>
            <a:r>
              <a:rPr lang="en-US" sz="1400" b="0" dirty="0" smtClean="0">
                <a:solidFill>
                  <a:srgbClr val="00B050"/>
                </a:solidFill>
              </a:rPr>
              <a:t>172</a:t>
            </a:r>
          </a:p>
          <a:p>
            <a:r>
              <a:rPr lang="fi-FI" sz="1400" b="0" dirty="0">
                <a:solidFill>
                  <a:srgbClr val="00B050"/>
                </a:solidFill>
              </a:rPr>
              <a:t>Amin Jafarian 69, 71, 73, 87, 88, </a:t>
            </a:r>
            <a:r>
              <a:rPr lang="fi-FI" sz="1400" b="0" dirty="0" smtClean="0">
                <a:solidFill>
                  <a:srgbClr val="00B050"/>
                </a:solidFill>
              </a:rPr>
              <a:t>89</a:t>
            </a:r>
          </a:p>
          <a:p>
            <a:r>
              <a:rPr lang="en-US" sz="1400" b="0" dirty="0">
                <a:solidFill>
                  <a:srgbClr val="00B050"/>
                </a:solidFill>
              </a:rPr>
              <a:t>Mitsuru </a:t>
            </a:r>
            <a:r>
              <a:rPr lang="en-US" sz="1400" b="0" dirty="0" err="1">
                <a:solidFill>
                  <a:srgbClr val="00B050"/>
                </a:solidFill>
              </a:rPr>
              <a:t>Iwaoka</a:t>
            </a:r>
            <a:r>
              <a:rPr lang="en-US" sz="1400" b="0" dirty="0">
                <a:solidFill>
                  <a:srgbClr val="00B050"/>
                </a:solidFill>
              </a:rPr>
              <a:t> </a:t>
            </a:r>
            <a:r>
              <a:rPr lang="en-US" sz="1400" b="0" dirty="0" smtClean="0">
                <a:solidFill>
                  <a:srgbClr val="00B050"/>
                </a:solidFill>
              </a:rPr>
              <a:t>567</a:t>
            </a:r>
          </a:p>
          <a:p>
            <a:r>
              <a:rPr lang="en-US" sz="1400" b="0" dirty="0">
                <a:solidFill>
                  <a:srgbClr val="00B050"/>
                </a:solidFill>
              </a:rPr>
              <a:t>Young </a:t>
            </a:r>
            <a:r>
              <a:rPr lang="en-US" sz="1400" b="0" dirty="0" err="1">
                <a:solidFill>
                  <a:srgbClr val="00B050"/>
                </a:solidFill>
              </a:rPr>
              <a:t>Hoon</a:t>
            </a:r>
            <a:r>
              <a:rPr lang="en-US" sz="1400" b="0" dirty="0">
                <a:solidFill>
                  <a:srgbClr val="00B050"/>
                </a:solidFill>
              </a:rPr>
              <a:t> Kwon </a:t>
            </a:r>
            <a:r>
              <a:rPr lang="en-US" sz="1400" b="0" dirty="0" smtClean="0">
                <a:solidFill>
                  <a:srgbClr val="00B050"/>
                </a:solidFill>
              </a:rPr>
              <a:t>919 and 926</a:t>
            </a:r>
          </a:p>
          <a:p>
            <a:r>
              <a:rPr lang="en-US" sz="1400" b="0" dirty="0">
                <a:solidFill>
                  <a:srgbClr val="00B050"/>
                </a:solidFill>
              </a:rPr>
              <a:t>Kenichi Mori </a:t>
            </a:r>
            <a:r>
              <a:rPr lang="en-US" sz="1400" b="0" dirty="0" smtClean="0">
                <a:solidFill>
                  <a:srgbClr val="00B050"/>
                </a:solidFill>
              </a:rPr>
              <a:t>268</a:t>
            </a:r>
          </a:p>
          <a:p>
            <a:r>
              <a:rPr lang="de-DE" sz="1400" b="0" dirty="0">
                <a:solidFill>
                  <a:srgbClr val="00B050"/>
                </a:solidFill>
              </a:rPr>
              <a:t>Matthew Fischer 326 327 334 338 339 340 341 </a:t>
            </a:r>
            <a:r>
              <a:rPr lang="de-DE" sz="1400" b="0" dirty="0" smtClean="0">
                <a:solidFill>
                  <a:srgbClr val="00B050"/>
                </a:solidFill>
              </a:rPr>
              <a:t>342 </a:t>
            </a:r>
            <a:r>
              <a:rPr lang="de-DE" sz="1400" b="0" dirty="0">
                <a:solidFill>
                  <a:srgbClr val="00B050"/>
                </a:solidFill>
              </a:rPr>
              <a:t>354 355 361 </a:t>
            </a:r>
            <a:r>
              <a:rPr lang="de-DE" sz="1400" b="0" dirty="0" smtClean="0">
                <a:solidFill>
                  <a:srgbClr val="00B050"/>
                </a:solidFill>
              </a:rPr>
              <a:t>365</a:t>
            </a:r>
          </a:p>
          <a:p>
            <a:r>
              <a:rPr lang="de-DE" sz="1400" b="0" dirty="0">
                <a:solidFill>
                  <a:srgbClr val="00B050"/>
                </a:solidFill>
              </a:rPr>
              <a:t>Alfred Asterjadhi 4 7 11 24 28 29 30 34 37 45 47 53 55 62 </a:t>
            </a:r>
            <a:r>
              <a:rPr lang="de-DE" sz="1400" b="0" dirty="0" smtClean="0">
                <a:solidFill>
                  <a:srgbClr val="00B050"/>
                </a:solidFill>
              </a:rPr>
              <a:t>64</a:t>
            </a:r>
          </a:p>
          <a:p>
            <a:r>
              <a:rPr lang="de-DE" sz="1400" b="0" dirty="0" smtClean="0">
                <a:solidFill>
                  <a:srgbClr val="00B050"/>
                </a:solidFill>
              </a:rPr>
              <a:t>James Wang 222</a:t>
            </a:r>
          </a:p>
          <a:p>
            <a:r>
              <a:rPr lang="en-US" sz="1400" b="0" dirty="0" err="1" smtClean="0">
                <a:solidFill>
                  <a:srgbClr val="00B050"/>
                </a:solidFill>
              </a:rPr>
              <a:t>Kaiying</a:t>
            </a:r>
            <a:r>
              <a:rPr lang="en-US" sz="1400" b="0" dirty="0" smtClean="0">
                <a:solidFill>
                  <a:srgbClr val="00B050"/>
                </a:solidFill>
              </a:rPr>
              <a:t> </a:t>
            </a:r>
            <a:r>
              <a:rPr lang="en-US" sz="1400" b="0" dirty="0" err="1">
                <a:solidFill>
                  <a:srgbClr val="00B050"/>
                </a:solidFill>
              </a:rPr>
              <a:t>Lv</a:t>
            </a:r>
            <a:r>
              <a:rPr lang="en-US" sz="1400" b="0" dirty="0">
                <a:solidFill>
                  <a:srgbClr val="00B050"/>
                </a:solidFill>
              </a:rPr>
              <a:t> 252, </a:t>
            </a:r>
            <a:r>
              <a:rPr lang="en-US" sz="1400" b="0" dirty="0" smtClean="0">
                <a:solidFill>
                  <a:srgbClr val="00B050"/>
                </a:solidFill>
              </a:rPr>
              <a:t>256</a:t>
            </a:r>
          </a:p>
          <a:p>
            <a:r>
              <a:rPr lang="it-IT" sz="1400" b="0" dirty="0">
                <a:solidFill>
                  <a:srgbClr val="00B050"/>
                </a:solidFill>
              </a:rPr>
              <a:t>Li Chia Choo 279 </a:t>
            </a:r>
            <a:r>
              <a:rPr lang="it-IT" sz="1400" b="0" dirty="0" smtClean="0">
                <a:solidFill>
                  <a:srgbClr val="00B050"/>
                </a:solidFill>
              </a:rPr>
              <a:t>280</a:t>
            </a:r>
          </a:p>
          <a:p>
            <a:r>
              <a:rPr lang="en-US" sz="1400" b="0" dirty="0" err="1">
                <a:solidFill>
                  <a:srgbClr val="00B050"/>
                </a:solidFill>
              </a:rPr>
              <a:t>Rojan</a:t>
            </a:r>
            <a:r>
              <a:rPr lang="en-US" sz="1400" b="0" dirty="0">
                <a:solidFill>
                  <a:srgbClr val="00B050"/>
                </a:solidFill>
              </a:rPr>
              <a:t> </a:t>
            </a:r>
            <a:r>
              <a:rPr lang="en-US" sz="1400" b="0" dirty="0" err="1">
                <a:solidFill>
                  <a:srgbClr val="00B050"/>
                </a:solidFill>
              </a:rPr>
              <a:t>Chitrakar</a:t>
            </a:r>
            <a:r>
              <a:rPr lang="en-US" sz="1400" b="0" dirty="0">
                <a:solidFill>
                  <a:srgbClr val="00B050"/>
                </a:solidFill>
              </a:rPr>
              <a:t> </a:t>
            </a:r>
            <a:r>
              <a:rPr lang="en-US" sz="1400" b="0" dirty="0" smtClean="0">
                <a:solidFill>
                  <a:srgbClr val="00B050"/>
                </a:solidFill>
              </a:rPr>
              <a:t>600</a:t>
            </a:r>
          </a:p>
          <a:p>
            <a:r>
              <a:rPr lang="en-US" sz="1400" b="0" dirty="0">
                <a:solidFill>
                  <a:srgbClr val="00B050"/>
                </a:solidFill>
              </a:rPr>
              <a:t>Kenichi Mori </a:t>
            </a:r>
            <a:r>
              <a:rPr lang="en-US" sz="1400" b="0" dirty="0" smtClean="0">
                <a:solidFill>
                  <a:srgbClr val="00B050"/>
                </a:solidFill>
              </a:rPr>
              <a:t>274</a:t>
            </a:r>
          </a:p>
          <a:p>
            <a:r>
              <a:rPr lang="en-US" sz="1400" b="0" dirty="0">
                <a:solidFill>
                  <a:srgbClr val="00B050"/>
                </a:solidFill>
              </a:rPr>
              <a:t>Jianhan Liu </a:t>
            </a:r>
            <a:r>
              <a:rPr lang="en-US" sz="1400" b="0" dirty="0" smtClean="0">
                <a:solidFill>
                  <a:srgbClr val="00B050"/>
                </a:solidFill>
              </a:rPr>
              <a:t>233</a:t>
            </a:r>
          </a:p>
          <a:p>
            <a:r>
              <a:rPr lang="en-US" sz="1400" b="0" dirty="0" smtClean="0">
                <a:solidFill>
                  <a:srgbClr val="00B050"/>
                </a:solidFill>
              </a:rPr>
              <a:t>Minho Cheong </a:t>
            </a:r>
            <a:r>
              <a:rPr lang="en-US" sz="1400" b="0" dirty="0">
                <a:solidFill>
                  <a:srgbClr val="00B050"/>
                </a:solidFill>
              </a:rPr>
              <a:t>374, 375, 397, 398, 402, 410, 411, 422, 425, 428, 429, </a:t>
            </a:r>
            <a:r>
              <a:rPr lang="en-US" sz="1400" b="0" dirty="0" smtClean="0">
                <a:solidFill>
                  <a:srgbClr val="00B050"/>
                </a:solidFill>
              </a:rPr>
              <a:t>434</a:t>
            </a:r>
          </a:p>
          <a:p>
            <a:r>
              <a:rPr lang="en-US" sz="1400" b="0" dirty="0">
                <a:solidFill>
                  <a:srgbClr val="00B050"/>
                </a:solidFill>
              </a:rPr>
              <a:t>Ron </a:t>
            </a:r>
            <a:r>
              <a:rPr lang="en-US" sz="1400" b="0" dirty="0" err="1">
                <a:solidFill>
                  <a:srgbClr val="00B050"/>
                </a:solidFill>
              </a:rPr>
              <a:t>Murias</a:t>
            </a:r>
            <a:r>
              <a:rPr lang="en-US" sz="1400" b="0" dirty="0">
                <a:solidFill>
                  <a:srgbClr val="00B050"/>
                </a:solidFill>
              </a:rPr>
              <a:t> 673, 607, 675, 622, 650, 641, 639, 638, 636, 695.</a:t>
            </a:r>
          </a:p>
          <a:p>
            <a:r>
              <a:rPr lang="en-US" sz="1400" b="0" dirty="0">
                <a:solidFill>
                  <a:srgbClr val="00B050"/>
                </a:solidFill>
              </a:rPr>
              <a:t>Lei Zhongding 933 and </a:t>
            </a:r>
            <a:r>
              <a:rPr lang="en-US" sz="1400" b="0" dirty="0" smtClean="0">
                <a:solidFill>
                  <a:srgbClr val="00B050"/>
                </a:solidFill>
              </a:rPr>
              <a:t>938</a:t>
            </a:r>
          </a:p>
          <a:p>
            <a:r>
              <a:rPr lang="nl-NL" sz="1400" b="0" dirty="0">
                <a:solidFill>
                  <a:srgbClr val="00B050"/>
                </a:solidFill>
              </a:rPr>
              <a:t>Hongyuan Zhang 193, 194, 205, 212</a:t>
            </a:r>
            <a:endParaRPr lang="en-US" sz="1400" b="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3703149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22099001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11-13/1181r0 with the following tabs:</a:t>
            </a:r>
          </a:p>
          <a:p>
            <a:pPr marL="742950" lvl="2" indent="0">
              <a:buNone/>
            </a:pPr>
            <a:r>
              <a:rPr lang="en-US" sz="1400" dirty="0">
                <a:solidFill>
                  <a:srgbClr val="00B050"/>
                </a:solidFill>
              </a:rPr>
              <a:t>submission 13-971  : From conference call</a:t>
            </a:r>
          </a:p>
          <a:p>
            <a:pPr marL="742950" lvl="2" indent="0">
              <a:buNone/>
            </a:pPr>
            <a:r>
              <a:rPr lang="en-US" sz="1400" dirty="0">
                <a:solidFill>
                  <a:srgbClr val="00B050"/>
                </a:solidFill>
              </a:rPr>
              <a:t>submission 13-969  : From conference call</a:t>
            </a:r>
          </a:p>
          <a:p>
            <a:pPr marL="742950" lvl="2" indent="0">
              <a:buNone/>
            </a:pPr>
            <a:r>
              <a:rPr lang="en-US" sz="1400" dirty="0">
                <a:solidFill>
                  <a:srgbClr val="00B050"/>
                </a:solidFill>
              </a:rPr>
              <a:t>submission 13-881  : Presented Monday PM1</a:t>
            </a:r>
          </a:p>
          <a:p>
            <a:pPr marL="742950" lvl="2" indent="0">
              <a:buNone/>
            </a:pPr>
            <a:r>
              <a:rPr lang="en-US" sz="1400" dirty="0">
                <a:solidFill>
                  <a:srgbClr val="00B050"/>
                </a:solidFill>
              </a:rPr>
              <a:t>submission 13-1049 : Presented Monday evening</a:t>
            </a:r>
          </a:p>
          <a:p>
            <a:pPr marL="742950" lvl="2" indent="0">
              <a:buNone/>
            </a:pPr>
            <a:r>
              <a:rPr lang="en-US" sz="1400" dirty="0">
                <a:solidFill>
                  <a:srgbClr val="00B050"/>
                </a:solidFill>
              </a:rPr>
              <a:t>submission 13-1050 : Presented Monday evening</a:t>
            </a:r>
          </a:p>
          <a:p>
            <a:pPr marL="742950" lvl="2" indent="0">
              <a:buNone/>
            </a:pPr>
            <a:r>
              <a:rPr lang="en-US" sz="1400" dirty="0">
                <a:solidFill>
                  <a:srgbClr val="00B050"/>
                </a:solidFill>
              </a:rPr>
              <a:t>submission 13-1118 : Presented Monday evening</a:t>
            </a:r>
          </a:p>
          <a:p>
            <a:pPr marL="742950" lvl="2" indent="0">
              <a:buNone/>
            </a:pPr>
            <a:r>
              <a:rPr lang="en-US" sz="1400" dirty="0">
                <a:solidFill>
                  <a:srgbClr val="00B050"/>
                </a:solidFill>
              </a:rPr>
              <a:t>submission 13-984  : Presented Tuesday AM1</a:t>
            </a:r>
          </a:p>
          <a:p>
            <a:pPr marL="742950" lvl="2" indent="0">
              <a:buNone/>
            </a:pPr>
            <a:r>
              <a:rPr lang="en-US" sz="1400" dirty="0">
                <a:solidFill>
                  <a:srgbClr val="00B050"/>
                </a:solidFill>
              </a:rPr>
              <a:t>submission 13-1024 : Presented Tuesday AM1</a:t>
            </a:r>
          </a:p>
          <a:p>
            <a:pPr marL="742950" lvl="2" indent="0">
              <a:buNone/>
            </a:pPr>
            <a:r>
              <a:rPr lang="en-US" sz="1400" dirty="0">
                <a:solidFill>
                  <a:srgbClr val="00B050"/>
                </a:solidFill>
              </a:rPr>
              <a:t>submission 13-668  : Presented Tuesday AM1</a:t>
            </a:r>
          </a:p>
          <a:p>
            <a:pPr marL="742950" lvl="2" indent="0">
              <a:buNone/>
            </a:pPr>
            <a:r>
              <a:rPr lang="en-US" sz="1400" dirty="0">
                <a:solidFill>
                  <a:srgbClr val="00B050"/>
                </a:solidFill>
              </a:rPr>
              <a:t>submission 13-1138 : Presented Tuesday PM1</a:t>
            </a:r>
          </a:p>
          <a:p>
            <a:endParaRPr lang="en-US" dirty="0" smtClean="0"/>
          </a:p>
          <a:p>
            <a:pPr marL="342900" lvl="2" indent="-342900"/>
            <a:r>
              <a:rPr lang="en-US" sz="1400" dirty="0" smtClean="0"/>
              <a:t>Note: </a:t>
            </a:r>
            <a:r>
              <a:rPr lang="en-US" sz="1400" dirty="0"/>
              <a:t>submission 13-1172 : Presented Tuesday </a:t>
            </a:r>
            <a:r>
              <a:rPr lang="en-US" sz="1400" dirty="0" smtClean="0"/>
              <a:t>PM1</a:t>
            </a:r>
            <a:r>
              <a:rPr lang="en-US" sz="1400" dirty="0"/>
              <a:t> </a:t>
            </a:r>
            <a:r>
              <a:rPr lang="en-US" sz="1400" dirty="0" smtClean="0"/>
              <a:t>is </a:t>
            </a:r>
            <a:r>
              <a:rPr lang="en-US" sz="1400" dirty="0" err="1" smtClean="0"/>
              <a:t>defered</a:t>
            </a: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13400372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t>
            </a:r>
            <a:r>
              <a:rPr lang="en-US" b="0" dirty="0" smtClean="0">
                <a:solidFill>
                  <a:srgbClr val="00B050"/>
                </a:solidFill>
              </a:rPr>
              <a:t>adopt changes </a:t>
            </a:r>
            <a:r>
              <a:rPr lang="en-US" b="0" dirty="0">
                <a:solidFill>
                  <a:srgbClr val="00B050"/>
                </a:solidFill>
              </a:rPr>
              <a:t>in </a:t>
            </a:r>
            <a:r>
              <a:rPr lang="en-US" b="0" dirty="0" smtClean="0">
                <a:solidFill>
                  <a:srgbClr val="00B050"/>
                </a:solidFill>
              </a:rPr>
              <a:t>11-13/1127r1 including;</a:t>
            </a:r>
            <a:endParaRPr lang="en-US" b="0" dirty="0">
              <a:solidFill>
                <a:srgbClr val="00B050"/>
              </a:solidFill>
            </a:endParaRPr>
          </a:p>
          <a:p>
            <a:pPr marL="742950" lvl="2" indent="0">
              <a:buNone/>
            </a:pPr>
            <a:r>
              <a:rPr lang="en-US" sz="1400" dirty="0">
                <a:solidFill>
                  <a:srgbClr val="00B050"/>
                </a:solidFill>
              </a:rPr>
              <a:t>T</a:t>
            </a:r>
            <a:r>
              <a:rPr lang="en-US" sz="1400" dirty="0" smtClean="0">
                <a:solidFill>
                  <a:srgbClr val="00B050"/>
                </a:solidFill>
              </a:rPr>
              <a:t>he </a:t>
            </a:r>
            <a:r>
              <a:rPr lang="en-US" sz="1400" dirty="0">
                <a:solidFill>
                  <a:srgbClr val="00B050"/>
                </a:solidFill>
              </a:rPr>
              <a:t>Type1/Type2 classification concept in slide 6 and the splits for US and </a:t>
            </a:r>
            <a:r>
              <a:rPr lang="en-US" sz="1400" dirty="0" smtClean="0">
                <a:solidFill>
                  <a:srgbClr val="00B050"/>
                </a:solidFill>
              </a:rPr>
              <a:t>China as </a:t>
            </a:r>
            <a:r>
              <a:rPr lang="en-US" sz="1400" dirty="0">
                <a:solidFill>
                  <a:srgbClr val="00B050"/>
                </a:solidFill>
              </a:rPr>
              <a:t>described in Slides 7 and 8.</a:t>
            </a:r>
          </a:p>
          <a:p>
            <a:pPr marL="742950" lvl="2" indent="0">
              <a:buNone/>
            </a:pPr>
            <a:endParaRPr lang="en-US" sz="1400" dirty="0">
              <a:solidFill>
                <a:srgbClr val="00B050"/>
              </a:solidFill>
            </a:endParaRPr>
          </a:p>
          <a:p>
            <a:pPr marL="742950" lvl="2" indent="0">
              <a:buNone/>
            </a:pPr>
            <a:r>
              <a:rPr lang="en-US" sz="1400" dirty="0">
                <a:solidFill>
                  <a:srgbClr val="00B050"/>
                </a:solidFill>
              </a:rPr>
              <a:t>The preamble detect CCA levels for Type1 and Type2 channels as described in slide </a:t>
            </a:r>
            <a:r>
              <a:rPr lang="en-US" sz="1400" dirty="0" smtClean="0">
                <a:solidFill>
                  <a:srgbClr val="00B050"/>
                </a:solidFill>
              </a:rPr>
              <a:t>10</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Wide Intended </a:t>
            </a:r>
            <a:r>
              <a:rPr lang="en-US" sz="1400" dirty="0" err="1">
                <a:solidFill>
                  <a:srgbClr val="00B050"/>
                </a:solidFill>
              </a:rPr>
              <a:t>TxBW</a:t>
            </a:r>
            <a:r>
              <a:rPr lang="en-US" sz="1400" dirty="0">
                <a:solidFill>
                  <a:srgbClr val="00B050"/>
                </a:solidFill>
              </a:rPr>
              <a:t> concept, rules, and specific CCA levels for Type2 channels </a:t>
            </a:r>
            <a:r>
              <a:rPr lang="en-US" sz="1400" dirty="0" smtClean="0">
                <a:solidFill>
                  <a:srgbClr val="00B050"/>
                </a:solidFill>
              </a:rPr>
              <a:t>as described </a:t>
            </a:r>
            <a:r>
              <a:rPr lang="en-US" sz="1400" dirty="0">
                <a:solidFill>
                  <a:srgbClr val="00B050"/>
                </a:solidFill>
              </a:rPr>
              <a:t>in slides </a:t>
            </a:r>
            <a:r>
              <a:rPr lang="en-US" sz="1400" dirty="0" smtClean="0">
                <a:solidFill>
                  <a:srgbClr val="00B050"/>
                </a:solidFill>
              </a:rPr>
              <a:t>11-13</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Secondary channel CCA levels for Type1 and Type2 channels as described in slide </a:t>
            </a:r>
            <a:r>
              <a:rPr lang="en-US" sz="1400" dirty="0" smtClean="0">
                <a:solidFill>
                  <a:srgbClr val="00B050"/>
                </a:solidFill>
              </a:rPr>
              <a:t>14</a:t>
            </a:r>
            <a:r>
              <a:rPr lang="en-US" sz="1400" dirty="0">
                <a:solidFill>
                  <a:srgbClr val="00B050"/>
                </a:solidFill>
              </a:rPr>
              <a:t/>
            </a:r>
            <a:br>
              <a:rPr lang="en-US" sz="1400" dirty="0">
                <a:solidFill>
                  <a:srgbClr val="00B050"/>
                </a:solidFill>
              </a:rPr>
            </a:br>
            <a:endParaRPr lang="en-US" sz="1400" dirty="0">
              <a:solidFill>
                <a:srgbClr val="00B050"/>
              </a:solidFill>
            </a:endParaRPr>
          </a:p>
          <a:p>
            <a:pPr marL="742950" lvl="2" indent="0">
              <a:buNone/>
            </a:pPr>
            <a:r>
              <a:rPr lang="en-US" sz="1400" dirty="0">
                <a:solidFill>
                  <a:srgbClr val="00B050"/>
                </a:solidFill>
              </a:rPr>
              <a:t>The Energy Detect CCA levels for Type1 and Type2 channels as described in slide </a:t>
            </a:r>
            <a:r>
              <a:rPr lang="en-US" sz="1400" dirty="0" smtClean="0">
                <a:solidFill>
                  <a:srgbClr val="00B050"/>
                </a:solidFill>
              </a:rPr>
              <a:t>15</a:t>
            </a:r>
            <a:endParaRPr lang="en-US" sz="1400"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1333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Editorial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11-13/701r7 </a:t>
            </a:r>
            <a:r>
              <a:rPr lang="en-US" b="0" dirty="0">
                <a:solidFill>
                  <a:srgbClr val="00B050"/>
                </a:solidFill>
              </a:rPr>
              <a:t>with the </a:t>
            </a:r>
            <a:r>
              <a:rPr lang="en-US" b="0" dirty="0" smtClean="0">
                <a:solidFill>
                  <a:srgbClr val="00B050"/>
                </a:solidFill>
              </a:rPr>
              <a:t>“Editorial” tab.</a:t>
            </a:r>
            <a:endParaRPr lang="en-US" b="0" dirty="0">
              <a:solidFill>
                <a:srgbClr val="00B050"/>
              </a:solidFill>
            </a:endParaRPr>
          </a:p>
          <a:p>
            <a:endParaRPr lang="en-US" dirty="0" smtClean="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0857929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11-13/1194r0 for </a:t>
            </a:r>
            <a:r>
              <a:rPr lang="en-US" b="0" dirty="0" err="1">
                <a:solidFill>
                  <a:srgbClr val="00B050"/>
                </a:solidFill>
              </a:rPr>
              <a:t>TGah</a:t>
            </a:r>
            <a:r>
              <a:rPr lang="en-US" b="0" dirty="0">
                <a:solidFill>
                  <a:srgbClr val="00B050"/>
                </a:solidFill>
              </a:rPr>
              <a:t> July F2F meeting with the following tabs</a:t>
            </a:r>
            <a:r>
              <a:rPr lang="en-US" b="0" dirty="0" smtClean="0">
                <a:solidFill>
                  <a:srgbClr val="00B050"/>
                </a:solidFill>
              </a:rPr>
              <a:t>:</a:t>
            </a:r>
            <a:endParaRPr lang="en-US" sz="1100" b="0" dirty="0">
              <a:solidFill>
                <a:srgbClr val="00B050"/>
              </a:solidFill>
              <a:cs typeface="Times New Roman"/>
            </a:endParaRPr>
          </a:p>
          <a:p>
            <a:pPr lvl="1">
              <a:defRPr sz="1000"/>
            </a:pPr>
            <a:r>
              <a:rPr lang="en-US" sz="1600" b="0" dirty="0">
                <a:solidFill>
                  <a:srgbClr val="00B050"/>
                </a:solidFill>
                <a:cs typeface="Times New Roman"/>
              </a:rPr>
              <a:t>Submission 13-782 (Motion #2)</a:t>
            </a:r>
          </a:p>
          <a:p>
            <a:pPr lvl="1">
              <a:defRPr sz="1000"/>
            </a:pPr>
            <a:r>
              <a:rPr lang="en-US" sz="1600" b="0" dirty="0">
                <a:solidFill>
                  <a:srgbClr val="00B050"/>
                </a:solidFill>
                <a:cs typeface="Times New Roman"/>
              </a:rPr>
              <a:t>Submission 13-812 (Motion #3)</a:t>
            </a:r>
          </a:p>
          <a:p>
            <a:pPr lvl="1">
              <a:defRPr sz="1000"/>
            </a:pPr>
            <a:r>
              <a:rPr lang="en-US" sz="1600" b="0" dirty="0">
                <a:solidFill>
                  <a:srgbClr val="00B050"/>
                </a:solidFill>
                <a:cs typeface="Times New Roman"/>
              </a:rPr>
              <a:t>Submission 13-813 (Motion #4)</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3641703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 for </a:t>
            </a:r>
            <a:r>
              <a:rPr lang="en-US" b="0" dirty="0" err="1">
                <a:solidFill>
                  <a:srgbClr val="00B050"/>
                </a:solidFill>
              </a:rPr>
              <a:t>TGah</a:t>
            </a:r>
            <a:r>
              <a:rPr lang="en-US" b="0" dirty="0">
                <a:solidFill>
                  <a:srgbClr val="00B050"/>
                </a:solidFill>
              </a:rPr>
              <a:t> July-September ad-hoc </a:t>
            </a:r>
            <a:r>
              <a:rPr lang="en-US" b="0" dirty="0" smtClean="0">
                <a:solidFill>
                  <a:srgbClr val="00B050"/>
                </a:solidFill>
              </a:rPr>
              <a:t>meeting, </a:t>
            </a:r>
            <a:r>
              <a:rPr lang="en-US" b="0" dirty="0">
                <a:solidFill>
                  <a:srgbClr val="00B050"/>
                </a:solidFill>
              </a:rPr>
              <a:t>with the following tabs</a:t>
            </a:r>
            <a:r>
              <a:rPr lang="en-US" b="0" dirty="0" smtClean="0">
                <a:solidFill>
                  <a:srgbClr val="00B050"/>
                </a:solidFill>
              </a:rPr>
              <a:t>:</a:t>
            </a: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13-1014, submission 13-1015, submission 13-1021, </a:t>
            </a:r>
            <a:endParaRPr lang="en-US" sz="14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13-813, submission 13-819, submission 13-821, submission </a:t>
            </a:r>
            <a:r>
              <a:rPr lang="en-US" sz="1400" b="0" dirty="0">
                <a:solidFill>
                  <a:srgbClr val="00B050"/>
                </a:solidFill>
                <a:cs typeface="Times New Roman"/>
              </a:rPr>
              <a:t>13-829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13-833, submission 13-835, submission 13-838, submission </a:t>
            </a:r>
            <a:r>
              <a:rPr lang="en-US" sz="1400" b="0" dirty="0">
                <a:solidFill>
                  <a:srgbClr val="00B050"/>
                </a:solidFill>
                <a:cs typeface="Times New Roman"/>
              </a:rPr>
              <a:t>13-859</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13-957, submission 13-964, submission 13-970, submission </a:t>
            </a:r>
            <a:r>
              <a:rPr lang="en-US" sz="1400" b="0" dirty="0">
                <a:solidFill>
                  <a:srgbClr val="00B050"/>
                </a:solidFill>
                <a:cs typeface="Times New Roman"/>
              </a:rPr>
              <a:t>13-972</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13-973, submission 13-974, submission 13-976, submission </a:t>
            </a:r>
            <a:r>
              <a:rPr lang="en-US" sz="1400" b="0" dirty="0">
                <a:solidFill>
                  <a:srgbClr val="00B050"/>
                </a:solidFill>
                <a:cs typeface="Times New Roman"/>
              </a:rPr>
              <a:t>13-977</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13-978, submission 13-980, submission 13-997, submission </a:t>
            </a:r>
            <a:r>
              <a:rPr lang="en-US" sz="1400" b="0" dirty="0">
                <a:solidFill>
                  <a:srgbClr val="00B050"/>
                </a:solidFill>
                <a:cs typeface="Times New Roman"/>
              </a:rPr>
              <a:t>13-998</a:t>
            </a:r>
            <a:endParaRPr lang="en-US" sz="1100" b="0" dirty="0">
              <a:solidFill>
                <a:srgbClr val="00B050"/>
              </a:solidFill>
              <a:cs typeface="Times New Roman"/>
            </a:endParaRPr>
          </a:p>
          <a:p>
            <a:pPr lvl="1">
              <a:defRPr sz="1000"/>
            </a:pPr>
            <a:endParaRPr lang="en-US" sz="700" b="0" dirty="0">
              <a:solidFill>
                <a:srgbClr val="00000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252697556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MAC motions</a:t>
            </a:r>
            <a:br>
              <a:rPr lang="en-US" dirty="0" smtClean="0"/>
            </a:br>
            <a:r>
              <a:rPr lang="en-US" dirty="0" smtClean="0"/>
              <a:t>for Wednesday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11-13/1194r0</a:t>
            </a:r>
            <a:r>
              <a:rPr lang="en-US" b="0" dirty="0">
                <a:solidFill>
                  <a:srgbClr val="00B050"/>
                </a:solidFill>
              </a:rPr>
              <a:t>, for </a:t>
            </a:r>
            <a:r>
              <a:rPr lang="en-US" b="0" dirty="0" err="1">
                <a:solidFill>
                  <a:srgbClr val="00B050"/>
                </a:solidFill>
              </a:rPr>
              <a:t>TGah</a:t>
            </a:r>
            <a:r>
              <a:rPr lang="en-US" b="0" dirty="0">
                <a:solidFill>
                  <a:srgbClr val="00B050"/>
                </a:solidFill>
              </a:rPr>
              <a:t> September F2F meeting, with the following tabs</a:t>
            </a:r>
            <a:r>
              <a:rPr lang="en-US" b="0" dirty="0" smtClean="0">
                <a:solidFill>
                  <a:srgbClr val="00B050"/>
                </a:solidFill>
              </a:rPr>
              <a:t>:</a:t>
            </a:r>
            <a:endParaRPr lang="en-US" sz="1100" b="0" dirty="0">
              <a:solidFill>
                <a:srgbClr val="00B050"/>
              </a:solidFill>
              <a:cs typeface="Times New Roman"/>
            </a:endParaRPr>
          </a:p>
          <a:p>
            <a:pPr>
              <a:defRPr sz="1000"/>
            </a:pPr>
            <a:endParaRPr lang="en-US" sz="1100" b="0" dirty="0">
              <a:solidFill>
                <a:srgbClr val="00B050"/>
              </a:solidFill>
              <a:cs typeface="Times New Roman"/>
            </a:endParaRP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13-1027, submission 13-1033, submission 13-1034, submission </a:t>
            </a:r>
            <a:r>
              <a:rPr lang="en-US" sz="1400" b="0" dirty="0">
                <a:solidFill>
                  <a:srgbClr val="00B050"/>
                </a:solidFill>
                <a:cs typeface="Times New Roman"/>
              </a:rPr>
              <a:t>13-1048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13-1062, submission 13-1064, submission 13-1067, submission </a:t>
            </a:r>
            <a:r>
              <a:rPr lang="en-US" sz="1400" b="0" dirty="0">
                <a:solidFill>
                  <a:srgbClr val="00B050"/>
                </a:solidFill>
                <a:cs typeface="Times New Roman"/>
              </a:rPr>
              <a:t>13-1068</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13-1069, submission 13-1084, submission 13-1085, submission </a:t>
            </a:r>
            <a:r>
              <a:rPr lang="en-US" sz="1400" b="0" dirty="0">
                <a:solidFill>
                  <a:srgbClr val="00B050"/>
                </a:solidFill>
                <a:cs typeface="Times New Roman"/>
              </a:rPr>
              <a:t>13-1086</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13-1087, submission 13-1093, submission 13-1094, submission </a:t>
            </a:r>
            <a:r>
              <a:rPr lang="en-US" sz="1400" b="0" dirty="0">
                <a:solidFill>
                  <a:srgbClr val="00B050"/>
                </a:solidFill>
                <a:cs typeface="Times New Roman"/>
              </a:rPr>
              <a:t>13-1095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13-1098, submission 13-1099, submission 13-1099, submission </a:t>
            </a:r>
            <a:r>
              <a:rPr lang="en-US" sz="1400" b="0" dirty="0">
                <a:solidFill>
                  <a:srgbClr val="00B050"/>
                </a:solidFill>
                <a:cs typeface="Times New Roman"/>
              </a:rPr>
              <a:t>13-1101</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13-1103, submission 13-1104, submission 13-1106, submission </a:t>
            </a:r>
            <a:r>
              <a:rPr lang="en-US" sz="1400" b="0" dirty="0">
                <a:solidFill>
                  <a:srgbClr val="00B050"/>
                </a:solidFill>
                <a:cs typeface="Times New Roman"/>
              </a:rPr>
              <a:t>13-1124</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13-1134, submission 13-1136, submission 13-1139, submission </a:t>
            </a:r>
            <a:r>
              <a:rPr lang="en-US" sz="1400" b="0" dirty="0">
                <a:solidFill>
                  <a:srgbClr val="00B050"/>
                </a:solidFill>
                <a:cs typeface="Times New Roman"/>
              </a:rPr>
              <a:t>13-1140</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13-1141, submission 13-828, submission </a:t>
            </a:r>
            <a:r>
              <a:rPr lang="en-US" sz="1400" b="0" dirty="0">
                <a:solidFill>
                  <a:srgbClr val="00B050"/>
                </a:solidFill>
                <a:cs typeface="Times New Roman"/>
              </a:rPr>
              <a:t>13-975</a:t>
            </a:r>
          </a:p>
          <a:p>
            <a:pPr>
              <a:defRPr sz="1000"/>
            </a:pPr>
            <a:r>
              <a:rPr lang="en-US" sz="1400" b="0" dirty="0">
                <a:solidFill>
                  <a:srgbClr val="00B050"/>
                </a:solidFill>
                <a:cs typeface="Times New Roman"/>
              </a:rPr>
              <a:t>submission </a:t>
            </a:r>
            <a:r>
              <a:rPr lang="en-US" sz="1400" b="0" dirty="0" smtClean="0">
                <a:solidFill>
                  <a:srgbClr val="00B050"/>
                </a:solidFill>
                <a:cs typeface="Times New Roman"/>
              </a:rPr>
              <a:t>13-979, submission </a:t>
            </a:r>
            <a:r>
              <a:rPr lang="en-US" sz="1400" b="0" dirty="0">
                <a:solidFill>
                  <a:srgbClr val="00B050"/>
                </a:solidFill>
                <a:cs typeface="Times New Roman"/>
              </a:rPr>
              <a:t>13-981</a:t>
            </a:r>
            <a:endParaRPr lang="en-US" sz="700" b="0" dirty="0">
              <a:solidFill>
                <a:srgbClr val="00B050"/>
              </a:solidFill>
              <a:cs typeface="Times New Roman"/>
            </a:endParaRPr>
          </a:p>
          <a:p>
            <a:pPr marL="742950" lvl="2" indent="0">
              <a:buNone/>
            </a:pPr>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2809508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Minutes</a:t>
            </a:r>
            <a:endParaRPr lang="en-US" dirty="0"/>
          </a:p>
        </p:txBody>
      </p:sp>
      <p:sp>
        <p:nvSpPr>
          <p:cNvPr id="3" name="Content Placeholder 2"/>
          <p:cNvSpPr>
            <a:spLocks noGrp="1"/>
          </p:cNvSpPr>
          <p:nvPr>
            <p:ph idx="1"/>
          </p:nvPr>
        </p:nvSpPr>
        <p:spPr/>
        <p:txBody>
          <a:bodyPr/>
          <a:lstStyle/>
          <a:p>
            <a:r>
              <a:rPr lang="en-US" dirty="0" smtClean="0">
                <a:solidFill>
                  <a:srgbClr val="00B050"/>
                </a:solidFill>
              </a:rPr>
              <a:t>Conference calls</a:t>
            </a:r>
          </a:p>
          <a:p>
            <a:pPr lvl="1"/>
            <a:r>
              <a:rPr lang="en-US" dirty="0" smtClean="0">
                <a:solidFill>
                  <a:srgbClr val="00B050"/>
                </a:solidFill>
              </a:rPr>
              <a:t>September 11, 13/1128r0</a:t>
            </a:r>
          </a:p>
          <a:p>
            <a:pPr lvl="1"/>
            <a:r>
              <a:rPr lang="en-US" dirty="0" smtClean="0">
                <a:solidFill>
                  <a:srgbClr val="00B050"/>
                </a:solidFill>
              </a:rPr>
              <a:t>September 4, 13/1031r0</a:t>
            </a:r>
          </a:p>
          <a:p>
            <a:pPr lvl="1"/>
            <a:r>
              <a:rPr lang="en-US" dirty="0" smtClean="0">
                <a:solidFill>
                  <a:srgbClr val="00B050"/>
                </a:solidFill>
              </a:rPr>
              <a:t>August 28, 13/1010r1</a:t>
            </a:r>
          </a:p>
          <a:p>
            <a:pPr lvl="1"/>
            <a:r>
              <a:rPr lang="en-US" dirty="0" smtClean="0">
                <a:solidFill>
                  <a:srgbClr val="00B050"/>
                </a:solidFill>
              </a:rPr>
              <a:t>August 21, 13/993r0</a:t>
            </a:r>
          </a:p>
          <a:p>
            <a:pPr lvl="1"/>
            <a:r>
              <a:rPr lang="en-US" dirty="0" smtClean="0">
                <a:solidFill>
                  <a:srgbClr val="00B050"/>
                </a:solidFill>
              </a:rPr>
              <a:t>August 14, 13/966</a:t>
            </a:r>
          </a:p>
          <a:p>
            <a:pPr lvl="1"/>
            <a:r>
              <a:rPr lang="en-US" dirty="0" smtClean="0">
                <a:solidFill>
                  <a:srgbClr val="00B050"/>
                </a:solidFill>
              </a:rPr>
              <a:t>August 7, 13/962</a:t>
            </a:r>
          </a:p>
          <a:p>
            <a:pPr lvl="1"/>
            <a:r>
              <a:rPr lang="en-US" dirty="0" smtClean="0">
                <a:solidFill>
                  <a:srgbClr val="00B050"/>
                </a:solidFill>
              </a:rPr>
              <a:t>July 31, 13/940</a:t>
            </a:r>
          </a:p>
          <a:p>
            <a:r>
              <a:rPr lang="en-US" dirty="0" smtClean="0">
                <a:solidFill>
                  <a:srgbClr val="00B050"/>
                </a:solidFill>
              </a:rPr>
              <a:t>July face to face meeting, 13/928r1</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2612264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motions for</a:t>
            </a:r>
            <a:br>
              <a:rPr lang="en-US" dirty="0" smtClean="0"/>
            </a:br>
            <a:r>
              <a:rPr lang="en-US" dirty="0" smtClean="0"/>
              <a:t>Thursday PM1</a:t>
            </a:r>
            <a:endParaRPr lang="en-US" dirty="0"/>
          </a:p>
        </p:txBody>
      </p:sp>
      <p:sp>
        <p:nvSpPr>
          <p:cNvPr id="3" name="Content Placeholder 2"/>
          <p:cNvSpPr>
            <a:spLocks noGrp="1"/>
          </p:cNvSpPr>
          <p:nvPr>
            <p:ph idx="1"/>
          </p:nvPr>
        </p:nvSpPr>
        <p:spPr/>
        <p:txBody>
          <a:bodyPr/>
          <a:lstStyle/>
          <a:p>
            <a:r>
              <a:rPr lang="en-US" b="0" dirty="0" smtClean="0">
                <a:solidFill>
                  <a:srgbClr val="00B050"/>
                </a:solidFill>
              </a:rPr>
              <a:t>The following was presented during a </a:t>
            </a:r>
            <a:r>
              <a:rPr lang="en-US" b="0" dirty="0" err="1" smtClean="0">
                <a:solidFill>
                  <a:srgbClr val="00B050"/>
                </a:solidFill>
              </a:rPr>
              <a:t>TGah</a:t>
            </a:r>
            <a:r>
              <a:rPr lang="en-US" b="0" dirty="0" smtClean="0">
                <a:solidFill>
                  <a:srgbClr val="00B050"/>
                </a:solidFill>
              </a:rPr>
              <a:t> conference call. It had no objection. There is no CID associated with it.</a:t>
            </a:r>
          </a:p>
          <a:p>
            <a:endParaRPr lang="en-US" b="0" dirty="0" smtClean="0">
              <a:solidFill>
                <a:srgbClr val="00B050"/>
              </a:solidFill>
            </a:endParaRPr>
          </a:p>
          <a:p>
            <a:r>
              <a:rPr lang="en-US" b="0" dirty="0" smtClean="0">
                <a:solidFill>
                  <a:srgbClr val="00B050"/>
                </a:solidFill>
              </a:rPr>
              <a:t>Motion</a:t>
            </a:r>
            <a:r>
              <a:rPr lang="en-US" b="0" dirty="0">
                <a:solidFill>
                  <a:srgbClr val="00B050"/>
                </a:solidFill>
              </a:rPr>
              <a:t>: Move to adopt </a:t>
            </a:r>
            <a:r>
              <a:rPr lang="en-US" b="0" dirty="0" smtClean="0">
                <a:solidFill>
                  <a:srgbClr val="00B050"/>
                </a:solidFill>
              </a:rPr>
              <a:t>draft text changes </a:t>
            </a:r>
            <a:r>
              <a:rPr lang="en-US" b="0" dirty="0">
                <a:solidFill>
                  <a:srgbClr val="00B050"/>
                </a:solidFill>
              </a:rPr>
              <a:t>in </a:t>
            </a:r>
            <a:r>
              <a:rPr lang="en-US" b="0" dirty="0" smtClean="0">
                <a:solidFill>
                  <a:srgbClr val="00B050"/>
                </a:solidFill>
              </a:rPr>
              <a:t>11-13/898r1.</a:t>
            </a:r>
          </a:p>
          <a:p>
            <a:pPr lvl="1"/>
            <a:r>
              <a:rPr lang="en-US" dirty="0" smtClean="0">
                <a:solidFill>
                  <a:srgbClr val="00B050"/>
                </a:solidFill>
              </a:rPr>
              <a:t>Mover: Alfred </a:t>
            </a:r>
            <a:r>
              <a:rPr lang="en-US" dirty="0" err="1" smtClean="0">
                <a:solidFill>
                  <a:srgbClr val="00B050"/>
                </a:solidFill>
              </a:rPr>
              <a:t>Asterjadhi</a:t>
            </a:r>
            <a:r>
              <a:rPr lang="en-US" dirty="0" smtClean="0">
                <a:solidFill>
                  <a:srgbClr val="00B050"/>
                </a:solidFill>
              </a:rPr>
              <a:t>, Second: </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0290060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PHY motions</a:t>
            </a:r>
            <a:br>
              <a:rPr lang="en-US" dirty="0" smtClean="0"/>
            </a:br>
            <a:r>
              <a:rPr lang="en-US" dirty="0" smtClean="0"/>
              <a:t>for Thursday</a:t>
            </a:r>
            <a:endParaRPr lang="en-US" dirty="0"/>
          </a:p>
        </p:txBody>
      </p:sp>
      <p:sp>
        <p:nvSpPr>
          <p:cNvPr id="3" name="Content Placeholder 2"/>
          <p:cNvSpPr>
            <a:spLocks noGrp="1"/>
          </p:cNvSpPr>
          <p:nvPr>
            <p:ph idx="1"/>
          </p:nvPr>
        </p:nvSpPr>
        <p:spPr/>
        <p:txBody>
          <a:bodyPr/>
          <a:lstStyle/>
          <a:p>
            <a:r>
              <a:rPr lang="en-US" b="0" dirty="0">
                <a:solidFill>
                  <a:srgbClr val="00B050"/>
                </a:solidFill>
              </a:rPr>
              <a:t>Motion: Move to adopt the Comment Resolutions in </a:t>
            </a:r>
            <a:r>
              <a:rPr lang="en-US" b="0" dirty="0" smtClean="0">
                <a:solidFill>
                  <a:srgbClr val="00B050"/>
                </a:solidFill>
              </a:rPr>
              <a:t>11-13/1227r0 </a:t>
            </a:r>
            <a:r>
              <a:rPr lang="en-US" b="0" dirty="0">
                <a:solidFill>
                  <a:srgbClr val="00B050"/>
                </a:solidFill>
              </a:rPr>
              <a:t>with the following tabs:</a:t>
            </a:r>
          </a:p>
          <a:p>
            <a:pPr marL="742950" lvl="2" indent="0">
              <a:buNone/>
            </a:pPr>
            <a:r>
              <a:rPr lang="en-US" sz="1400" dirty="0">
                <a:solidFill>
                  <a:srgbClr val="00B050"/>
                </a:solidFill>
              </a:rPr>
              <a:t>submission </a:t>
            </a:r>
            <a:r>
              <a:rPr lang="en-US" sz="1400" dirty="0" smtClean="0">
                <a:solidFill>
                  <a:srgbClr val="00B050"/>
                </a:solidFill>
              </a:rPr>
              <a:t>13-1088</a:t>
            </a:r>
          </a:p>
          <a:p>
            <a:pPr marL="742950" lvl="2" indent="0">
              <a:buNone/>
            </a:pPr>
            <a:r>
              <a:rPr lang="en-US" sz="1400" dirty="0">
                <a:solidFill>
                  <a:srgbClr val="00B050"/>
                </a:solidFill>
              </a:rPr>
              <a:t>s</a:t>
            </a:r>
            <a:r>
              <a:rPr lang="en-US" sz="1400" dirty="0" smtClean="0">
                <a:solidFill>
                  <a:srgbClr val="00B050"/>
                </a:solidFill>
              </a:rPr>
              <a:t>ubmission 13-1172</a:t>
            </a:r>
          </a:p>
          <a:p>
            <a:pPr marL="742950" lvl="2" indent="0">
              <a:buNone/>
            </a:pPr>
            <a:r>
              <a:rPr lang="en-US" sz="1400" dirty="0">
                <a:solidFill>
                  <a:srgbClr val="00B050"/>
                </a:solidFill>
              </a:rPr>
              <a:t>s</a:t>
            </a:r>
            <a:r>
              <a:rPr lang="en-US" sz="1400" dirty="0" smtClean="0">
                <a:solidFill>
                  <a:srgbClr val="00B050"/>
                </a:solidFill>
              </a:rPr>
              <a:t>ubmission 13-1102PHY</a:t>
            </a:r>
          </a:p>
          <a:p>
            <a:pPr marL="742950" lvl="2" indent="0">
              <a:buNone/>
            </a:pPr>
            <a:r>
              <a:rPr lang="en-US" sz="1400" dirty="0">
                <a:solidFill>
                  <a:srgbClr val="00B050"/>
                </a:solidFill>
              </a:rPr>
              <a:t>s</a:t>
            </a:r>
            <a:r>
              <a:rPr lang="en-US" sz="1400" dirty="0" smtClean="0">
                <a:solidFill>
                  <a:srgbClr val="00B050"/>
                </a:solidFill>
              </a:rPr>
              <a:t>ubmission 13-1188</a:t>
            </a:r>
          </a:p>
          <a:p>
            <a:pPr marL="742950" lvl="2" indent="0">
              <a:buNone/>
            </a:pPr>
            <a:r>
              <a:rPr lang="en-US" sz="1400" dirty="0">
                <a:solidFill>
                  <a:srgbClr val="00B050"/>
                </a:solidFill>
              </a:rPr>
              <a:t>s</a:t>
            </a:r>
            <a:r>
              <a:rPr lang="en-US" sz="1400" dirty="0" smtClean="0">
                <a:solidFill>
                  <a:srgbClr val="00B050"/>
                </a:solidFill>
              </a:rPr>
              <a:t>ubmission 13-1118</a:t>
            </a:r>
          </a:p>
          <a:p>
            <a:pPr marL="742950" lvl="2" indent="0">
              <a:buNone/>
            </a:pPr>
            <a:r>
              <a:rPr lang="en-US" sz="1400" dirty="0">
                <a:solidFill>
                  <a:srgbClr val="00B050"/>
                </a:solidFill>
              </a:rPr>
              <a:t>s</a:t>
            </a:r>
            <a:r>
              <a:rPr lang="en-US" sz="1400" dirty="0" smtClean="0">
                <a:solidFill>
                  <a:srgbClr val="00B050"/>
                </a:solidFill>
              </a:rPr>
              <a:t>ubmission 13-1180</a:t>
            </a:r>
          </a:p>
          <a:p>
            <a:pPr marL="742950" lvl="2" indent="0">
              <a:buNone/>
            </a:pPr>
            <a:r>
              <a:rPr lang="en-US" sz="1400" dirty="0">
                <a:solidFill>
                  <a:srgbClr val="00B050"/>
                </a:solidFill>
              </a:rPr>
              <a:t>s</a:t>
            </a:r>
            <a:r>
              <a:rPr lang="en-US" sz="1400" dirty="0" smtClean="0">
                <a:solidFill>
                  <a:srgbClr val="00B050"/>
                </a:solidFill>
              </a:rPr>
              <a:t>ubmission 13-913</a:t>
            </a:r>
          </a:p>
          <a:p>
            <a:pPr marL="742950" lvl="2" indent="0">
              <a:buNone/>
            </a:pPr>
            <a:r>
              <a:rPr lang="en-US" sz="1400" dirty="0" smtClean="0">
                <a:solidFill>
                  <a:srgbClr val="00B050"/>
                </a:solidFill>
              </a:rPr>
              <a:t>761DupOf781</a:t>
            </a:r>
            <a:endParaRPr lang="en-US" sz="1400" dirty="0">
              <a:solidFill>
                <a:srgbClr val="00B050"/>
              </a:solidFill>
            </a:endParaRPr>
          </a:p>
          <a:p>
            <a:endParaRPr lang="en-US" dirty="0" smtClean="0"/>
          </a:p>
          <a:p>
            <a:pPr marL="342900" lvl="2" indent="-342900"/>
            <a:endParaRPr lang="en-US" sz="14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20406640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pPr marL="57150" indent="0">
              <a:buNone/>
            </a:pPr>
            <a:r>
              <a:rPr lang="en-GB" sz="1800" b="1" u="sng" dirty="0"/>
              <a:t>Working Group Letter Ballot</a:t>
            </a:r>
            <a:endParaRPr lang="en-US" sz="1800" b="1" u="sng" dirty="0"/>
          </a:p>
          <a:p>
            <a:r>
              <a:rPr lang="en-GB" sz="1600" dirty="0"/>
              <a:t>Discussion:</a:t>
            </a:r>
            <a:endParaRPr lang="en-US" sz="1600" dirty="0"/>
          </a:p>
          <a:p>
            <a:r>
              <a:rPr lang="en-GB" sz="1600" dirty="0"/>
              <a:t>There are two forms of this motion.  The simple form (“Approve a 30 day...”) is used when the draft being balloted is available at the time of the motion.   The longer form (“Having approved changes...”) is used when the draft to be balloted is not available at the time of the motion.</a:t>
            </a:r>
            <a:endParaRPr lang="en-US" sz="1600" dirty="0"/>
          </a:p>
          <a:p>
            <a:r>
              <a:rPr lang="en-GB" sz="1600" dirty="0"/>
              <a:t>Motion:</a:t>
            </a:r>
            <a:endParaRPr lang="en-US" sz="1600" dirty="0"/>
          </a:p>
          <a:p>
            <a:pPr lvl="0"/>
            <a:r>
              <a:rPr lang="en-US" sz="1600" dirty="0"/>
              <a:t>[Having approved changes to &lt;group&gt; &lt;previous-draft&gt;, as defined in &lt;doc-ref&gt;,</a:t>
            </a:r>
          </a:p>
          <a:p>
            <a:pPr lvl="0"/>
            <a:r>
              <a:rPr lang="en-US" sz="1600" dirty="0"/>
              <a:t>Instruct the editor to prepare &lt;group&gt; &lt;draft&gt;,  and]</a:t>
            </a:r>
          </a:p>
          <a:p>
            <a:pPr lvl="0"/>
            <a:r>
              <a:rPr lang="en-US" sz="1600" dirty="0"/>
              <a:t>Approve a 30 day Working Group Technical Letter Ballot asking the question “Should &lt;group&gt; &lt;draft&gt; 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12924250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LB motion template</a:t>
            </a:r>
            <a:endParaRPr lang="en-US" dirty="0"/>
          </a:p>
        </p:txBody>
      </p:sp>
      <p:sp>
        <p:nvSpPr>
          <p:cNvPr id="3" name="Content Placeholder 2"/>
          <p:cNvSpPr>
            <a:spLocks noGrp="1"/>
          </p:cNvSpPr>
          <p:nvPr>
            <p:ph idx="1"/>
          </p:nvPr>
        </p:nvSpPr>
        <p:spPr>
          <a:xfrm>
            <a:off x="685800" y="1981200"/>
            <a:ext cx="7772400" cy="4419600"/>
          </a:xfrm>
        </p:spPr>
        <p:txBody>
          <a:bodyPr/>
          <a:lstStyle/>
          <a:p>
            <a:r>
              <a:rPr lang="en-GB" sz="1600" dirty="0" smtClean="0"/>
              <a:t>Motion</a:t>
            </a:r>
            <a:r>
              <a:rPr lang="en-GB" sz="1600" dirty="0"/>
              <a:t>:</a:t>
            </a:r>
            <a:endParaRPr lang="en-US" sz="1600" dirty="0"/>
          </a:p>
          <a:p>
            <a:pPr lvl="0"/>
            <a:r>
              <a:rPr lang="en-US" sz="1600" dirty="0" smtClean="0"/>
              <a:t>Having </a:t>
            </a:r>
            <a:r>
              <a:rPr lang="en-US" sz="1600" dirty="0"/>
              <a:t>approved changes to </a:t>
            </a:r>
            <a:r>
              <a:rPr lang="en-US" sz="1600" dirty="0" err="1" smtClean="0"/>
              <a:t>TGah</a:t>
            </a:r>
            <a:r>
              <a:rPr lang="en-US" sz="1600" dirty="0" smtClean="0"/>
              <a:t> Draft 0.2, </a:t>
            </a:r>
            <a:r>
              <a:rPr lang="en-US" sz="1600" dirty="0"/>
              <a:t>as defined in </a:t>
            </a:r>
            <a:r>
              <a:rPr lang="en-US" sz="1600" dirty="0" smtClean="0"/>
              <a:t>the following documents,</a:t>
            </a:r>
          </a:p>
          <a:p>
            <a:pPr lvl="1"/>
            <a:r>
              <a:rPr lang="en-US" sz="1200" dirty="0" smtClean="0"/>
              <a:t>11-13-1181-01-00ah-PHYMotions2013-09-18.xlsx</a:t>
            </a:r>
          </a:p>
          <a:p>
            <a:pPr lvl="1"/>
            <a:r>
              <a:rPr lang="en-US" sz="1200" smtClean="0"/>
              <a:t>11-13-1194-01-00ah-comment-collection-9-mac-motion-9-10.xlsx</a:t>
            </a:r>
            <a:endParaRPr lang="en-US" sz="1200" dirty="0" smtClean="0"/>
          </a:p>
          <a:p>
            <a:pPr lvl="1"/>
            <a:r>
              <a:rPr lang="en-US" sz="1200" dirty="0" smtClean="0"/>
              <a:t>11-13-0898-01-00ah-ack-policy-for-short-mac-header.docx</a:t>
            </a:r>
          </a:p>
          <a:p>
            <a:pPr lvl="1"/>
            <a:r>
              <a:rPr lang="en-US" sz="1200" dirty="0" smtClean="0"/>
              <a:t>11-13-1207-01-00ah-partial-aid-color-bits.pptx</a:t>
            </a:r>
          </a:p>
          <a:p>
            <a:pPr lvl="1"/>
            <a:r>
              <a:rPr lang="en-US" sz="1200" dirty="0" smtClean="0"/>
              <a:t>11-13-1227-00-00ah-phy-motions-2013-09-19.xlsx</a:t>
            </a:r>
          </a:p>
          <a:p>
            <a:pPr lvl="1"/>
            <a:r>
              <a:rPr lang="en-US" sz="1200" dirty="0" smtClean="0"/>
              <a:t>11-13-1072-02-00ah-comments-and-resolutions-obss-max-idle-period.doc</a:t>
            </a:r>
            <a:endParaRPr lang="en-US" sz="1200" dirty="0" smtClean="0"/>
          </a:p>
          <a:p>
            <a:pPr lvl="1"/>
            <a:r>
              <a:rPr lang="en-US" sz="1200" dirty="0" smtClean="0"/>
              <a:t>MAC </a:t>
            </a:r>
            <a:r>
              <a:rPr lang="en-US" sz="1200" dirty="0" err="1" smtClean="0"/>
              <a:t>xls</a:t>
            </a:r>
            <a:r>
              <a:rPr lang="en-US" sz="1200" dirty="0" smtClean="0"/>
              <a:t> sheet for Thursday</a:t>
            </a:r>
          </a:p>
          <a:p>
            <a:pPr lvl="1"/>
            <a:endParaRPr lang="en-US" sz="1200" dirty="0"/>
          </a:p>
          <a:p>
            <a:pPr lvl="0"/>
            <a:r>
              <a:rPr lang="en-US" sz="1600" dirty="0"/>
              <a:t>Instruct the editor to prepare </a:t>
            </a:r>
            <a:r>
              <a:rPr lang="en-US" sz="1600" dirty="0" err="1" smtClean="0"/>
              <a:t>TGah</a:t>
            </a:r>
            <a:r>
              <a:rPr lang="en-US" sz="1600" dirty="0" smtClean="0"/>
              <a:t> 1.0,  and</a:t>
            </a:r>
            <a:endParaRPr lang="en-US" sz="1600" dirty="0"/>
          </a:p>
          <a:p>
            <a:pPr lvl="0"/>
            <a:r>
              <a:rPr lang="en-US" sz="1600" dirty="0"/>
              <a:t>Approve a 30 day Working Group Technical Letter Ballot asking the question “Should </a:t>
            </a:r>
            <a:r>
              <a:rPr lang="en-US" sz="1600" dirty="0" err="1" smtClean="0"/>
              <a:t>TGah</a:t>
            </a:r>
            <a:r>
              <a:rPr lang="en-US" sz="1600" dirty="0" smtClean="0"/>
              <a:t> Draft 1.0 </a:t>
            </a:r>
            <a:r>
              <a:rPr lang="en-US" sz="1600" dirty="0"/>
              <a:t>be forwarded to Sponsor Ballot?”</a:t>
            </a:r>
          </a:p>
          <a:p>
            <a:r>
              <a:rPr lang="en-GB" sz="1600" dirty="0"/>
              <a:t> </a:t>
            </a:r>
            <a:endParaRPr lang="en-US" sz="1600" dirty="0"/>
          </a:p>
          <a:p>
            <a:pPr lvl="0"/>
            <a:r>
              <a:rPr lang="en-GB" sz="1600" dirty="0"/>
              <a:t>[Moved by &lt;name&gt; on behalf of &lt;group&gt;</a:t>
            </a:r>
            <a:endParaRPr lang="en-US" sz="1600" dirty="0"/>
          </a:p>
          <a:p>
            <a:pPr lvl="0"/>
            <a:r>
              <a:rPr lang="en-GB" sz="1600" dirty="0"/>
              <a:t>&lt;group&gt; vote: </a:t>
            </a:r>
            <a:endParaRPr lang="en-US" sz="1600" dirty="0"/>
          </a:p>
          <a:p>
            <a:pPr lvl="0"/>
            <a:r>
              <a:rPr lang="en-GB" sz="1600" dirty="0"/>
              <a:t>Moved: &lt;name&gt;,  Seconded: &lt;name&gt;, Result: y-n-a</a:t>
            </a:r>
            <a:r>
              <a:rPr lang="en-GB" sz="1600" dirty="0" smtClean="0"/>
              <a:t>]</a:t>
            </a:r>
            <a:endParaRPr lang="en-US" sz="1600"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25564235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a:t>
            </a:r>
            <a:r>
              <a:rPr lang="en-US" dirty="0" smtClean="0"/>
              <a:t>PM</a:t>
            </a:r>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059331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September 2013</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9" name="Footer Placeholder 8"/>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made during conference calls and ready for motion on Wednesday AM1</a:t>
            </a:r>
            <a:endParaRPr lang="en-US" dirty="0"/>
          </a:p>
        </p:txBody>
      </p:sp>
      <p:sp>
        <p:nvSpPr>
          <p:cNvPr id="3" name="Content Placeholder 2"/>
          <p:cNvSpPr>
            <a:spLocks noGrp="1"/>
          </p:cNvSpPr>
          <p:nvPr>
            <p:ph idx="1"/>
          </p:nvPr>
        </p:nvSpPr>
        <p:spPr/>
        <p:txBody>
          <a:bodyPr/>
          <a:lstStyle/>
          <a:p>
            <a:r>
              <a:rPr lang="en-US" dirty="0" smtClean="0">
                <a:solidFill>
                  <a:srgbClr val="00B050"/>
                </a:solidFill>
              </a:rPr>
              <a:t>13-0821-02</a:t>
            </a:r>
            <a:r>
              <a:rPr lang="en-US" dirty="0" smtClean="0"/>
              <a:t>, </a:t>
            </a:r>
            <a:r>
              <a:rPr lang="en-US" dirty="0" smtClean="0">
                <a:solidFill>
                  <a:srgbClr val="00B050"/>
                </a:solidFill>
              </a:rPr>
              <a:t>13-0970-00</a:t>
            </a:r>
            <a:r>
              <a:rPr lang="en-US" dirty="0" smtClean="0"/>
              <a:t>, </a:t>
            </a:r>
            <a:r>
              <a:rPr lang="en-US" dirty="0" smtClean="0">
                <a:solidFill>
                  <a:srgbClr val="00B050"/>
                </a:solidFill>
              </a:rPr>
              <a:t>13-0973-00</a:t>
            </a:r>
            <a:r>
              <a:rPr lang="en-US" dirty="0" smtClean="0"/>
              <a:t>, </a:t>
            </a:r>
            <a:r>
              <a:rPr lang="en-US" dirty="0" smtClean="0">
                <a:solidFill>
                  <a:srgbClr val="00B050"/>
                </a:solidFill>
              </a:rPr>
              <a:t>13-0972-00</a:t>
            </a:r>
          </a:p>
          <a:p>
            <a:r>
              <a:rPr lang="en-US" dirty="0" smtClean="0">
                <a:solidFill>
                  <a:srgbClr val="00B050"/>
                </a:solidFill>
              </a:rPr>
              <a:t>13-0971-00</a:t>
            </a:r>
            <a:r>
              <a:rPr lang="en-US" dirty="0" smtClean="0"/>
              <a:t>, </a:t>
            </a:r>
            <a:r>
              <a:rPr lang="en-US" dirty="0" smtClean="0">
                <a:solidFill>
                  <a:srgbClr val="00B050"/>
                </a:solidFill>
              </a:rPr>
              <a:t>13-0813-04</a:t>
            </a:r>
            <a:r>
              <a:rPr lang="en-US" dirty="0" smtClean="0"/>
              <a:t>, </a:t>
            </a:r>
            <a:r>
              <a:rPr lang="en-US" dirty="0" smtClean="0">
                <a:solidFill>
                  <a:srgbClr val="00B050"/>
                </a:solidFill>
              </a:rPr>
              <a:t>13-0859-02</a:t>
            </a:r>
            <a:r>
              <a:rPr lang="en-US" dirty="0" smtClean="0"/>
              <a:t>, </a:t>
            </a:r>
            <a:endParaRPr lang="en-US" dirty="0"/>
          </a:p>
          <a:p>
            <a:r>
              <a:rPr lang="en-US" dirty="0" smtClean="0">
                <a:solidFill>
                  <a:srgbClr val="00B050"/>
                </a:solidFill>
              </a:rPr>
              <a:t>13-0819-03</a:t>
            </a:r>
            <a:r>
              <a:rPr lang="en-US" dirty="0" smtClean="0"/>
              <a:t>, </a:t>
            </a:r>
            <a:r>
              <a:rPr lang="en-US" dirty="0" smtClean="0">
                <a:solidFill>
                  <a:srgbClr val="00B050"/>
                </a:solidFill>
              </a:rPr>
              <a:t>13-0829-00</a:t>
            </a:r>
            <a:r>
              <a:rPr lang="en-US" dirty="0" smtClean="0"/>
              <a:t>,</a:t>
            </a:r>
            <a:r>
              <a:rPr lang="en-US" dirty="0" smtClean="0">
                <a:solidFill>
                  <a:srgbClr val="00B050"/>
                </a:solidFill>
              </a:rPr>
              <a:t> 13-0838-02</a:t>
            </a:r>
            <a:r>
              <a:rPr lang="en-US" dirty="0" smtClean="0"/>
              <a:t>, </a:t>
            </a:r>
            <a:r>
              <a:rPr lang="en-US" dirty="0" smtClean="0">
                <a:solidFill>
                  <a:srgbClr val="00B050"/>
                </a:solidFill>
              </a:rPr>
              <a:t>13-0981-00</a:t>
            </a:r>
            <a:endParaRPr lang="en-US" dirty="0">
              <a:solidFill>
                <a:srgbClr val="00B050"/>
              </a:solidFill>
            </a:endParaRPr>
          </a:p>
          <a:p>
            <a:r>
              <a:rPr lang="en-US" dirty="0" smtClean="0">
                <a:solidFill>
                  <a:srgbClr val="00B050"/>
                </a:solidFill>
              </a:rPr>
              <a:t>13-0980-00</a:t>
            </a:r>
            <a:r>
              <a:rPr lang="en-US" dirty="0" smtClean="0"/>
              <a:t>,</a:t>
            </a:r>
            <a:r>
              <a:rPr lang="en-US" dirty="0" smtClean="0">
                <a:solidFill>
                  <a:srgbClr val="00B050"/>
                </a:solidFill>
              </a:rPr>
              <a:t> 13-0978-00</a:t>
            </a:r>
            <a:r>
              <a:rPr lang="en-US" dirty="0" smtClean="0"/>
              <a:t>, </a:t>
            </a:r>
            <a:r>
              <a:rPr lang="en-US" dirty="0" smtClean="0">
                <a:solidFill>
                  <a:srgbClr val="00B050"/>
                </a:solidFill>
              </a:rPr>
              <a:t>13-0977-00</a:t>
            </a:r>
            <a:r>
              <a:rPr lang="en-US" dirty="0" smtClean="0"/>
              <a:t>, </a:t>
            </a:r>
            <a:r>
              <a:rPr lang="en-US" dirty="0" smtClean="0">
                <a:solidFill>
                  <a:srgbClr val="00B050"/>
                </a:solidFill>
              </a:rPr>
              <a:t>13-0964-01</a:t>
            </a:r>
            <a:endParaRPr lang="en-US" dirty="0">
              <a:solidFill>
                <a:srgbClr val="00B050"/>
              </a:solidFill>
            </a:endParaRPr>
          </a:p>
          <a:p>
            <a:r>
              <a:rPr lang="en-US" dirty="0" smtClean="0">
                <a:solidFill>
                  <a:srgbClr val="00B050"/>
                </a:solidFill>
              </a:rPr>
              <a:t>13-0976-01</a:t>
            </a:r>
            <a:r>
              <a:rPr lang="en-US" dirty="0" smtClean="0"/>
              <a:t>, </a:t>
            </a:r>
            <a:r>
              <a:rPr lang="en-US" dirty="0" smtClean="0">
                <a:solidFill>
                  <a:srgbClr val="00B050"/>
                </a:solidFill>
              </a:rPr>
              <a:t>13-0835-02</a:t>
            </a:r>
            <a:r>
              <a:rPr lang="en-US" dirty="0" smtClean="0"/>
              <a:t>, </a:t>
            </a:r>
            <a:r>
              <a:rPr lang="en-US" dirty="0" smtClean="0">
                <a:solidFill>
                  <a:srgbClr val="00B050"/>
                </a:solidFill>
              </a:rPr>
              <a:t>13-0833-02</a:t>
            </a:r>
            <a:r>
              <a:rPr lang="en-US" dirty="0" smtClean="0"/>
              <a:t>, </a:t>
            </a:r>
            <a:r>
              <a:rPr lang="en-US" dirty="0" smtClean="0">
                <a:solidFill>
                  <a:srgbClr val="00B050"/>
                </a:solidFill>
              </a:rPr>
              <a:t>13-0957-01</a:t>
            </a:r>
            <a:endParaRPr lang="en-US" dirty="0">
              <a:solidFill>
                <a:srgbClr val="00B050"/>
              </a:solidFill>
            </a:endParaRPr>
          </a:p>
          <a:p>
            <a:r>
              <a:rPr lang="en-US" dirty="0" smtClean="0">
                <a:solidFill>
                  <a:srgbClr val="00B050"/>
                </a:solidFill>
              </a:rPr>
              <a:t>13-0997-00</a:t>
            </a:r>
            <a:r>
              <a:rPr lang="en-US" dirty="0" smtClean="0"/>
              <a:t>, </a:t>
            </a:r>
            <a:r>
              <a:rPr lang="en-US" dirty="0" smtClean="0">
                <a:solidFill>
                  <a:srgbClr val="00B050"/>
                </a:solidFill>
              </a:rPr>
              <a:t>13-0998-00</a:t>
            </a:r>
            <a:r>
              <a:rPr lang="en-US" dirty="0" smtClean="0"/>
              <a:t>, </a:t>
            </a:r>
            <a:r>
              <a:rPr lang="en-US" dirty="0" smtClean="0">
                <a:solidFill>
                  <a:srgbClr val="00B050"/>
                </a:solidFill>
              </a:rPr>
              <a:t>13-0974-00</a:t>
            </a:r>
            <a:r>
              <a:rPr lang="en-US" dirty="0" smtClean="0"/>
              <a:t>, </a:t>
            </a:r>
            <a:r>
              <a:rPr lang="en-US" dirty="0" smtClean="0">
                <a:solidFill>
                  <a:srgbClr val="00B050"/>
                </a:solidFill>
              </a:rPr>
              <a:t>13-0898-01</a:t>
            </a:r>
            <a:endParaRPr lang="en-US" dirty="0">
              <a:solidFill>
                <a:srgbClr val="00B050"/>
              </a:solidFill>
            </a:endParaRPr>
          </a:p>
          <a:p>
            <a:r>
              <a:rPr lang="en-US" dirty="0" smtClean="0">
                <a:solidFill>
                  <a:srgbClr val="00B050"/>
                </a:solidFill>
              </a:rPr>
              <a:t>13-0975-02</a:t>
            </a:r>
            <a:r>
              <a:rPr lang="en-US" dirty="0" smtClean="0"/>
              <a:t>, </a:t>
            </a:r>
            <a:r>
              <a:rPr lang="en-US" dirty="0" smtClean="0">
                <a:solidFill>
                  <a:srgbClr val="00B050"/>
                </a:solidFill>
              </a:rPr>
              <a:t>13-0969-01</a:t>
            </a:r>
            <a:r>
              <a:rPr lang="en-US" dirty="0" smtClean="0"/>
              <a:t>, </a:t>
            </a:r>
            <a:r>
              <a:rPr lang="en-US" dirty="0" smtClean="0">
                <a:solidFill>
                  <a:srgbClr val="00B050"/>
                </a:solidFill>
              </a:rPr>
              <a:t>13-1014-01, 13-1015-00</a:t>
            </a:r>
            <a:endParaRPr lang="en-US" dirty="0">
              <a:solidFill>
                <a:srgbClr val="00B050"/>
              </a:solidFill>
            </a:endParaRPr>
          </a:p>
          <a:p>
            <a:r>
              <a:rPr lang="en-US" dirty="0" smtClean="0">
                <a:solidFill>
                  <a:srgbClr val="00B050"/>
                </a:solidFill>
              </a:rPr>
              <a:t>13-1021-00, 13-1022-00</a:t>
            </a: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41039443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September 2013</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7" name="Footer Placeholder 6"/>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September 2013</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Footer Placeholder 7"/>
          <p:cNvSpPr>
            <a:spLocks noGrp="1"/>
          </p:cNvSpPr>
          <p:nvPr>
            <p:ph type="ftr" sz="quarter" idx="11"/>
          </p:nvPr>
        </p:nvSpPr>
        <p:spPr/>
        <p:txBody>
          <a:bodyPr/>
          <a:lstStyle/>
          <a:p>
            <a:pPr>
              <a:defRPr/>
            </a:pPr>
            <a:r>
              <a:rPr lang="en-US" smtClean="0"/>
              <a:t>David Halasz (Qualcomm)</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a:xfrm>
            <a:off x="685800" y="1752600"/>
            <a:ext cx="7772400" cy="4572000"/>
          </a:xfrm>
        </p:spPr>
        <p:txBody>
          <a:bodyPr/>
          <a:lstStyle/>
          <a:p>
            <a:r>
              <a:rPr lang="en-US" sz="2000" dirty="0">
                <a:solidFill>
                  <a:srgbClr val="00B050"/>
                </a:solidFill>
              </a:rPr>
              <a:t>13/1027 CC9-Resolution-CID 3</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p>
          <a:p>
            <a:r>
              <a:rPr lang="en-US" sz="2000" dirty="0" smtClean="0">
                <a:solidFill>
                  <a:srgbClr val="00B050"/>
                </a:solidFill>
              </a:rPr>
              <a:t>13/1062 CIDs </a:t>
            </a:r>
            <a:r>
              <a:rPr lang="en-US" sz="2000" dirty="0">
                <a:solidFill>
                  <a:srgbClr val="00B050"/>
                </a:solidFill>
              </a:rPr>
              <a:t>for Speed Frame Exchange</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a:t>
            </a:r>
            <a:endParaRPr lang="en-US" sz="1800" dirty="0">
              <a:solidFill>
                <a:srgbClr val="00B050"/>
              </a:solidFill>
            </a:endParaRPr>
          </a:p>
          <a:p>
            <a:r>
              <a:rPr lang="en-US" sz="2000" dirty="0">
                <a:solidFill>
                  <a:srgbClr val="00B050"/>
                </a:solidFill>
              </a:rPr>
              <a:t>13/1064 CC9-Resolution-CIDs 808+838+839+840</a:t>
            </a:r>
          </a:p>
          <a:p>
            <a:pPr lvl="1"/>
            <a:r>
              <a:rPr lang="en-US" sz="1800" dirty="0">
                <a:solidFill>
                  <a:srgbClr val="00B050"/>
                </a:solidFill>
              </a:rPr>
              <a:t>Alfred </a:t>
            </a:r>
            <a:r>
              <a:rPr lang="en-US" sz="1800" dirty="0" err="1" smtClean="0">
                <a:solidFill>
                  <a:srgbClr val="00B050"/>
                </a:solidFill>
              </a:rPr>
              <a:t>Asterjadhi</a:t>
            </a:r>
            <a:r>
              <a:rPr lang="en-US" sz="1800" dirty="0" smtClean="0">
                <a:solidFill>
                  <a:srgbClr val="00B050"/>
                </a:solidFill>
              </a:rPr>
              <a:t> </a:t>
            </a:r>
            <a:r>
              <a:rPr lang="en-US" sz="1800" dirty="0">
                <a:solidFill>
                  <a:srgbClr val="00B050"/>
                </a:solidFill>
              </a:rPr>
              <a:t>(Qualcomm Inc</a:t>
            </a:r>
            <a:r>
              <a:rPr lang="en-US" sz="1800" dirty="0" smtClean="0">
                <a:solidFill>
                  <a:srgbClr val="00B050"/>
                </a:solidFill>
              </a:rPr>
              <a:t>.)</a:t>
            </a:r>
          </a:p>
          <a:p>
            <a:pPr lvl="1"/>
            <a:r>
              <a:rPr lang="en-US" sz="1800" dirty="0" smtClean="0">
                <a:solidFill>
                  <a:srgbClr val="00B050"/>
                </a:solidFill>
              </a:rPr>
              <a:t>No objection. Motion on Wednesday 13/1064r1</a:t>
            </a:r>
          </a:p>
          <a:p>
            <a:r>
              <a:rPr lang="en-US" sz="2000" dirty="0">
                <a:solidFill>
                  <a:srgbClr val="00B050"/>
                </a:solidFill>
              </a:rPr>
              <a:t>13/1106 CC9-Resolution-CIDs </a:t>
            </a:r>
            <a:r>
              <a:rPr lang="en-US" sz="2000" dirty="0" smtClean="0">
                <a:solidFill>
                  <a:srgbClr val="00B050"/>
                </a:solidFill>
              </a:rPr>
              <a:t>112+497+544+545+550+605+606+628+657+846+858</a:t>
            </a:r>
          </a:p>
          <a:p>
            <a:pPr lvl="1"/>
            <a:r>
              <a:rPr lang="en-US" sz="1800" dirty="0">
                <a:solidFill>
                  <a:srgbClr val="00B050"/>
                </a:solidFill>
              </a:rPr>
              <a:t>Alfred </a:t>
            </a:r>
            <a:r>
              <a:rPr lang="en-US" sz="1800" dirty="0" err="1">
                <a:solidFill>
                  <a:srgbClr val="00B050"/>
                </a:solidFill>
              </a:rPr>
              <a:t>Asterjadhi</a:t>
            </a:r>
            <a:r>
              <a:rPr lang="en-US" sz="1800" dirty="0">
                <a:solidFill>
                  <a:srgbClr val="00B050"/>
                </a:solidFill>
              </a:rPr>
              <a:t> (Qualcomm Inc</a:t>
            </a:r>
            <a:r>
              <a:rPr lang="en-US" sz="1800" dirty="0" smtClean="0">
                <a:solidFill>
                  <a:srgbClr val="00B050"/>
                </a:solidFill>
              </a:rPr>
              <a:t>.)</a:t>
            </a:r>
          </a:p>
          <a:p>
            <a:pPr lvl="1"/>
            <a:r>
              <a:rPr lang="en-US" sz="1800" dirty="0" smtClean="0">
                <a:solidFill>
                  <a:srgbClr val="00B050"/>
                </a:solidFill>
              </a:rPr>
              <a:t>No objection. Motion on Wednesday 13/1106r1</a:t>
            </a:r>
            <a:endParaRPr lang="en-US" dirty="0">
              <a:solidFill>
                <a:srgbClr val="00B050"/>
              </a:solidFill>
            </a:endParaRP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2280868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13/1033 </a:t>
            </a:r>
            <a:r>
              <a:rPr lang="en-US" dirty="0" smtClean="0">
                <a:solidFill>
                  <a:srgbClr val="00B050"/>
                </a:solidFill>
              </a:rPr>
              <a:t>CIDs </a:t>
            </a:r>
            <a:r>
              <a:rPr lang="en-US" dirty="0">
                <a:solidFill>
                  <a:srgbClr val="00B050"/>
                </a:solidFill>
              </a:rPr>
              <a:t>835,836,687,686,779,781,131</a:t>
            </a:r>
          </a:p>
          <a:p>
            <a:pPr lvl="1"/>
            <a:r>
              <a:rPr lang="en-US" dirty="0">
                <a:solidFill>
                  <a:srgbClr val="00B050"/>
                </a:solidFill>
              </a:rPr>
              <a:t>George Calcev </a:t>
            </a:r>
            <a:r>
              <a:rPr lang="en-US" dirty="0" smtClean="0">
                <a:solidFill>
                  <a:srgbClr val="00B050"/>
                </a:solidFill>
              </a:rPr>
              <a:t>(</a:t>
            </a:r>
            <a:r>
              <a:rPr lang="en-US" dirty="0">
                <a:solidFill>
                  <a:srgbClr val="00B050"/>
                </a:solidFill>
              </a:rPr>
              <a:t>Huawei</a:t>
            </a:r>
            <a:r>
              <a:rPr lang="en-US" dirty="0" smtClean="0">
                <a:solidFill>
                  <a:srgbClr val="00B050"/>
                </a:solidFill>
              </a:rPr>
              <a:t>)</a:t>
            </a:r>
          </a:p>
          <a:p>
            <a:pPr lvl="1"/>
            <a:r>
              <a:rPr lang="en-US" dirty="0" smtClean="0">
                <a:solidFill>
                  <a:srgbClr val="00B050"/>
                </a:solidFill>
              </a:rPr>
              <a:t>Small edits.</a:t>
            </a:r>
          </a:p>
          <a:p>
            <a:pPr lvl="1"/>
            <a:r>
              <a:rPr lang="en-US" dirty="0" smtClean="0">
                <a:solidFill>
                  <a:srgbClr val="00B050"/>
                </a:solidFill>
              </a:rPr>
              <a:t>No objection. Will have motion on 13/1033r1 on Wednesday.</a:t>
            </a:r>
          </a:p>
          <a:p>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extLst>
      <p:ext uri="{BB962C8B-B14F-4D97-AF65-F5344CB8AC3E}">
        <p14:creationId xmlns:p14="http://schemas.microsoft.com/office/powerpoint/2010/main" val="1150537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a:xfrm>
            <a:off x="685800" y="1600200"/>
            <a:ext cx="7772400" cy="4724400"/>
          </a:xfrm>
        </p:spPr>
        <p:txBody>
          <a:bodyPr/>
          <a:lstStyle/>
          <a:p>
            <a:r>
              <a:rPr lang="en-US" dirty="0" err="1"/>
              <a:t>Yongho</a:t>
            </a:r>
            <a:r>
              <a:rPr lang="en-US" dirty="0"/>
              <a:t> </a:t>
            </a:r>
            <a:r>
              <a:rPr lang="en-US" dirty="0" err="1"/>
              <a:t>Seok</a:t>
            </a:r>
            <a:r>
              <a:rPr lang="en-US" dirty="0"/>
              <a:t> (LG Electronics)</a:t>
            </a:r>
            <a:endParaRPr lang="en-US" dirty="0" smtClean="0"/>
          </a:p>
          <a:p>
            <a:pPr lvl="1"/>
            <a:r>
              <a:rPr lang="en-US" dirty="0" smtClean="0">
                <a:solidFill>
                  <a:srgbClr val="00B050"/>
                </a:solidFill>
              </a:rPr>
              <a:t>13/1048 clause-9-19-4a-4-comment-resolution</a:t>
            </a:r>
          </a:p>
          <a:p>
            <a:pPr lvl="2"/>
            <a:r>
              <a:rPr lang="en-US" sz="1800" dirty="0" smtClean="0">
                <a:solidFill>
                  <a:srgbClr val="00B050"/>
                </a:solidFill>
              </a:rPr>
              <a:t>No Objection. Motion on Wednesday</a:t>
            </a:r>
          </a:p>
          <a:p>
            <a:pPr lvl="1"/>
            <a:r>
              <a:rPr lang="en-US" dirty="0" smtClean="0">
                <a:solidFill>
                  <a:srgbClr val="00B050"/>
                </a:solidFill>
              </a:rPr>
              <a:t>11-13-1084-00-00ah-CC9-clause-10-43d-comment-resolution</a:t>
            </a:r>
          </a:p>
          <a:p>
            <a:pPr lvl="2"/>
            <a:r>
              <a:rPr lang="en-US" sz="1800" dirty="0" smtClean="0">
                <a:solidFill>
                  <a:srgbClr val="00B050"/>
                </a:solidFill>
              </a:rPr>
              <a:t>No objection. Motion on Wednesday</a:t>
            </a:r>
            <a:endParaRPr lang="en-US" sz="2000" dirty="0">
              <a:solidFill>
                <a:srgbClr val="00B050"/>
              </a:solidFill>
            </a:endParaRPr>
          </a:p>
          <a:p>
            <a:pPr lvl="1"/>
            <a:r>
              <a:rPr lang="en-US" dirty="0" smtClean="0">
                <a:solidFill>
                  <a:srgbClr val="00B050"/>
                </a:solidFill>
              </a:rPr>
              <a:t>11-13-1085-00-00ah-CC9-clause-8_4_2_170k-comment-resolution</a:t>
            </a:r>
          </a:p>
          <a:p>
            <a:pPr lvl="2"/>
            <a:r>
              <a:rPr lang="en-US" sz="1800" dirty="0" smtClean="0">
                <a:solidFill>
                  <a:srgbClr val="00B050"/>
                </a:solidFill>
              </a:rPr>
              <a:t>No objection. Motion on Wednesday.</a:t>
            </a:r>
            <a:endParaRPr lang="en-US" sz="1800" dirty="0">
              <a:solidFill>
                <a:srgbClr val="00B050"/>
              </a:solidFill>
            </a:endParaRPr>
          </a:p>
          <a:p>
            <a:pPr lvl="1"/>
            <a:r>
              <a:rPr lang="en-US" dirty="0" smtClean="0">
                <a:solidFill>
                  <a:srgbClr val="00B050"/>
                </a:solidFill>
              </a:rPr>
              <a:t>11-13-1086-00-00ah-CC9-CID-813-816-825-826-886-comment-resolution</a:t>
            </a:r>
          </a:p>
          <a:p>
            <a:pPr lvl="2"/>
            <a:r>
              <a:rPr lang="en-US" sz="1800" dirty="0" smtClean="0">
                <a:solidFill>
                  <a:srgbClr val="00B050"/>
                </a:solidFill>
              </a:rPr>
              <a:t>Will add more detail on rejection.</a:t>
            </a:r>
          </a:p>
          <a:p>
            <a:pPr lvl="2"/>
            <a:r>
              <a:rPr lang="en-US" sz="1800" dirty="0" smtClean="0">
                <a:solidFill>
                  <a:srgbClr val="00B050"/>
                </a:solidFill>
              </a:rPr>
              <a:t>No objection. Motion on Wednesday to 13/1086r1</a:t>
            </a:r>
            <a:endParaRPr lang="en-US" sz="1800" dirty="0">
              <a:solidFill>
                <a:srgbClr val="00B050"/>
              </a:solidFill>
            </a:endParaRPr>
          </a:p>
          <a:p>
            <a:pPr lvl="1"/>
            <a:r>
              <a:rPr lang="en-US" sz="1600" dirty="0">
                <a:solidFill>
                  <a:srgbClr val="00CC00"/>
                </a:solidFill>
              </a:rPr>
              <a:t>11-13-1087-00-00ah-CC9-miscellaneous-comment-resolution</a:t>
            </a:r>
          </a:p>
          <a:p>
            <a:pPr lvl="2"/>
            <a:r>
              <a:rPr lang="en-US" sz="1400" dirty="0">
                <a:solidFill>
                  <a:srgbClr val="00B050"/>
                </a:solidFill>
              </a:rPr>
              <a:t>Deferred: </a:t>
            </a:r>
          </a:p>
          <a:p>
            <a:pPr lvl="3"/>
            <a:r>
              <a:rPr lang="en-US" sz="1200" dirty="0">
                <a:solidFill>
                  <a:srgbClr val="00B050"/>
                </a:solidFill>
              </a:rPr>
              <a:t>705,  706 707 709 710, 711 712 713  (se Amin’s Document 891)</a:t>
            </a:r>
            <a:endParaRPr lang="en-US" dirty="0" smtClean="0">
              <a:solidFill>
                <a:srgbClr val="00B050"/>
              </a:solidFill>
            </a:endParaRPr>
          </a:p>
          <a:p>
            <a:pPr lvl="1"/>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extLst>
      <p:ext uri="{BB962C8B-B14F-4D97-AF65-F5344CB8AC3E}">
        <p14:creationId xmlns:p14="http://schemas.microsoft.com/office/powerpoint/2010/main" val="37272643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cont.</a:t>
            </a:r>
            <a:endParaRPr lang="en-US" dirty="0"/>
          </a:p>
        </p:txBody>
      </p:sp>
      <p:sp>
        <p:nvSpPr>
          <p:cNvPr id="3" name="Content Placeholder 2"/>
          <p:cNvSpPr>
            <a:spLocks noGrp="1"/>
          </p:cNvSpPr>
          <p:nvPr>
            <p:ph idx="1"/>
          </p:nvPr>
        </p:nvSpPr>
        <p:spPr/>
        <p:txBody>
          <a:bodyPr/>
          <a:lstStyle/>
          <a:p>
            <a:r>
              <a:rPr lang="en-US" dirty="0">
                <a:solidFill>
                  <a:srgbClr val="00B050"/>
                </a:solidFill>
              </a:rPr>
              <a:t>13/828 MAC-CID 163</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No objection. Motion on Wednesday</a:t>
            </a:r>
          </a:p>
          <a:p>
            <a:r>
              <a:rPr lang="en-US" dirty="0">
                <a:solidFill>
                  <a:srgbClr val="00B050"/>
                </a:solidFill>
              </a:rPr>
              <a:t>13/881 </a:t>
            </a:r>
            <a:r>
              <a:rPr lang="en-US" dirty="0" smtClean="0">
                <a:solidFill>
                  <a:srgbClr val="00B050"/>
                </a:solidFill>
              </a:rPr>
              <a:t>CC9-GEN-comment-resolutions-CID729+568</a:t>
            </a:r>
          </a:p>
          <a:p>
            <a:pPr lvl="1"/>
            <a:r>
              <a:rPr lang="en-US" dirty="0">
                <a:solidFill>
                  <a:srgbClr val="00B050"/>
                </a:solidFill>
              </a:rPr>
              <a:t>Bo Sun (ZTE Corp</a:t>
            </a:r>
            <a:r>
              <a:rPr lang="en-US" dirty="0" smtClean="0">
                <a:solidFill>
                  <a:srgbClr val="00B050"/>
                </a:solidFill>
              </a:rPr>
              <a:t>.)</a:t>
            </a:r>
          </a:p>
          <a:p>
            <a:pPr lvl="1"/>
            <a:r>
              <a:rPr lang="en-US" dirty="0" smtClean="0">
                <a:solidFill>
                  <a:srgbClr val="00B050"/>
                </a:solidFill>
              </a:rPr>
              <a:t>Edits for rejection reasons will come in.</a:t>
            </a:r>
          </a:p>
          <a:p>
            <a:pPr lvl="1"/>
            <a:r>
              <a:rPr lang="en-US" dirty="0" smtClean="0">
                <a:solidFill>
                  <a:srgbClr val="00B050"/>
                </a:solidFill>
              </a:rPr>
              <a:t>No objection. Motion on Wednesday on 13/881r2</a:t>
            </a:r>
          </a:p>
          <a:p>
            <a:r>
              <a:rPr lang="en-US" dirty="0">
                <a:solidFill>
                  <a:srgbClr val="00B050"/>
                </a:solidFill>
              </a:rPr>
              <a:t>[Deferred] 13/891 CC9-clause-9-32n-3-1-comment </a:t>
            </a:r>
            <a:r>
              <a:rPr lang="en-US" dirty="0" smtClean="0">
                <a:solidFill>
                  <a:srgbClr val="00B050"/>
                </a:solidFill>
              </a:rPr>
              <a:t>resolution</a:t>
            </a:r>
          </a:p>
          <a:p>
            <a:pPr lvl="1"/>
            <a:r>
              <a:rPr lang="en-US" dirty="0" err="1">
                <a:solidFill>
                  <a:srgbClr val="00B050"/>
                </a:solidFill>
              </a:rPr>
              <a:t>Kaiying</a:t>
            </a:r>
            <a:r>
              <a:rPr lang="en-US" dirty="0">
                <a:solidFill>
                  <a:srgbClr val="00B050"/>
                </a:solidFill>
              </a:rPr>
              <a:t> </a:t>
            </a:r>
            <a:r>
              <a:rPr lang="en-US" dirty="0" err="1" smtClean="0">
                <a:solidFill>
                  <a:srgbClr val="00B050"/>
                </a:solidFill>
              </a:rPr>
              <a:t>Lv</a:t>
            </a:r>
            <a:r>
              <a:rPr lang="en-US" dirty="0" smtClean="0">
                <a:solidFill>
                  <a:srgbClr val="00B050"/>
                </a:solidFill>
              </a:rPr>
              <a:t> </a:t>
            </a:r>
            <a:r>
              <a:rPr lang="en-US" dirty="0">
                <a:solidFill>
                  <a:srgbClr val="00B050"/>
                </a:solidFill>
              </a:rPr>
              <a:t>(ZTE Corp.)</a:t>
            </a:r>
          </a:p>
          <a:p>
            <a:pPr lvl="1"/>
            <a:endParaRPr lang="en-US" dirty="0"/>
          </a:p>
        </p:txBody>
      </p:sp>
      <p:sp>
        <p:nvSpPr>
          <p:cNvPr id="4" name="Date Placeholder 3"/>
          <p:cNvSpPr>
            <a:spLocks noGrp="1"/>
          </p:cNvSpPr>
          <p:nvPr>
            <p:ph type="dt" sz="half" idx="10"/>
          </p:nvPr>
        </p:nvSpPr>
        <p:spPr/>
        <p:txBody>
          <a:bodyPr/>
          <a:lstStyle/>
          <a:p>
            <a:pPr>
              <a:defRPr/>
            </a:pPr>
            <a:r>
              <a:rPr lang="en-US" smtClean="0"/>
              <a:t>September 2013</a:t>
            </a:r>
            <a:endParaRPr lang="en-US" dirty="0"/>
          </a:p>
        </p:txBody>
      </p:sp>
      <p:sp>
        <p:nvSpPr>
          <p:cNvPr id="5" name="Footer Placeholder 4"/>
          <p:cNvSpPr>
            <a:spLocks noGrp="1"/>
          </p:cNvSpPr>
          <p:nvPr>
            <p:ph type="ftr" sz="quarter" idx="11"/>
          </p:nvPr>
        </p:nvSpPr>
        <p:spPr/>
        <p:txBody>
          <a:bodyPr/>
          <a:lstStyle/>
          <a:p>
            <a:pPr>
              <a:defRPr/>
            </a:pPr>
            <a:r>
              <a:rPr lang="en-US" smtClean="0"/>
              <a:t>David Halasz (Qualcomm)</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extLst>
      <p:ext uri="{BB962C8B-B14F-4D97-AF65-F5344CB8AC3E}">
        <p14:creationId xmlns:p14="http://schemas.microsoft.com/office/powerpoint/2010/main" val="587598993"/>
      </p:ext>
    </p:extLst>
  </p:cSld>
  <p:clrMapOvr>
    <a:masterClrMapping/>
  </p:clrMapOvr>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4264</TotalTime>
  <Words>2597</Words>
  <Application>Microsoft Office PowerPoint</Application>
  <PresentationFormat>On-screen Show (4:3)</PresentationFormat>
  <Paragraphs>559</Paragraphs>
  <Slides>51</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53" baseType="lpstr">
      <vt:lpstr>802-11-PathProtection</vt:lpstr>
      <vt:lpstr>Document</vt:lpstr>
      <vt:lpstr>IEEE 802.11ah Sub 1 GHz license-exempt operation Agenda for September 2013</vt:lpstr>
      <vt:lpstr>IEEE 802.11ah Agenda</vt:lpstr>
      <vt:lpstr>Meeting slots</vt:lpstr>
      <vt:lpstr>Minutes</vt:lpstr>
      <vt:lpstr>Submissions made during conference calls and ready for motion on Wednesday AM1</vt:lpstr>
      <vt:lpstr>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Withdrawn comments</vt:lpstr>
      <vt:lpstr>Submissions cont.</vt:lpstr>
      <vt:lpstr>Possible PHY motions for Wednesday</vt:lpstr>
      <vt:lpstr>Possible PHY motions for Wednesday</vt:lpstr>
      <vt:lpstr>Possible Editorial motions for Wednesday</vt:lpstr>
      <vt:lpstr>Possible MAC motions for Wednesday</vt:lpstr>
      <vt:lpstr>Possible MAC motions for Wednesday</vt:lpstr>
      <vt:lpstr>Possible MAC motions for Wednesday</vt:lpstr>
      <vt:lpstr>Possible motions for Thursday PM1</vt:lpstr>
      <vt:lpstr>Possible PHY motions for Thursday</vt:lpstr>
      <vt:lpstr>Task group document motions</vt:lpstr>
      <vt:lpstr>WG LB motion template</vt:lpstr>
      <vt:lpstr>WG LB motion template</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Dave Halasz</cp:lastModifiedBy>
  <cp:revision>456</cp:revision>
  <cp:lastPrinted>1998-02-10T13:28:06Z</cp:lastPrinted>
  <dcterms:created xsi:type="dcterms:W3CDTF">2009-11-09T00:32:22Z</dcterms:created>
  <dcterms:modified xsi:type="dcterms:W3CDTF">2013-09-19T07:58:44Z</dcterms:modified>
</cp:coreProperties>
</file>