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28" r:id="rId31"/>
    <p:sldId id="319" r:id="rId32"/>
    <p:sldId id="320" r:id="rId33"/>
    <p:sldId id="321" r:id="rId34"/>
    <p:sldId id="323" r:id="rId35"/>
    <p:sldId id="324" r:id="rId36"/>
    <p:sldId id="325" r:id="rId37"/>
    <p:sldId id="326" r:id="rId38"/>
    <p:sldId id="294" r:id="rId39"/>
    <p:sldId id="279" r:id="rId40"/>
    <p:sldId id="286" r:id="rId41"/>
    <p:sldId id="327" r:id="rId42"/>
    <p:sldId id="273" r:id="rId43"/>
    <p:sldId id="274" r:id="rId44"/>
    <p:sldId id="275" r:id="rId45"/>
    <p:sldId id="276" r:id="rId46"/>
    <p:sldId id="277" r:id="rId4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33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54"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Minho Cheong, MAC submissions to </a:t>
            </a:r>
            <a:r>
              <a:rPr lang="en-US" dirty="0">
                <a:solidFill>
                  <a:srgbClr val="00B050"/>
                </a:solidFill>
              </a:rPr>
              <a:t>be presented on Wed</a:t>
            </a:r>
            <a:r>
              <a:rPr lang="en-US" dirty="0" smtClean="0">
                <a:solidFill>
                  <a:srgbClr val="00B050"/>
                </a:solidFill>
              </a:rPr>
              <a:t>.</a:t>
            </a:r>
          </a:p>
          <a:p>
            <a:pPr lvl="1"/>
            <a:r>
              <a:rPr lang="en-US" dirty="0" smtClean="0">
                <a:solidFill>
                  <a:srgbClr val="00B050"/>
                </a:solidFill>
              </a:rPr>
              <a:t>13/1120 cc9-mac-comment-resolutions-on-sectorization </a:t>
            </a:r>
            <a:endParaRPr lang="en-US" dirty="0">
              <a:solidFill>
                <a:srgbClr val="00B050"/>
              </a:solidFill>
            </a:endParaRPr>
          </a:p>
          <a:p>
            <a:pPr lvl="1"/>
            <a:r>
              <a:rPr lang="en-US" dirty="0" smtClean="0">
                <a:solidFill>
                  <a:srgbClr val="00B050"/>
                </a:solidFill>
              </a:rPr>
              <a:t>CIDs</a:t>
            </a:r>
            <a:r>
              <a:rPr lang="en-US" dirty="0">
                <a:solidFill>
                  <a:srgbClr val="00B050"/>
                </a:solidFill>
              </a:rPr>
              <a:t> </a:t>
            </a:r>
            <a:r>
              <a:rPr lang="en-US" dirty="0" smtClean="0">
                <a:solidFill>
                  <a:srgbClr val="00B050"/>
                </a:solidFill>
              </a:rPr>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FF0000"/>
                </a:solidFill>
              </a:rPr>
              <a:t>Strawpoll</a:t>
            </a:r>
            <a:r>
              <a:rPr lang="en-US" dirty="0">
                <a:solidFill>
                  <a:srgbClr val="FF0000"/>
                </a:solidFill>
              </a:rPr>
              <a:t> failed</a:t>
            </a:r>
          </a:p>
          <a:p>
            <a:pPr lvl="1"/>
            <a:r>
              <a:rPr lang="en-US" dirty="0">
                <a:solidFill>
                  <a:srgbClr val="FF0000"/>
                </a:solidFill>
              </a:rPr>
              <a:t>Shusaku will have a separate submissions to address 773&amp;774</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FF0000"/>
                </a:solidFill>
              </a:rPr>
              <a:t>11-13-1096-00-00ah-CC9-Comment-Resolution-CID-471[deferred]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t>
            </a:r>
            <a:r>
              <a:rPr lang="en-US" dirty="0" smtClean="0"/>
              <a:t>assurance </a:t>
            </a:r>
            <a:r>
              <a:rPr lang="en-US" dirty="0" smtClean="0">
                <a:solidFill>
                  <a:srgbClr val="00B050"/>
                </a:solidFill>
              </a:rPr>
              <a:t>started </a:t>
            </a:r>
            <a:r>
              <a:rPr lang="en-US" dirty="0" err="1" smtClean="0">
                <a:solidFill>
                  <a:srgbClr val="00B050"/>
                </a:solidFill>
              </a:rPr>
              <a:t>preso</a:t>
            </a:r>
            <a:endParaRPr lang="en-US" dirty="0">
              <a:solidFill>
                <a:srgbClr val="00B050"/>
              </a:solidFill>
            </a:endParaRP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FF0000"/>
                </a:solidFill>
              </a:rPr>
              <a:t>11-13-1142-01-00ah-CC9-resolutions-for-9_32k</a:t>
            </a:r>
          </a:p>
          <a:p>
            <a:pPr lvl="2"/>
            <a:r>
              <a:rPr lang="en-US" sz="1800" dirty="0">
                <a:solidFill>
                  <a:srgbClr val="FF0000"/>
                </a:solidFill>
              </a:rPr>
              <a:t>Vote deferred, document need revision</a:t>
            </a:r>
            <a:endParaRPr lang="en-US" sz="1800" dirty="0"/>
          </a:p>
          <a:p>
            <a:pPr lvl="1"/>
            <a:r>
              <a:rPr lang="en-US" dirty="0">
                <a:solidFill>
                  <a:srgbClr val="FF0000"/>
                </a:solidFill>
              </a:rPr>
              <a:t>11-13-1143-00-00ah-CC9-resolutions-for-9_32f</a:t>
            </a:r>
          </a:p>
          <a:p>
            <a:pPr lvl="2"/>
            <a:r>
              <a:rPr lang="en-US" sz="1800" dirty="0">
                <a:solidFill>
                  <a:srgbClr val="FF000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13/1151 CC9-Resolution-CIDs-527-934-100-627-935</a:t>
            </a:r>
          </a:p>
          <a:p>
            <a:pPr lvl="1"/>
            <a:r>
              <a:rPr lang="en-US" dirty="0"/>
              <a:t>David </a:t>
            </a:r>
            <a:r>
              <a:rPr lang="en-US" dirty="0" err="1"/>
              <a:t>Xun</a:t>
            </a:r>
            <a:r>
              <a:rPr lang="en-US" dirty="0"/>
              <a:t> Yang (Huawei</a:t>
            </a:r>
            <a:r>
              <a:rPr lang="en-US" dirty="0" smtClean="0"/>
              <a:t>)</a:t>
            </a:r>
          </a:p>
          <a:p>
            <a:pPr lvl="1"/>
            <a:endParaRPr lang="en-US" dirty="0"/>
          </a:p>
          <a:p>
            <a:pPr lvl="1"/>
            <a:endParaRPr lang="en-US" dirty="0" smtClean="0"/>
          </a:p>
          <a:p>
            <a:pPr lvl="0"/>
            <a:r>
              <a:rPr lang="en-US" dirty="0"/>
              <a:t>11-13-1022-01-00ah-CC9-Resolution-CIDs 1+2+6+922+963 (Alfred)</a:t>
            </a:r>
          </a:p>
          <a:p>
            <a:pPr lvl="0"/>
            <a:r>
              <a:rPr lang="en-US" dirty="0"/>
              <a:t>11-13-1106-02-00ah-CC9-Resolution-CIDs 112+497+544+545+550+605+606+628+657+846+858 (Alfred)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a:t>13/XXXXr0 Comment resolution on CCA</a:t>
            </a:r>
          </a:p>
          <a:p>
            <a:pPr lvl="1"/>
            <a:r>
              <a:rPr lang="en-US" altLang="ko-KR" dirty="0"/>
              <a:t>Eugene </a:t>
            </a:r>
            <a:r>
              <a:rPr lang="en-US" altLang="ko-KR" dirty="0" err="1"/>
              <a:t>Baik</a:t>
            </a:r>
            <a:r>
              <a:rPr lang="en-US" altLang="ko-KR" dirty="0"/>
              <a:t> (Qualcomm)</a:t>
            </a:r>
          </a:p>
          <a:p>
            <a:r>
              <a:rPr lang="en-US" altLang="ko-KR" dirty="0"/>
              <a:t>13/1180r0-CC9-Resolution-CID 22</a:t>
            </a:r>
            <a:endParaRPr lang="ko-KR" altLang="ko-KR" dirty="0"/>
          </a:p>
          <a:p>
            <a:pPr lvl="1"/>
            <a:r>
              <a:rPr lang="en-US" altLang="ko-KR" dirty="0"/>
              <a:t>Alfred </a:t>
            </a:r>
            <a:r>
              <a:rPr lang="en-US" altLang="ko-KR" dirty="0" err="1"/>
              <a:t>Asterjadhi</a:t>
            </a:r>
            <a:r>
              <a:rPr lang="en-US" altLang="ko-KR"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t>Shusaku </a:t>
            </a:r>
            <a:r>
              <a:rPr lang="en-US" altLang="ko-KR" dirty="0" smtClean="0"/>
              <a:t>Shimada (PHY)</a:t>
            </a:r>
            <a:endParaRPr lang="en-US" dirty="0" smtClean="0"/>
          </a:p>
          <a:p>
            <a:pPr lvl="1"/>
            <a:r>
              <a:rPr lang="en-US" dirty="0" smtClean="0"/>
              <a:t>11-13-0912-00-00ah-cc9-clarification-regarding-cid800</a:t>
            </a:r>
            <a:endParaRPr lang="en-US" dirty="0"/>
          </a:p>
          <a:p>
            <a:pPr lvl="1"/>
            <a:r>
              <a:rPr lang="en-US" dirty="0"/>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Jae </a:t>
            </a:r>
            <a:r>
              <a:rPr lang="en-US" dirty="0" err="1"/>
              <a:t>Seung</a:t>
            </a:r>
            <a:r>
              <a:rPr lang="en-US" dirty="0"/>
              <a:t> Lee (ETRI</a:t>
            </a:r>
            <a:r>
              <a:rPr lang="en-US" dirty="0" smtClean="0"/>
              <a:t>) - MAC</a:t>
            </a:r>
            <a:endParaRPr lang="en-US" dirty="0"/>
          </a:p>
          <a:p>
            <a:r>
              <a:rPr lang="en-US" dirty="0"/>
              <a:t>11-13-1201-00-00ah-CC9-Resolution-CIDs-Clause-6.3.3.2.2.-6.3.3.3.2-10.1.4.3.2</a:t>
            </a:r>
          </a:p>
          <a:p>
            <a:r>
              <a:rPr lang="en-US" dirty="0"/>
              <a:t>11-13-1202-00-00ah-CC9-Resolution-CIDs-Clause-8.3.3.10-8.3.4.15c-8.4.2.170v</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319872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911890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11-13/1181r0 with the following tabs:</a:t>
            </a:r>
          </a:p>
          <a:p>
            <a:pPr marL="742950" lvl="2" indent="0">
              <a:buNone/>
            </a:pPr>
            <a:r>
              <a:rPr lang="en-US" sz="1400" dirty="0">
                <a:solidFill>
                  <a:srgbClr val="00B050"/>
                </a:solidFill>
              </a:rPr>
              <a:t>submission 13-971  : From conference call</a:t>
            </a:r>
          </a:p>
          <a:p>
            <a:pPr marL="742950" lvl="2" indent="0">
              <a:buNone/>
            </a:pPr>
            <a:r>
              <a:rPr lang="en-US" sz="1400" dirty="0">
                <a:solidFill>
                  <a:srgbClr val="00B050"/>
                </a:solidFill>
              </a:rPr>
              <a:t>submission 13-969  : From conference call</a:t>
            </a:r>
          </a:p>
          <a:p>
            <a:pPr marL="742950" lvl="2" indent="0">
              <a:buNone/>
            </a:pPr>
            <a:r>
              <a:rPr lang="en-US" sz="1400" dirty="0">
                <a:solidFill>
                  <a:srgbClr val="00B050"/>
                </a:solidFill>
              </a:rPr>
              <a:t>submission 13-881  : Presented Monday PM1</a:t>
            </a:r>
          </a:p>
          <a:p>
            <a:pPr marL="742950" lvl="2" indent="0">
              <a:buNone/>
            </a:pPr>
            <a:r>
              <a:rPr lang="en-US" sz="1400" dirty="0">
                <a:solidFill>
                  <a:srgbClr val="00B050"/>
                </a:solidFill>
              </a:rPr>
              <a:t>submission 13-1049 : Presented Monday evening</a:t>
            </a:r>
          </a:p>
          <a:p>
            <a:pPr marL="742950" lvl="2" indent="0">
              <a:buNone/>
            </a:pPr>
            <a:r>
              <a:rPr lang="en-US" sz="1400" dirty="0">
                <a:solidFill>
                  <a:srgbClr val="00B050"/>
                </a:solidFill>
              </a:rPr>
              <a:t>submission 13-1050 : Presented Monday evening</a:t>
            </a:r>
          </a:p>
          <a:p>
            <a:pPr marL="742950" lvl="2" indent="0">
              <a:buNone/>
            </a:pPr>
            <a:r>
              <a:rPr lang="en-US" sz="1400" dirty="0">
                <a:solidFill>
                  <a:srgbClr val="00B050"/>
                </a:solidFill>
              </a:rPr>
              <a:t>submission 13-1118 : Presented Monday evening</a:t>
            </a:r>
          </a:p>
          <a:p>
            <a:pPr marL="742950" lvl="2" indent="0">
              <a:buNone/>
            </a:pPr>
            <a:r>
              <a:rPr lang="en-US" sz="1400" dirty="0">
                <a:solidFill>
                  <a:srgbClr val="00B050"/>
                </a:solidFill>
              </a:rPr>
              <a:t>submission 13-984  : Presented Tuesday AM1</a:t>
            </a:r>
          </a:p>
          <a:p>
            <a:pPr marL="742950" lvl="2" indent="0">
              <a:buNone/>
            </a:pPr>
            <a:r>
              <a:rPr lang="en-US" sz="1400" dirty="0">
                <a:solidFill>
                  <a:srgbClr val="00B050"/>
                </a:solidFill>
              </a:rPr>
              <a:t>submission 13-1024 : Presented Tuesday AM1</a:t>
            </a:r>
          </a:p>
          <a:p>
            <a:pPr marL="742950" lvl="2" indent="0">
              <a:buNone/>
            </a:pPr>
            <a:r>
              <a:rPr lang="en-US" sz="1400" dirty="0">
                <a:solidFill>
                  <a:srgbClr val="00B050"/>
                </a:solidFill>
              </a:rPr>
              <a:t>submission 13-668  : Presented Tuesday AM1</a:t>
            </a:r>
          </a:p>
          <a:p>
            <a:pPr marL="742950" lvl="2" indent="0">
              <a:buNone/>
            </a:pPr>
            <a:r>
              <a:rPr lang="en-US" sz="1400" dirty="0">
                <a:solidFill>
                  <a:srgbClr val="00B050"/>
                </a:solidFill>
              </a:rPr>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13400372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t>
            </a:r>
            <a:r>
              <a:rPr lang="en-US" b="0" dirty="0" smtClean="0">
                <a:solidFill>
                  <a:srgbClr val="00B050"/>
                </a:solidFill>
              </a:rPr>
              <a:t>adopt changes </a:t>
            </a:r>
            <a:r>
              <a:rPr lang="en-US" b="0" dirty="0">
                <a:solidFill>
                  <a:srgbClr val="00B050"/>
                </a:solidFill>
              </a:rPr>
              <a:t>in </a:t>
            </a:r>
            <a:r>
              <a:rPr lang="en-US" b="0" dirty="0" smtClean="0">
                <a:solidFill>
                  <a:srgbClr val="00B050"/>
                </a:solidFill>
              </a:rPr>
              <a:t>11-13/1127r1 including;</a:t>
            </a:r>
            <a:endParaRPr lang="en-US" b="0" dirty="0">
              <a:solidFill>
                <a:srgbClr val="00B050"/>
              </a:solidFill>
            </a:endParaRPr>
          </a:p>
          <a:p>
            <a:pPr marL="742950" lvl="2" indent="0">
              <a:buNone/>
            </a:pPr>
            <a:r>
              <a:rPr lang="en-US" sz="1400" dirty="0">
                <a:solidFill>
                  <a:srgbClr val="00B050"/>
                </a:solidFill>
              </a:rPr>
              <a:t>T</a:t>
            </a:r>
            <a:r>
              <a:rPr lang="en-US" sz="1400" dirty="0" smtClean="0">
                <a:solidFill>
                  <a:srgbClr val="00B050"/>
                </a:solidFill>
              </a:rPr>
              <a:t>he </a:t>
            </a:r>
            <a:r>
              <a:rPr lang="en-US" sz="1400" dirty="0">
                <a:solidFill>
                  <a:srgbClr val="00B050"/>
                </a:solidFill>
              </a:rPr>
              <a:t>Type1/Type2 classification concept in slide 6 and the splits for US and </a:t>
            </a:r>
            <a:r>
              <a:rPr lang="en-US" sz="1400" dirty="0" smtClean="0">
                <a:solidFill>
                  <a:srgbClr val="00B050"/>
                </a:solidFill>
              </a:rPr>
              <a:t>China as </a:t>
            </a:r>
            <a:r>
              <a:rPr lang="en-US" sz="1400" dirty="0">
                <a:solidFill>
                  <a:srgbClr val="00B050"/>
                </a:solidFill>
              </a:rPr>
              <a:t>described in Slides 7 and 8.</a:t>
            </a:r>
          </a:p>
          <a:p>
            <a:pPr marL="742950" lvl="2" indent="0">
              <a:buNone/>
            </a:pPr>
            <a:endParaRPr lang="en-US" sz="1400" dirty="0">
              <a:solidFill>
                <a:srgbClr val="00B050"/>
              </a:solidFill>
            </a:endParaRPr>
          </a:p>
          <a:p>
            <a:pPr marL="742950" lvl="2" indent="0">
              <a:buNone/>
            </a:pPr>
            <a:r>
              <a:rPr lang="en-US" sz="1400" dirty="0">
                <a:solidFill>
                  <a:srgbClr val="00B050"/>
                </a:solidFill>
              </a:rPr>
              <a:t>The preamble detect CCA levels for Type1 and Type2 channels as described in slide </a:t>
            </a:r>
            <a:r>
              <a:rPr lang="en-US" sz="1400" dirty="0" smtClean="0">
                <a:solidFill>
                  <a:srgbClr val="00B050"/>
                </a:solidFill>
              </a:rPr>
              <a:t>10</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Wide Intended </a:t>
            </a:r>
            <a:r>
              <a:rPr lang="en-US" sz="1400" dirty="0" err="1">
                <a:solidFill>
                  <a:srgbClr val="00B050"/>
                </a:solidFill>
              </a:rPr>
              <a:t>TxBW</a:t>
            </a:r>
            <a:r>
              <a:rPr lang="en-US" sz="1400" dirty="0">
                <a:solidFill>
                  <a:srgbClr val="00B050"/>
                </a:solidFill>
              </a:rPr>
              <a:t> concept, rules, and specific CCA levels for Type2 channels </a:t>
            </a:r>
            <a:r>
              <a:rPr lang="en-US" sz="1400" dirty="0" smtClean="0">
                <a:solidFill>
                  <a:srgbClr val="00B050"/>
                </a:solidFill>
              </a:rPr>
              <a:t>as described </a:t>
            </a:r>
            <a:r>
              <a:rPr lang="en-US" sz="1400" dirty="0">
                <a:solidFill>
                  <a:srgbClr val="00B050"/>
                </a:solidFill>
              </a:rPr>
              <a:t>in slides </a:t>
            </a:r>
            <a:r>
              <a:rPr lang="en-US" sz="1400" dirty="0" smtClean="0">
                <a:solidFill>
                  <a:srgbClr val="00B050"/>
                </a:solidFill>
              </a:rPr>
              <a:t>11-13</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Secondary channel CCA levels for Type1 and Type2 channels as described in slide </a:t>
            </a:r>
            <a:r>
              <a:rPr lang="en-US" sz="1400" dirty="0" smtClean="0">
                <a:solidFill>
                  <a:srgbClr val="00B050"/>
                </a:solidFill>
              </a:rPr>
              <a:t>14</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Energy Detect CCA levels for Type1 and Type2 channels as described in slide </a:t>
            </a:r>
            <a:r>
              <a:rPr lang="en-US" sz="1400" dirty="0" smtClean="0">
                <a:solidFill>
                  <a:srgbClr val="00B050"/>
                </a:solidFill>
              </a:rPr>
              <a:t>15</a:t>
            </a:r>
            <a:endParaRPr lang="en-US" sz="1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11333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11-13/701r7 </a:t>
            </a:r>
            <a:r>
              <a:rPr lang="en-US" b="0" dirty="0">
                <a:solidFill>
                  <a:srgbClr val="00B050"/>
                </a:solidFill>
              </a:rPr>
              <a:t>with the </a:t>
            </a:r>
            <a:r>
              <a:rPr lang="en-US" b="0" dirty="0" smtClean="0">
                <a:solidFill>
                  <a:srgbClr val="00B050"/>
                </a:solidFill>
              </a:rPr>
              <a:t>“Editorial” tab.</a:t>
            </a:r>
            <a:endParaRPr lang="en-US" b="0" dirty="0">
              <a:solidFill>
                <a:srgbClr val="00B050"/>
              </a:solidFill>
            </a:endParaRPr>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30857929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11-13/1194r0 for </a:t>
            </a:r>
            <a:r>
              <a:rPr lang="en-US" b="0" dirty="0" err="1">
                <a:solidFill>
                  <a:srgbClr val="00B050"/>
                </a:solidFill>
              </a:rPr>
              <a:t>TGah</a:t>
            </a:r>
            <a:r>
              <a:rPr lang="en-US" b="0" dirty="0">
                <a:solidFill>
                  <a:srgbClr val="00B050"/>
                </a:solidFill>
              </a:rPr>
              <a:t> July F2F meeting with the following tabs</a:t>
            </a:r>
            <a:r>
              <a:rPr lang="en-US" b="0" dirty="0" smtClean="0">
                <a:solidFill>
                  <a:srgbClr val="00B050"/>
                </a:solidFill>
              </a:rPr>
              <a:t>:</a:t>
            </a:r>
            <a:endParaRPr lang="en-US" sz="1100" b="0" dirty="0">
              <a:solidFill>
                <a:srgbClr val="00B050"/>
              </a:solidFill>
              <a:cs typeface="Times New Roman"/>
            </a:endParaRPr>
          </a:p>
          <a:p>
            <a:pPr lvl="1">
              <a:defRPr sz="1000"/>
            </a:pPr>
            <a:r>
              <a:rPr lang="en-US" sz="1600" b="0" dirty="0">
                <a:solidFill>
                  <a:srgbClr val="00B050"/>
                </a:solidFill>
                <a:cs typeface="Times New Roman"/>
              </a:rPr>
              <a:t>Submission 13-782 (Motion #2)</a:t>
            </a:r>
          </a:p>
          <a:p>
            <a:pPr lvl="1">
              <a:defRPr sz="1000"/>
            </a:pPr>
            <a:r>
              <a:rPr lang="en-US" sz="1600" b="0" dirty="0">
                <a:solidFill>
                  <a:srgbClr val="00B050"/>
                </a:solidFill>
                <a:cs typeface="Times New Roman"/>
              </a:rPr>
              <a:t>Submission 13-812 (Motion #3)</a:t>
            </a:r>
          </a:p>
          <a:p>
            <a:pPr lvl="1">
              <a:defRPr sz="1000"/>
            </a:pPr>
            <a:r>
              <a:rPr lang="en-US" sz="1600" b="0" dirty="0">
                <a:solidFill>
                  <a:srgbClr val="00B050"/>
                </a:solidFill>
                <a:cs typeface="Times New Roman"/>
              </a:rPr>
              <a:t>Submission 13-813 (Motion #4)</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364170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 for </a:t>
            </a:r>
            <a:r>
              <a:rPr lang="en-US" b="0" dirty="0" err="1">
                <a:solidFill>
                  <a:srgbClr val="00B050"/>
                </a:solidFill>
              </a:rPr>
              <a:t>TGah</a:t>
            </a:r>
            <a:r>
              <a:rPr lang="en-US" b="0" dirty="0">
                <a:solidFill>
                  <a:srgbClr val="00B050"/>
                </a:solidFill>
              </a:rPr>
              <a:t> July-September ad-hoc </a:t>
            </a:r>
            <a:r>
              <a:rPr lang="en-US" b="0" dirty="0" smtClean="0">
                <a:solidFill>
                  <a:srgbClr val="00B050"/>
                </a:solidFill>
              </a:rPr>
              <a:t>meeting, </a:t>
            </a:r>
            <a:r>
              <a:rPr lang="en-US" b="0" dirty="0">
                <a:solidFill>
                  <a:srgbClr val="00B050"/>
                </a:solidFill>
              </a:rPr>
              <a:t>with the following tabs</a:t>
            </a:r>
            <a:r>
              <a:rPr lang="en-US" b="0" dirty="0" smtClean="0">
                <a:solidFill>
                  <a:srgbClr val="00B050"/>
                </a:solidFill>
              </a:rPr>
              <a:t>:</a:t>
            </a: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13-1014, submission 13-1015, submission 13-1021, </a:t>
            </a:r>
            <a:endParaRPr lang="en-US" sz="14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13-813, submission 13-819, submission 13-821, submission </a:t>
            </a:r>
            <a:r>
              <a:rPr lang="en-US" sz="1400" b="0" dirty="0">
                <a:solidFill>
                  <a:srgbClr val="00B050"/>
                </a:solidFill>
                <a:cs typeface="Times New Roman"/>
              </a:rPr>
              <a:t>13-829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13-833, submission 13-835, submission 13-838, submission </a:t>
            </a:r>
            <a:r>
              <a:rPr lang="en-US" sz="1400" b="0" dirty="0">
                <a:solidFill>
                  <a:srgbClr val="00B050"/>
                </a:solidFill>
                <a:cs typeface="Times New Roman"/>
              </a:rPr>
              <a:t>13-859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13-957, submission 13-964, submission 13-970, submission </a:t>
            </a:r>
            <a:r>
              <a:rPr lang="en-US" sz="1400" b="0" dirty="0">
                <a:solidFill>
                  <a:srgbClr val="00B050"/>
                </a:solidFill>
                <a:cs typeface="Times New Roman"/>
              </a:rPr>
              <a:t>13-972</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13-973, submission 13-974, submission 13-976, submission </a:t>
            </a:r>
            <a:r>
              <a:rPr lang="en-US" sz="1400" b="0" dirty="0">
                <a:solidFill>
                  <a:srgbClr val="00B050"/>
                </a:solidFill>
                <a:cs typeface="Times New Roman"/>
              </a:rPr>
              <a:t>13-977</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13-978, submission 13-980, submission 13-997, submission </a:t>
            </a:r>
            <a:r>
              <a:rPr lang="en-US" sz="1400" b="0" dirty="0">
                <a:solidFill>
                  <a:srgbClr val="00B050"/>
                </a:solidFill>
                <a:cs typeface="Times New Roman"/>
              </a:rPr>
              <a:t>13-998</a:t>
            </a:r>
            <a:endParaRPr lang="en-US" sz="1100" b="0" dirty="0">
              <a:solidFill>
                <a:srgbClr val="00B05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2526975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a:t>
            </a:r>
            <a:r>
              <a:rPr lang="en-US" b="0" dirty="0">
                <a:solidFill>
                  <a:srgbClr val="00B050"/>
                </a:solidFill>
              </a:rPr>
              <a:t>, for </a:t>
            </a:r>
            <a:r>
              <a:rPr lang="en-US" b="0" dirty="0" err="1">
                <a:solidFill>
                  <a:srgbClr val="00B050"/>
                </a:solidFill>
              </a:rPr>
              <a:t>TGah</a:t>
            </a:r>
            <a:r>
              <a:rPr lang="en-US" b="0" dirty="0">
                <a:solidFill>
                  <a:srgbClr val="00B050"/>
                </a:solidFill>
              </a:rPr>
              <a:t> September F2F meeting, with the following tabs</a:t>
            </a:r>
            <a:r>
              <a:rPr lang="en-US" b="0" dirty="0" smtClean="0">
                <a:solidFill>
                  <a:srgbClr val="00B050"/>
                </a:solidFill>
              </a:rPr>
              <a:t>:</a:t>
            </a:r>
            <a:endParaRPr lang="en-US" sz="1100" b="0" dirty="0">
              <a:solidFill>
                <a:srgbClr val="00B050"/>
              </a:solidFill>
              <a:cs typeface="Times New Roman"/>
            </a:endParaRPr>
          </a:p>
          <a:p>
            <a:pPr>
              <a:defRPr sz="1000"/>
            </a:pP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13-1027, submission 13-1033, submission 13-1034, submission </a:t>
            </a:r>
            <a:r>
              <a:rPr lang="en-US" sz="1400" b="0" dirty="0">
                <a:solidFill>
                  <a:srgbClr val="00B050"/>
                </a:solidFill>
                <a:cs typeface="Times New Roman"/>
              </a:rPr>
              <a:t>13-1048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13-1062, submission 13-1064, submission 13-1067, submission </a:t>
            </a:r>
            <a:r>
              <a:rPr lang="en-US" sz="1400" b="0" dirty="0">
                <a:solidFill>
                  <a:srgbClr val="00B050"/>
                </a:solidFill>
                <a:cs typeface="Times New Roman"/>
              </a:rPr>
              <a:t>13-1068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13-1069, submission 13-1084, submission 13-1085, submission </a:t>
            </a:r>
            <a:r>
              <a:rPr lang="en-US" sz="1400" b="0" dirty="0">
                <a:solidFill>
                  <a:srgbClr val="00B050"/>
                </a:solidFill>
                <a:cs typeface="Times New Roman"/>
              </a:rPr>
              <a:t>13-1086</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13-1087, submission 13-1093, submission 13-1094, submission </a:t>
            </a:r>
            <a:r>
              <a:rPr lang="en-US" sz="1400" b="0" dirty="0">
                <a:solidFill>
                  <a:srgbClr val="00B050"/>
                </a:solidFill>
                <a:cs typeface="Times New Roman"/>
              </a:rPr>
              <a:t>13-1095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13-1098, submission 13-1099, submission 13-1099, submission </a:t>
            </a:r>
            <a:r>
              <a:rPr lang="en-US" sz="1400" b="0" dirty="0">
                <a:solidFill>
                  <a:srgbClr val="00B050"/>
                </a:solidFill>
                <a:cs typeface="Times New Roman"/>
              </a:rPr>
              <a:t>13-1101</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13-1103, submission 13-1104, submission 13-1106, submission </a:t>
            </a:r>
            <a:r>
              <a:rPr lang="en-US" sz="1400" b="0" dirty="0">
                <a:solidFill>
                  <a:srgbClr val="00B050"/>
                </a:solidFill>
                <a:cs typeface="Times New Roman"/>
              </a:rPr>
              <a:t>13-1124</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13-1134, submission 13-1136, submission 13-1139, submission </a:t>
            </a:r>
            <a:r>
              <a:rPr lang="en-US" sz="1400" b="0" dirty="0">
                <a:solidFill>
                  <a:srgbClr val="00B050"/>
                </a:solidFill>
                <a:cs typeface="Times New Roman"/>
              </a:rPr>
              <a:t>13-1140</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13-1141, submission 13-828, submission </a:t>
            </a:r>
            <a:r>
              <a:rPr lang="en-US" sz="1400" b="0" dirty="0">
                <a:solidFill>
                  <a:srgbClr val="00B050"/>
                </a:solidFill>
                <a:cs typeface="Times New Roman"/>
              </a:rPr>
              <a:t>13-975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13-979, submission </a:t>
            </a:r>
            <a:r>
              <a:rPr lang="en-US" sz="1400" b="0" dirty="0">
                <a:solidFill>
                  <a:srgbClr val="00B050"/>
                </a:solidFill>
                <a:cs typeface="Times New Roman"/>
              </a:rPr>
              <a:t>13-981</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2809508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059331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pPr marL="57150" indent="0">
              <a:buNone/>
            </a:pPr>
            <a:r>
              <a:rPr lang="en-GB" sz="1800" b="1" u="sng" dirty="0"/>
              <a:t>Working Group Letter Ballot</a:t>
            </a:r>
            <a:endParaRPr lang="en-US" sz="1800" b="1" u="sng" dirty="0"/>
          </a:p>
          <a:p>
            <a:r>
              <a:rPr lang="en-GB" sz="1600" dirty="0"/>
              <a:t>Discussion:</a:t>
            </a:r>
            <a:endParaRPr lang="en-US" sz="1600" dirty="0"/>
          </a:p>
          <a:p>
            <a:r>
              <a:rPr lang="en-GB" sz="1600" dirty="0"/>
              <a:t>There are two forms of this motion.  The simple form (“Approve a 30 day...”) is used when the draft being balloted is available at the time of the motion.   The longer form (“Having approved changes...”) is used when the draft to be balloted is not available at the time of the motion.</a:t>
            </a:r>
            <a:endParaRPr lang="en-US" sz="1600" dirty="0"/>
          </a:p>
          <a:p>
            <a:r>
              <a:rPr lang="en-GB" sz="1600" dirty="0"/>
              <a:t>Motion:</a:t>
            </a:r>
            <a:endParaRPr lang="en-US" sz="1600" dirty="0"/>
          </a:p>
          <a:p>
            <a:pPr lvl="0"/>
            <a:r>
              <a:rPr lang="en-US" sz="1600" dirty="0"/>
              <a:t>[Having approved changes to &lt;group&gt; &lt;previous-draft&gt;, as defined in &lt;doc-ref&gt;,</a:t>
            </a:r>
          </a:p>
          <a:p>
            <a:pPr lvl="0"/>
            <a:r>
              <a:rPr lang="en-US" sz="1600" dirty="0"/>
              <a:t>Instruct the editor to prepare &lt;group&gt; &lt;draft&gt;,  and]</a:t>
            </a:r>
          </a:p>
          <a:p>
            <a:pPr lvl="0"/>
            <a:r>
              <a:rPr lang="en-US" sz="1600" dirty="0"/>
              <a:t>Approve a 30 day Working Group Technical Letter Ballot asking the question “Should &lt;group&gt; &lt;draft&gt; 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31292425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FF0000"/>
                </a:solidFill>
              </a:rPr>
              <a:t>Deferred: </a:t>
            </a:r>
          </a:p>
          <a:p>
            <a:pPr lvl="3"/>
            <a:r>
              <a:rPr lang="en-US" sz="1200" dirty="0">
                <a:solidFill>
                  <a:srgbClr val="FF000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[Deferred] 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3808</TotalTime>
  <Words>2230</Words>
  <Application>Microsoft Office PowerPoint</Application>
  <PresentationFormat>On-screen Show (4:3)</PresentationFormat>
  <Paragraphs>486</Paragraphs>
  <Slides>46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Task group document motions</vt:lpstr>
      <vt:lpstr>Agenda cont. Teleconferences</vt:lpstr>
      <vt:lpstr>Timeline</vt:lpstr>
      <vt:lpstr>WG LB motion template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426</cp:revision>
  <cp:lastPrinted>1998-02-10T13:28:06Z</cp:lastPrinted>
  <dcterms:created xsi:type="dcterms:W3CDTF">2009-11-09T00:32:22Z</dcterms:created>
  <dcterms:modified xsi:type="dcterms:W3CDTF">2013-09-18T02:45:45Z</dcterms:modified>
</cp:coreProperties>
</file>