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8" r:id="rId28"/>
    <p:sldId id="311" r:id="rId29"/>
    <p:sldId id="322" r:id="rId30"/>
    <p:sldId id="319" r:id="rId31"/>
    <p:sldId id="320" r:id="rId32"/>
    <p:sldId id="321" r:id="rId33"/>
    <p:sldId id="323" r:id="rId34"/>
    <p:sldId id="324" r:id="rId35"/>
    <p:sldId id="325" r:id="rId36"/>
    <p:sldId id="326" r:id="rId37"/>
    <p:sldId id="294" r:id="rId38"/>
    <p:sldId id="279" r:id="rId39"/>
    <p:sldId id="286" r:id="rId40"/>
    <p:sldId id="273" r:id="rId41"/>
    <p:sldId id="274" r:id="rId42"/>
    <p:sldId id="275" r:id="rId43"/>
    <p:sldId id="276" r:id="rId44"/>
    <p:sldId id="277"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30" y="38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802.11-13/0955r11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46"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13/1068 CC09 Comment Resolution CID </a:t>
            </a:r>
            <a:r>
              <a:rPr lang="en-US" dirty="0" smtClean="0">
                <a:solidFill>
                  <a:srgbClr val="00B050"/>
                </a:solidFill>
              </a:rPr>
              <a:t>265,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r>
              <a:rPr lang="en-US" dirty="0">
                <a:solidFill>
                  <a:srgbClr val="00B050"/>
                </a:solidFill>
              </a:rPr>
              <a:t>13/1069 </a:t>
            </a:r>
            <a:r>
              <a:rPr lang="en-US" dirty="0" smtClean="0">
                <a:solidFill>
                  <a:srgbClr val="00B050"/>
                </a:solidFill>
              </a:rPr>
              <a:t>CID </a:t>
            </a:r>
            <a:r>
              <a:rPr lang="en-US" dirty="0">
                <a:solidFill>
                  <a:srgbClr val="00B050"/>
                </a:solidFill>
              </a:rPr>
              <a:t>265, 534, 535, 716 and </a:t>
            </a:r>
            <a:r>
              <a:rPr lang="en-US" dirty="0" smtClean="0">
                <a:solidFill>
                  <a:srgbClr val="00B050"/>
                </a:solidFill>
              </a:rPr>
              <a:t>834,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smtClean="0">
                <a:solidFill>
                  <a:srgbClr val="00B050"/>
                </a:solidFill>
              </a:rPr>
              <a:t>), given in MAC ad hoc</a:t>
            </a:r>
          </a:p>
          <a:p>
            <a:pPr lvl="1"/>
            <a:r>
              <a:rPr lang="en-US" dirty="0" smtClean="0">
                <a:solidFill>
                  <a:srgbClr val="00B050"/>
                </a:solidFill>
              </a:rPr>
              <a:t>11-13-1098-00-00ah </a:t>
            </a:r>
            <a:r>
              <a:rPr lang="en-US" dirty="0">
                <a:solidFill>
                  <a:srgbClr val="00B050"/>
                </a:solidFill>
              </a:rPr>
              <a:t>CC9 Resolution of CID201 and </a:t>
            </a:r>
            <a:r>
              <a:rPr lang="en-US" dirty="0" smtClean="0">
                <a:solidFill>
                  <a:srgbClr val="00B050"/>
                </a:solidFill>
              </a:rPr>
              <a:t>202</a:t>
            </a:r>
            <a:endParaRPr lang="en-US" dirty="0">
              <a:solidFill>
                <a:srgbClr val="00B050"/>
              </a:solidFill>
            </a:endParaRPr>
          </a:p>
          <a:p>
            <a:pPr lvl="1"/>
            <a:r>
              <a:rPr lang="en-US" dirty="0">
                <a:solidFill>
                  <a:srgbClr val="00B050"/>
                </a:solidFill>
              </a:rPr>
              <a:t>11-13-1099-00-00ah CC9 Comment Resolution CID 685, 688-694</a:t>
            </a:r>
          </a:p>
          <a:p>
            <a:pPr lvl="1"/>
            <a:r>
              <a:rPr lang="en-US" dirty="0">
                <a:solidFill>
                  <a:srgbClr val="00B050"/>
                </a:solidFill>
              </a:rPr>
              <a:t>11-13-1101-00-00ah-CC9-Comment Resolution-CID 214-216-221-260-679-680-824</a:t>
            </a:r>
          </a:p>
          <a:p>
            <a:pPr lvl="1"/>
            <a:r>
              <a:rPr lang="en-US" dirty="0">
                <a:solidFill>
                  <a:srgbClr val="00B050"/>
                </a:solidFill>
              </a:rPr>
              <a:t>11-13-1102-00-00ah-CC9-Comment-Resolution-CID-335-760-761-762</a:t>
            </a:r>
          </a:p>
          <a:p>
            <a:pPr lvl="1"/>
            <a:r>
              <a:rPr lang="en-US" dirty="0">
                <a:solidFill>
                  <a:srgbClr val="00B050"/>
                </a:solidFill>
              </a:rPr>
              <a:t>11-13-1103-00-00ah-CC9-Comment-Resolution-CID-213-220</a:t>
            </a:r>
          </a:p>
          <a:p>
            <a:pPr lvl="1"/>
            <a:r>
              <a:rPr lang="en-US" dirty="0">
                <a:solidFill>
                  <a:srgbClr val="00B050"/>
                </a:solidFill>
              </a:rPr>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solidFill>
                  <a:srgbClr val="00B050"/>
                </a:solidFill>
              </a:rPr>
              <a:t>13/1049 cc9-phy-comment-resolutions-24.2.2-24.2.3, given in Ad Hoc</a:t>
            </a:r>
            <a:endParaRPr lang="en-US" dirty="0">
              <a:solidFill>
                <a:srgbClr val="00B050"/>
              </a:solidFill>
            </a:endParaRPr>
          </a:p>
          <a:p>
            <a:pPr lvl="1"/>
            <a:r>
              <a:rPr lang="en-US" dirty="0" smtClean="0">
                <a:solidFill>
                  <a:srgbClr val="00B050"/>
                </a:solidFill>
              </a:rPr>
              <a:t>13/1050 cc9-phy-comment-resolutions-24.3.4, given in Ad Hoc</a:t>
            </a:r>
            <a:endParaRPr lang="en-US" dirty="0">
              <a:solidFill>
                <a:srgbClr val="00B050"/>
              </a:solidFill>
            </a:endParaRPr>
          </a:p>
          <a:p>
            <a:pPr lvl="1"/>
            <a:r>
              <a:rPr lang="en-US" dirty="0" smtClean="0">
                <a:solidFill>
                  <a:srgbClr val="00B050"/>
                </a:solidFill>
              </a:rPr>
              <a:t>13/1118 cc9-phy-comment-resolutions-Annex-E,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13/984 d01 PHY </a:t>
            </a:r>
            <a:r>
              <a:rPr lang="en-US" dirty="0" smtClean="0">
                <a:solidFill>
                  <a:srgbClr val="00B050"/>
                </a:solidFill>
              </a:rPr>
              <a:t>CID70, given in Ad Hoc</a:t>
            </a:r>
            <a:endParaRPr lang="en-US" dirty="0">
              <a:solidFill>
                <a:srgbClr val="00B050"/>
              </a:solidFill>
            </a:endParaRPr>
          </a:p>
          <a:p>
            <a:pPr lvl="1"/>
            <a:r>
              <a:rPr lang="en-US" dirty="0">
                <a:solidFill>
                  <a:srgbClr val="00B050"/>
                </a:solidFill>
              </a:rPr>
              <a:t>Hongyuan Zhang (Marvell</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13/1072 </a:t>
            </a:r>
            <a:r>
              <a:rPr lang="en-US" dirty="0" smtClean="0">
                <a:solidFill>
                  <a:srgbClr val="00B050"/>
                </a:solidFill>
              </a:rPr>
              <a:t>Resolutions </a:t>
            </a:r>
            <a:r>
              <a:rPr lang="en-US" dirty="0">
                <a:solidFill>
                  <a:srgbClr val="00B050"/>
                </a:solidFill>
              </a:rPr>
              <a:t>on BSS Max Idle </a:t>
            </a:r>
            <a:r>
              <a:rPr lang="en-US" dirty="0" smtClean="0">
                <a:solidFill>
                  <a:srgbClr val="00B050"/>
                </a:solidFill>
              </a:rPr>
              <a:t>Period, given in ad hoc</a:t>
            </a:r>
            <a:endParaRPr lang="en-US" dirty="0">
              <a:solidFill>
                <a:srgbClr val="00B050"/>
              </a:solidFill>
            </a:endParaRPr>
          </a:p>
          <a:p>
            <a:pPr lvl="1"/>
            <a:r>
              <a:rPr lang="en-US" dirty="0">
                <a:solidFill>
                  <a:srgbClr val="00B050"/>
                </a:solidFill>
              </a:rPr>
              <a:t>Lin Wang(ZTE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13/1026r0 CC9 Comment resolution for CIDs 657, </a:t>
            </a:r>
            <a:r>
              <a:rPr lang="en-US" dirty="0" smtClean="0">
                <a:solidFill>
                  <a:srgbClr val="00B050"/>
                </a:solidFill>
              </a:rPr>
              <a:t>659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13/1025r0 CC9 Comment resolution for CIDs 628, </a:t>
            </a:r>
            <a:r>
              <a:rPr lang="en-US" dirty="0" smtClean="0">
                <a:solidFill>
                  <a:srgbClr val="00B050"/>
                </a:solidFill>
              </a:rPr>
              <a:t>629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13/1024r0 CC9 Comment Resolution for CIDs 617, 620, 758, 759, </a:t>
            </a:r>
            <a:r>
              <a:rPr lang="en-US" dirty="0" smtClean="0">
                <a:solidFill>
                  <a:srgbClr val="00B050"/>
                </a:solidFill>
              </a:rPr>
              <a:t>933</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PHY and MAC</a:t>
            </a:r>
            <a:r>
              <a:rPr lang="en-US" dirty="0">
                <a:solidFill>
                  <a:srgbClr val="00B050"/>
                </a:solidFill>
              </a:rPr>
              <a:t>	</a:t>
            </a:r>
          </a:p>
          <a:p>
            <a:r>
              <a:rPr lang="en-US" dirty="0">
                <a:solidFill>
                  <a:srgbClr val="00B050"/>
                </a:solidFill>
              </a:rPr>
              <a:t>13/1023r0 CC9 Comment Resolution for CID </a:t>
            </a:r>
            <a:r>
              <a:rPr lang="en-US" dirty="0" smtClean="0">
                <a:solidFill>
                  <a:srgbClr val="00B050"/>
                </a:solidFill>
              </a:rPr>
              <a:t>604</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11-13-1035-00-00ah-cc9-possible-integration-regarding-cid773&amp;774</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dirty="0" err="1">
                <a:solidFill>
                  <a:srgbClr val="FF0000"/>
                </a:solidFill>
              </a:rPr>
              <a:t>Strawpoll</a:t>
            </a:r>
            <a:r>
              <a:rPr lang="en-US" dirty="0">
                <a:solidFill>
                  <a:srgbClr val="FF0000"/>
                </a:solidFill>
              </a:rPr>
              <a:t> failed</a:t>
            </a:r>
          </a:p>
          <a:p>
            <a:pPr lvl="1"/>
            <a:r>
              <a:rPr lang="en-US" dirty="0">
                <a:solidFill>
                  <a:srgbClr val="FF0000"/>
                </a:solidFill>
              </a:rPr>
              <a:t>Shusaku will have a separate submissions to address 773&amp;774</a:t>
            </a:r>
            <a:endParaRPr lang="en-US" dirty="0">
              <a:solidFill>
                <a:srgbClr val="00B050"/>
              </a:solidFill>
            </a:endParaRPr>
          </a:p>
          <a:p>
            <a:r>
              <a:rPr lang="en-US" dirty="0">
                <a:solidFill>
                  <a:srgbClr val="00B050"/>
                </a:solidFill>
              </a:rPr>
              <a:t>11-13-1082-00-00ah-cc9-combination-analysis-with-Direct-Link-regarding-cid807</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resolved in earlier presentation]</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11-13-1034-00-00ah-cc9-cids-31 and 592-comment-resolutions</a:t>
            </a:r>
          </a:p>
          <a:p>
            <a:pPr lvl="1"/>
            <a:r>
              <a:rPr lang="en-US" dirty="0">
                <a:solidFill>
                  <a:srgbClr val="00B050"/>
                </a:solidFill>
              </a:rPr>
              <a:t>Peter </a:t>
            </a:r>
            <a:r>
              <a:rPr lang="en-US" dirty="0" err="1">
                <a:solidFill>
                  <a:srgbClr val="00B050"/>
                </a:solidFill>
              </a:rPr>
              <a:t>Loc</a:t>
            </a:r>
            <a:r>
              <a:rPr lang="en-US" dirty="0">
                <a:solidFill>
                  <a:srgbClr val="00B050"/>
                </a:solidFill>
              </a:rPr>
              <a:t> (Huawei</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Yuan Zhou (I2R</a:t>
            </a:r>
            <a:r>
              <a:rPr lang="en-US" dirty="0" smtClean="0">
                <a:solidFill>
                  <a:srgbClr val="00B050"/>
                </a:solidFill>
              </a:rPr>
              <a:t>), given in ad hoc</a:t>
            </a:r>
            <a:endParaRPr lang="en-US" dirty="0">
              <a:solidFill>
                <a:srgbClr val="00B050"/>
              </a:solidFill>
            </a:endParaRPr>
          </a:p>
          <a:p>
            <a:pPr lvl="1"/>
            <a:r>
              <a:rPr lang="en-US" dirty="0">
                <a:solidFill>
                  <a:srgbClr val="00B050"/>
                </a:solidFill>
              </a:rPr>
              <a:t>11-13-1093-00-00ah-CC9-Comment-Resolution-CID-86</a:t>
            </a:r>
          </a:p>
          <a:p>
            <a:pPr lvl="1"/>
            <a:r>
              <a:rPr lang="en-US" dirty="0">
                <a:solidFill>
                  <a:srgbClr val="00B050"/>
                </a:solidFill>
              </a:rPr>
              <a:t>11-13-1094-00-00ah-CC9-Comment-Resolution-CID-362</a:t>
            </a:r>
          </a:p>
          <a:p>
            <a:pPr lvl="1"/>
            <a:r>
              <a:rPr lang="en-US" dirty="0" smtClean="0">
                <a:solidFill>
                  <a:srgbClr val="00B050"/>
                </a:solidFill>
              </a:rPr>
              <a:t>11-13-1095-00-00ah-CC9-Comment-Resolution-CID-717</a:t>
            </a:r>
            <a:endParaRPr lang="en-US" dirty="0" smtClean="0"/>
          </a:p>
          <a:p>
            <a:pPr lvl="1"/>
            <a:r>
              <a:rPr lang="en-US" dirty="0">
                <a:solidFill>
                  <a:srgbClr val="FF0000"/>
                </a:solidFill>
              </a:rPr>
              <a:t>11-13-1096-00-00ah-CC9-Comment-Resolution-CID-471[deferred]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13/1124 </a:t>
            </a:r>
            <a:r>
              <a:rPr lang="en-US" dirty="0" smtClean="0">
                <a:solidFill>
                  <a:srgbClr val="00B050"/>
                </a:solidFill>
              </a:rPr>
              <a:t>CC9-Resolution-CIDs-856, given in ad hoc</a:t>
            </a:r>
            <a:endParaRPr lang="en-US" dirty="0">
              <a:solidFill>
                <a:srgbClr val="00B050"/>
              </a:solidFill>
            </a:endParaRPr>
          </a:p>
          <a:p>
            <a:pPr lvl="1"/>
            <a:r>
              <a:rPr lang="en-US" dirty="0">
                <a:solidFill>
                  <a:srgbClr val="00B050"/>
                </a:solidFill>
              </a:rPr>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13/1067 CC9 resolution of CID 219 317</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13/1134 Resolutions to CIDs 41, 150, 350, and 898</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13/1138</a:t>
            </a:r>
            <a:r>
              <a:rPr lang="en-US" dirty="0">
                <a:solidFill>
                  <a:srgbClr val="00B050"/>
                </a:solidFill>
              </a:rPr>
              <a:t>, Comment resolution for </a:t>
            </a:r>
            <a:r>
              <a:rPr lang="en-US" dirty="0" err="1">
                <a:solidFill>
                  <a:srgbClr val="00B050"/>
                </a:solidFill>
              </a:rPr>
              <a:t>annexD</a:t>
            </a:r>
            <a:r>
              <a:rPr lang="en-US" dirty="0">
                <a:solidFill>
                  <a:srgbClr val="00B050"/>
                </a:solidFill>
              </a:rPr>
              <a:t> </a:t>
            </a:r>
            <a:r>
              <a:rPr lang="en-US" dirty="0" smtClean="0">
                <a:solidFill>
                  <a:srgbClr val="00B050"/>
                </a:solidFill>
              </a:rPr>
              <a:t>CID730 (PHY), given in PHY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a:t>
            </a:r>
          </a:p>
          <a:p>
            <a:endParaRPr lang="en-US" dirty="0"/>
          </a:p>
          <a:p>
            <a:r>
              <a:rPr lang="en-US" dirty="0">
                <a:solidFill>
                  <a:srgbClr val="00B050"/>
                </a:solidFill>
              </a:rPr>
              <a:t>13/1136, Comment resolution for clause-8-4-2-170a CID418 and </a:t>
            </a:r>
            <a:r>
              <a:rPr lang="en-US" dirty="0" smtClean="0">
                <a:solidFill>
                  <a:srgbClr val="00B050"/>
                </a:solidFill>
              </a:rPr>
              <a:t>CID903, given in MAC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 </a:t>
            </a:r>
            <a:r>
              <a:rPr lang="en-US" dirty="0" smtClean="0">
                <a:solidFill>
                  <a:srgbClr val="00B050"/>
                </a:solidFill>
              </a:rPr>
              <a:t>given in ad hoc</a:t>
            </a:r>
            <a:endParaRPr lang="en-US" dirty="0">
              <a:solidFill>
                <a:srgbClr val="00B050"/>
              </a:solidFill>
            </a:endParaRPr>
          </a:p>
          <a:p>
            <a:pPr lvl="1"/>
            <a:r>
              <a:rPr lang="en-US" dirty="0">
                <a:solidFill>
                  <a:srgbClr val="00B050"/>
                </a:solidFill>
              </a:rPr>
              <a:t>13/1141 CC9-Resolution-CIDs-831+542</a:t>
            </a:r>
          </a:p>
          <a:p>
            <a:pPr lvl="1"/>
            <a:r>
              <a:rPr lang="en-US" dirty="0">
                <a:solidFill>
                  <a:srgbClr val="00B050"/>
                </a:solidFill>
              </a:rPr>
              <a:t>13/1140 CC9-Resolution-CIDs-499+</a:t>
            </a:r>
          </a:p>
          <a:p>
            <a:pPr lvl="1"/>
            <a:r>
              <a:rPr lang="en-US" dirty="0">
                <a:solidFill>
                  <a:srgbClr val="00B050"/>
                </a:solidFill>
              </a:rPr>
              <a:t>13/1139 CC9-Resolution-CIDs-323+266+416+431+430+91+794+16+517+697+698+795+699</a:t>
            </a:r>
          </a:p>
          <a:p>
            <a:pPr lvl="1"/>
            <a:r>
              <a:rPr lang="en-US" dirty="0">
                <a:solidFill>
                  <a:srgbClr val="00B050"/>
                </a:solidFill>
              </a:rPr>
              <a:t>13/0981 CC9-Resolution-CIDs-68+445+676+446+447+35+232+674+449+450+451</a:t>
            </a:r>
          </a:p>
          <a:p>
            <a:pPr lvl="1"/>
            <a:r>
              <a:rPr lang="en-US" dirty="0">
                <a:solidFill>
                  <a:srgbClr val="00B050"/>
                </a:solidFill>
              </a:rPr>
              <a:t>13/0975 </a:t>
            </a:r>
            <a:r>
              <a:rPr lang="en-US" dirty="0" smtClean="0">
                <a:solidFill>
                  <a:srgbClr val="00B050"/>
                </a:solidFill>
              </a:rPr>
              <a:t>CC9-Resolution-CIDs-393+632+631</a:t>
            </a:r>
          </a:p>
          <a:p>
            <a:pPr lvl="1"/>
            <a:endParaRPr lang="en-US" dirty="0" smtClean="0"/>
          </a:p>
          <a:p>
            <a:pPr lvl="1"/>
            <a:r>
              <a:rPr lang="en-US" dirty="0" smtClean="0">
                <a:solidFill>
                  <a:srgbClr val="00B050"/>
                </a:solidFill>
              </a:rPr>
              <a:t>13/0979r01 resolution-CIDs-419-766-66-67</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smtClean="0"/>
              <a:t>11-13-1145-00-00ah-CC9-resolutions-for-8_4_2_170j-4_11c_d</a:t>
            </a:r>
          </a:p>
          <a:p>
            <a:pPr lvl="1"/>
            <a:r>
              <a:rPr lang="en-US" dirty="0">
                <a:solidFill>
                  <a:srgbClr val="FF0000"/>
                </a:solidFill>
              </a:rPr>
              <a:t>11-13-1142-01-00ah-CC9-resolutions-for-9_32k</a:t>
            </a:r>
          </a:p>
          <a:p>
            <a:pPr lvl="2"/>
            <a:r>
              <a:rPr lang="en-US" sz="1800" dirty="0">
                <a:solidFill>
                  <a:srgbClr val="FF0000"/>
                </a:solidFill>
              </a:rPr>
              <a:t>Vote deferred, document need revision</a:t>
            </a:r>
            <a:endParaRPr lang="en-US" sz="1800" dirty="0"/>
          </a:p>
          <a:p>
            <a:pPr lvl="1"/>
            <a:r>
              <a:rPr lang="en-US" dirty="0">
                <a:solidFill>
                  <a:srgbClr val="FF0000"/>
                </a:solidFill>
              </a:rPr>
              <a:t>11-13-1143-00-00ah-CC9-resolutions-for-9_32f</a:t>
            </a:r>
          </a:p>
          <a:p>
            <a:pPr lvl="2"/>
            <a:r>
              <a:rPr lang="en-US" sz="1800" dirty="0">
                <a:solidFill>
                  <a:srgbClr val="FF0000"/>
                </a:solidFill>
              </a:rPr>
              <a:t>Vote deferred, document need revision</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13/1127 CCA channelization and levels</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13/1151 CC9-Resolution-CIDs-527-934-100-627-935</a:t>
            </a:r>
          </a:p>
          <a:p>
            <a:pPr lvl="1"/>
            <a:r>
              <a:rPr lang="en-US" dirty="0"/>
              <a:t>David </a:t>
            </a:r>
            <a:r>
              <a:rPr lang="en-US" dirty="0" err="1"/>
              <a:t>Xun</a:t>
            </a:r>
            <a:r>
              <a:rPr lang="en-US" dirty="0"/>
              <a:t> Yang (Huawei</a:t>
            </a:r>
            <a:r>
              <a:rPr lang="en-US" dirty="0" smtClean="0"/>
              <a:t>)</a:t>
            </a:r>
          </a:p>
          <a:p>
            <a:pPr lvl="1"/>
            <a:endParaRPr lang="en-US" dirty="0"/>
          </a:p>
          <a:p>
            <a:pPr lvl="1"/>
            <a:endParaRPr lang="en-US" dirty="0" smtClean="0"/>
          </a:p>
          <a:p>
            <a:pPr lvl="0"/>
            <a:r>
              <a:rPr lang="en-US" dirty="0"/>
              <a:t>11-13-1022-01-00ah-CC9-Resolution-CIDs 1+2+6+922+963 (Alfred)</a:t>
            </a:r>
          </a:p>
          <a:p>
            <a:pPr lvl="0"/>
            <a:r>
              <a:rPr lang="en-US" dirty="0"/>
              <a:t>11-13-1106-02-00ah-CC9-Resolution-CIDs 112+497+544+545+550+605+606+628+657+846+858 (Alfred)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899934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smtClean="0"/>
              <a:t>PHY Ad Hoc updates</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Shusaku Shimada (Yokogawa) </a:t>
            </a:r>
            <a:endParaRPr lang="en-US" altLang="ko-KR" dirty="0" smtClean="0">
              <a:solidFill>
                <a:srgbClr val="00B050"/>
              </a:solidFill>
            </a:endParaRPr>
          </a:p>
          <a:p>
            <a:r>
              <a:rPr lang="en-US" altLang="ko-KR" dirty="0" smtClean="0">
                <a:solidFill>
                  <a:srgbClr val="00B050"/>
                </a:solidFill>
              </a:rPr>
              <a:t>13/1172r1 </a:t>
            </a:r>
            <a:r>
              <a:rPr lang="en-US" altLang="ko-KR" dirty="0">
                <a:solidFill>
                  <a:srgbClr val="00B050"/>
                </a:solidFill>
              </a:rPr>
              <a:t>comment resolutions for </a:t>
            </a:r>
            <a:r>
              <a:rPr lang="en-US" altLang="ko-KR" dirty="0" err="1">
                <a:solidFill>
                  <a:srgbClr val="00B050"/>
                </a:solidFill>
              </a:rPr>
              <a:t>subclause</a:t>
            </a:r>
            <a:r>
              <a:rPr lang="en-US" altLang="ko-KR" dirty="0">
                <a:solidFill>
                  <a:srgbClr val="00B050"/>
                </a:solidFill>
              </a:rPr>
              <a:t> 7-3</a:t>
            </a:r>
          </a:p>
          <a:p>
            <a:pPr lvl="1"/>
            <a:r>
              <a:rPr lang="en-US" altLang="ko-KR" dirty="0">
                <a:solidFill>
                  <a:srgbClr val="00B050"/>
                </a:solidFill>
              </a:rPr>
              <a:t>Shusaku Shimada (Yokogawa)</a:t>
            </a:r>
          </a:p>
          <a:p>
            <a:r>
              <a:rPr lang="en-US" altLang="ko-KR" dirty="0"/>
              <a:t>13/XXXXr0 Comment resolution on CCA</a:t>
            </a:r>
          </a:p>
          <a:p>
            <a:pPr lvl="1"/>
            <a:r>
              <a:rPr lang="en-US" altLang="ko-KR" dirty="0"/>
              <a:t>Eugene </a:t>
            </a:r>
            <a:r>
              <a:rPr lang="en-US" altLang="ko-KR" dirty="0" err="1"/>
              <a:t>Baik</a:t>
            </a:r>
            <a:r>
              <a:rPr lang="en-US" altLang="ko-KR" dirty="0"/>
              <a:t> (Qualcomm)</a:t>
            </a:r>
          </a:p>
          <a:p>
            <a:r>
              <a:rPr lang="en-US" altLang="ko-KR" dirty="0"/>
              <a:t>13/1180r0-CC9-Resolution-CID 22</a:t>
            </a:r>
            <a:endParaRPr lang="ko-KR" altLang="ko-KR" dirty="0"/>
          </a:p>
          <a:p>
            <a:pPr lvl="1"/>
            <a:r>
              <a:rPr lang="en-US" altLang="ko-KR" dirty="0"/>
              <a:t>Alfred </a:t>
            </a:r>
            <a:r>
              <a:rPr lang="en-US" altLang="ko-KR" dirty="0" err="1"/>
              <a:t>Asterjadhi</a:t>
            </a:r>
            <a:r>
              <a:rPr lang="en-US" altLang="ko-KR" dirty="0"/>
              <a:t> (Qualcomm)</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5854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a:t>Shusaku </a:t>
            </a:r>
            <a:r>
              <a:rPr lang="en-US" altLang="ko-KR" dirty="0" smtClean="0"/>
              <a:t>Shimada (PHY)</a:t>
            </a:r>
            <a:endParaRPr lang="en-US" dirty="0" smtClean="0"/>
          </a:p>
          <a:p>
            <a:pPr lvl="1"/>
            <a:r>
              <a:rPr lang="en-US" dirty="0" smtClean="0"/>
              <a:t>11-13-0912-00-00ah-cc9-clarification-regarding-cid800</a:t>
            </a:r>
            <a:endParaRPr lang="en-US" dirty="0"/>
          </a:p>
          <a:p>
            <a:pPr lvl="1"/>
            <a:r>
              <a:rPr lang="en-US" dirty="0"/>
              <a:t>11-13-0913-00-00ah-cc9-resolution-cid800</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52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911890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11-13/1181r0 with the following tabs:</a:t>
            </a:r>
          </a:p>
          <a:p>
            <a:pPr marL="742950" lvl="2" indent="0">
              <a:buNone/>
            </a:pPr>
            <a:r>
              <a:rPr lang="en-US" sz="1400" dirty="0"/>
              <a:t>submission 13-971  : From conference call</a:t>
            </a:r>
          </a:p>
          <a:p>
            <a:pPr marL="742950" lvl="2" indent="0">
              <a:buNone/>
            </a:pPr>
            <a:r>
              <a:rPr lang="en-US" sz="1400" dirty="0"/>
              <a:t>submission 13-969  : From conference call</a:t>
            </a:r>
          </a:p>
          <a:p>
            <a:pPr marL="742950" lvl="2" indent="0">
              <a:buNone/>
            </a:pPr>
            <a:r>
              <a:rPr lang="en-US" sz="1400" dirty="0"/>
              <a:t>submission 13-881  : Presented Monday PM1</a:t>
            </a:r>
          </a:p>
          <a:p>
            <a:pPr marL="742950" lvl="2" indent="0">
              <a:buNone/>
            </a:pPr>
            <a:r>
              <a:rPr lang="en-US" sz="1400" dirty="0"/>
              <a:t>submission 13-1049 : Presented Monday evening</a:t>
            </a:r>
          </a:p>
          <a:p>
            <a:pPr marL="742950" lvl="2" indent="0">
              <a:buNone/>
            </a:pPr>
            <a:r>
              <a:rPr lang="en-US" sz="1400" dirty="0"/>
              <a:t>submission 13-1050 : Presented Monday evening</a:t>
            </a:r>
          </a:p>
          <a:p>
            <a:pPr marL="742950" lvl="2" indent="0">
              <a:buNone/>
            </a:pPr>
            <a:r>
              <a:rPr lang="en-US" sz="1400" dirty="0"/>
              <a:t>submission 13-1118 : Presented Monday evening</a:t>
            </a:r>
          </a:p>
          <a:p>
            <a:pPr marL="742950" lvl="2" indent="0">
              <a:buNone/>
            </a:pPr>
            <a:r>
              <a:rPr lang="en-US" sz="1400" dirty="0"/>
              <a:t>submission 13-984  : Presented Tuesday AM1</a:t>
            </a:r>
          </a:p>
          <a:p>
            <a:pPr marL="742950" lvl="2" indent="0">
              <a:buNone/>
            </a:pPr>
            <a:r>
              <a:rPr lang="en-US" sz="1400" dirty="0"/>
              <a:t>submission 13-1024 : Presented Tuesday AM1</a:t>
            </a:r>
          </a:p>
          <a:p>
            <a:pPr marL="742950" lvl="2" indent="0">
              <a:buNone/>
            </a:pPr>
            <a:r>
              <a:rPr lang="en-US" sz="1400" dirty="0"/>
              <a:t>submission 13-668  : Presented Tuesday AM1</a:t>
            </a:r>
          </a:p>
          <a:p>
            <a:pPr marL="742950" lvl="2" indent="0">
              <a:buNone/>
            </a:pPr>
            <a:r>
              <a:rPr lang="en-US" sz="1400" dirty="0"/>
              <a:t>submission 13-1138 : Presented Tuesday PM1</a:t>
            </a:r>
          </a:p>
          <a:p>
            <a:endParaRPr lang="en-US" dirty="0" smtClean="0"/>
          </a:p>
          <a:p>
            <a:pPr marL="342900" lvl="2" indent="-342900"/>
            <a:r>
              <a:rPr lang="en-US" sz="1400" dirty="0" smtClean="0"/>
              <a:t>Note: </a:t>
            </a:r>
            <a:r>
              <a:rPr lang="en-US" sz="1400" dirty="0"/>
              <a:t>submission 13-1172 : Presented Tuesday </a:t>
            </a:r>
            <a:r>
              <a:rPr lang="en-US" sz="1400" dirty="0" smtClean="0"/>
              <a:t>PM1</a:t>
            </a:r>
            <a:r>
              <a:rPr lang="en-US" sz="1400" dirty="0"/>
              <a:t> </a:t>
            </a:r>
            <a:r>
              <a:rPr lang="en-US" sz="1400" dirty="0" smtClean="0"/>
              <a:t>is </a:t>
            </a:r>
            <a:r>
              <a:rPr lang="en-US" sz="1400" dirty="0" err="1" smtClean="0"/>
              <a:t>defered</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1340037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include, in the Specification Framework Document, the proposed changes in </a:t>
            </a:r>
            <a:r>
              <a:rPr lang="en-US" b="0" dirty="0" smtClean="0"/>
              <a:t>11-13/1127r1;</a:t>
            </a:r>
            <a:endParaRPr lang="en-US" b="0" dirty="0"/>
          </a:p>
          <a:p>
            <a:pPr marL="742950" lvl="2" indent="0">
              <a:buNone/>
            </a:pPr>
            <a:r>
              <a:rPr lang="en-US" sz="1400" dirty="0"/>
              <a:t>Add the Type1/Type2 classification concept in slide 6 and the splits for US and </a:t>
            </a:r>
            <a:r>
              <a:rPr lang="en-US" sz="1400" dirty="0" smtClean="0"/>
              <a:t>China as </a:t>
            </a:r>
            <a:r>
              <a:rPr lang="en-US" sz="1400" dirty="0"/>
              <a:t>described in Slides 7 and 8.</a:t>
            </a:r>
          </a:p>
          <a:p>
            <a:pPr marL="742950" lvl="2" indent="0">
              <a:buNone/>
            </a:pPr>
            <a:endParaRPr lang="en-US" sz="1400" dirty="0"/>
          </a:p>
          <a:p>
            <a:pPr marL="742950" lvl="2" indent="0">
              <a:buNone/>
            </a:pPr>
            <a:r>
              <a:rPr lang="en-US" sz="1400" dirty="0"/>
              <a:t>The preamble detect CCA levels for Type1 and Type2 channels as described in slide </a:t>
            </a:r>
            <a:r>
              <a:rPr lang="en-US" sz="1400" dirty="0" smtClean="0"/>
              <a:t>10</a:t>
            </a:r>
            <a:r>
              <a:rPr lang="en-US" sz="1400" dirty="0"/>
              <a:t/>
            </a:r>
            <a:br>
              <a:rPr lang="en-US" sz="1400" dirty="0"/>
            </a:br>
            <a:endParaRPr lang="en-US" sz="1400" dirty="0"/>
          </a:p>
          <a:p>
            <a:pPr marL="742950" lvl="2" indent="0">
              <a:buNone/>
            </a:pPr>
            <a:r>
              <a:rPr lang="en-US" sz="1400" dirty="0"/>
              <a:t>The Wide Intended </a:t>
            </a:r>
            <a:r>
              <a:rPr lang="en-US" sz="1400" dirty="0" err="1"/>
              <a:t>TxBW</a:t>
            </a:r>
            <a:r>
              <a:rPr lang="en-US" sz="1400" dirty="0"/>
              <a:t> concept, rules, and specific CCA levels for Type2 channels </a:t>
            </a:r>
            <a:r>
              <a:rPr lang="en-US" sz="1400" dirty="0" smtClean="0"/>
              <a:t>as described </a:t>
            </a:r>
            <a:r>
              <a:rPr lang="en-US" sz="1400" dirty="0"/>
              <a:t>in slides </a:t>
            </a:r>
            <a:r>
              <a:rPr lang="en-US" sz="1400" dirty="0" smtClean="0"/>
              <a:t>11-13</a:t>
            </a:r>
            <a:r>
              <a:rPr lang="en-US" sz="1400" dirty="0"/>
              <a:t/>
            </a:r>
            <a:br>
              <a:rPr lang="en-US" sz="1400" dirty="0"/>
            </a:br>
            <a:endParaRPr lang="en-US" sz="1400" dirty="0"/>
          </a:p>
          <a:p>
            <a:pPr marL="742950" lvl="2" indent="0">
              <a:buNone/>
            </a:pPr>
            <a:r>
              <a:rPr lang="en-US" sz="1400" dirty="0"/>
              <a:t>The Secondary channel CCA levels for Type1 and Type2 channels as described in slide </a:t>
            </a:r>
            <a:r>
              <a:rPr lang="en-US" sz="1400" dirty="0" smtClean="0"/>
              <a:t>14</a:t>
            </a:r>
            <a:r>
              <a:rPr lang="en-US" sz="1400" dirty="0"/>
              <a:t/>
            </a:r>
            <a:br>
              <a:rPr lang="en-US" sz="1400" dirty="0"/>
            </a:br>
            <a:endParaRPr lang="en-US" sz="1400" dirty="0"/>
          </a:p>
          <a:p>
            <a:pPr marL="742950" lvl="2" indent="0">
              <a:buNone/>
            </a:pPr>
            <a:r>
              <a:rPr lang="en-US" sz="1400" dirty="0"/>
              <a:t>The Energy Detect CCA levels for Type1 and Type2 channels as described in slide </a:t>
            </a:r>
            <a:r>
              <a:rPr lang="en-US" sz="1400" dirty="0" smtClean="0"/>
              <a:t>15</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113331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Editorial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a:t>
            </a:r>
            <a:r>
              <a:rPr lang="en-US" b="0" dirty="0" smtClean="0"/>
              <a:t>11-13/701r7 </a:t>
            </a:r>
            <a:r>
              <a:rPr lang="en-US" b="0" dirty="0"/>
              <a:t>with the </a:t>
            </a:r>
            <a:r>
              <a:rPr lang="en-US" b="0" dirty="0" smtClean="0"/>
              <a:t>“Editorial” tab.</a:t>
            </a:r>
            <a:endParaRPr lang="en-US" b="0" dirty="0"/>
          </a:p>
          <a:p>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3085792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11-13/1194r0 for </a:t>
            </a:r>
            <a:r>
              <a:rPr lang="en-US" b="0" dirty="0" err="1"/>
              <a:t>TGah</a:t>
            </a:r>
            <a:r>
              <a:rPr lang="en-US" b="0" dirty="0"/>
              <a:t> July F2F meeting with the following tabs</a:t>
            </a:r>
            <a:r>
              <a:rPr lang="en-US" b="0" dirty="0" smtClean="0"/>
              <a:t>:</a:t>
            </a:r>
            <a:endParaRPr lang="en-US" sz="1100" b="0" dirty="0">
              <a:solidFill>
                <a:srgbClr val="000000"/>
              </a:solidFill>
              <a:cs typeface="Times New Roman"/>
            </a:endParaRPr>
          </a:p>
          <a:p>
            <a:pPr lvl="1">
              <a:defRPr sz="1000"/>
            </a:pPr>
            <a:r>
              <a:rPr lang="en-US" sz="1600" b="0" dirty="0">
                <a:solidFill>
                  <a:srgbClr val="000000"/>
                </a:solidFill>
                <a:cs typeface="Times New Roman"/>
              </a:rPr>
              <a:t>Submission 13-782 (Motion #2)</a:t>
            </a:r>
          </a:p>
          <a:p>
            <a:pPr lvl="1">
              <a:defRPr sz="1000"/>
            </a:pPr>
            <a:r>
              <a:rPr lang="en-US" sz="1600" b="0" dirty="0">
                <a:solidFill>
                  <a:srgbClr val="000000"/>
                </a:solidFill>
                <a:cs typeface="Times New Roman"/>
              </a:rPr>
              <a:t>Submission 13-812 (Motion #3)</a:t>
            </a:r>
          </a:p>
          <a:p>
            <a:pPr lvl="1">
              <a:defRPr sz="1000"/>
            </a:pPr>
            <a:r>
              <a:rPr lang="en-US" sz="1600" b="0" dirty="0">
                <a:solidFill>
                  <a:srgbClr val="000000"/>
                </a:solidFill>
                <a:cs typeface="Times New Roman"/>
              </a:rPr>
              <a:t>Submission 13-813 (Motion #4)</a:t>
            </a: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364170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a:t>
            </a:r>
            <a:r>
              <a:rPr lang="en-US" b="0" dirty="0" smtClean="0"/>
              <a:t>11-13/1194r0, for </a:t>
            </a:r>
            <a:r>
              <a:rPr lang="en-US" b="0" dirty="0" err="1"/>
              <a:t>TGah</a:t>
            </a:r>
            <a:r>
              <a:rPr lang="en-US" b="0" dirty="0"/>
              <a:t> July-September ad-hoc </a:t>
            </a:r>
            <a:r>
              <a:rPr lang="en-US" b="0" dirty="0" smtClean="0"/>
              <a:t>meeting, </a:t>
            </a:r>
            <a:r>
              <a:rPr lang="en-US" b="0" dirty="0"/>
              <a:t>with the following tabs</a:t>
            </a:r>
            <a:r>
              <a:rPr lang="en-US" b="0" dirty="0" smtClean="0"/>
              <a:t>:</a:t>
            </a:r>
            <a:endParaRPr lang="en-US" sz="1100" b="0" dirty="0">
              <a:solidFill>
                <a:srgbClr val="000000"/>
              </a:solidFill>
              <a:cs typeface="Times New Roman"/>
            </a:endParaRP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13-1014, submission 13-1015, submission 13-1021, </a:t>
            </a:r>
            <a:endParaRPr lang="en-US" sz="1400" b="0" dirty="0">
              <a:solidFill>
                <a:srgbClr val="000000"/>
              </a:solidFill>
              <a:cs typeface="Times New Roman"/>
            </a:endParaRP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13-813, submission 13-819, submission 13-821, submission </a:t>
            </a:r>
            <a:r>
              <a:rPr lang="en-US" sz="1400" b="0" dirty="0">
                <a:solidFill>
                  <a:srgbClr val="000000"/>
                </a:solidFill>
                <a:cs typeface="Times New Roman"/>
              </a:rPr>
              <a:t>13-829</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13-833, submission 13-835, submission 13-838, submission </a:t>
            </a:r>
            <a:r>
              <a:rPr lang="en-US" sz="1400" b="0" dirty="0">
                <a:solidFill>
                  <a:srgbClr val="000000"/>
                </a:solidFill>
                <a:cs typeface="Times New Roman"/>
              </a:rPr>
              <a:t>13-859</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13-957, submission 13-964, submission 13-970, submission </a:t>
            </a:r>
            <a:r>
              <a:rPr lang="en-US" sz="1400" b="0" dirty="0">
                <a:solidFill>
                  <a:srgbClr val="000000"/>
                </a:solidFill>
                <a:cs typeface="Times New Roman"/>
              </a:rPr>
              <a:t>13-972</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13-973, submission 13-974, submission 13-976, submission </a:t>
            </a:r>
            <a:r>
              <a:rPr lang="en-US" sz="1400" b="0" dirty="0">
                <a:solidFill>
                  <a:srgbClr val="000000"/>
                </a:solidFill>
                <a:cs typeface="Times New Roman"/>
              </a:rPr>
              <a:t>13-977</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13-978, submission 13-980, submission 13-997, submission </a:t>
            </a:r>
            <a:r>
              <a:rPr lang="en-US" sz="1400" b="0" dirty="0">
                <a:solidFill>
                  <a:srgbClr val="000000"/>
                </a:solidFill>
                <a:cs typeface="Times New Roman"/>
              </a:rPr>
              <a:t>13-998</a:t>
            </a:r>
            <a:endParaRPr lang="en-US" sz="1100" b="0" dirty="0">
              <a:solidFill>
                <a:srgbClr val="000000"/>
              </a:solidFill>
              <a:cs typeface="Times New Roman"/>
            </a:endParaRPr>
          </a:p>
          <a:p>
            <a:pPr lvl="1">
              <a:defRPr sz="1000"/>
            </a:pP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2526975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a:t>
            </a:r>
            <a:r>
              <a:rPr lang="en-US" b="0" dirty="0" smtClean="0"/>
              <a:t>11-13/1194r0</a:t>
            </a:r>
            <a:r>
              <a:rPr lang="en-US" b="0" dirty="0"/>
              <a:t>, for </a:t>
            </a:r>
            <a:r>
              <a:rPr lang="en-US" b="0" dirty="0" err="1"/>
              <a:t>TGah</a:t>
            </a:r>
            <a:r>
              <a:rPr lang="en-US" b="0" dirty="0"/>
              <a:t> September F2F meeting, with the following tabs</a:t>
            </a:r>
            <a:r>
              <a:rPr lang="en-US" b="0" dirty="0" smtClean="0"/>
              <a:t>:</a:t>
            </a:r>
            <a:endParaRPr lang="en-US" sz="1100" b="0" dirty="0">
              <a:solidFill>
                <a:srgbClr val="000000"/>
              </a:solidFill>
              <a:cs typeface="Times New Roman"/>
            </a:endParaRPr>
          </a:p>
          <a:p>
            <a:pPr>
              <a:defRPr sz="1000"/>
            </a:pPr>
            <a:endParaRPr lang="en-US" sz="1100" b="0" dirty="0">
              <a:solidFill>
                <a:srgbClr val="000000"/>
              </a:solidFill>
              <a:cs typeface="Times New Roman"/>
            </a:endParaRP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13-1027, submission 13-1033, submission 13-1034, submission </a:t>
            </a:r>
            <a:r>
              <a:rPr lang="en-US" sz="1400" b="0" dirty="0">
                <a:solidFill>
                  <a:srgbClr val="000000"/>
                </a:solidFill>
                <a:cs typeface="Times New Roman"/>
              </a:rPr>
              <a:t>13-1048</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13-1062, submission 13-1064, submission 13-1067, submission </a:t>
            </a:r>
            <a:r>
              <a:rPr lang="en-US" sz="1400" b="0" dirty="0">
                <a:solidFill>
                  <a:srgbClr val="000000"/>
                </a:solidFill>
                <a:cs typeface="Times New Roman"/>
              </a:rPr>
              <a:t>13-1068</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13-1069, submission 13-1084, submission 13-1085, submission </a:t>
            </a:r>
            <a:r>
              <a:rPr lang="en-US" sz="1400" b="0" dirty="0">
                <a:solidFill>
                  <a:srgbClr val="000000"/>
                </a:solidFill>
                <a:cs typeface="Times New Roman"/>
              </a:rPr>
              <a:t>13-1086</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13-1087, submission 13-1093, submission 13-1094, submission </a:t>
            </a:r>
            <a:r>
              <a:rPr lang="en-US" sz="1400" b="0" dirty="0">
                <a:solidFill>
                  <a:srgbClr val="000000"/>
                </a:solidFill>
                <a:cs typeface="Times New Roman"/>
              </a:rPr>
              <a:t>13-1095</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13-1098, submission 13-1099, submission 13-1099, submission </a:t>
            </a:r>
            <a:r>
              <a:rPr lang="en-US" sz="1400" b="0" dirty="0">
                <a:solidFill>
                  <a:srgbClr val="000000"/>
                </a:solidFill>
                <a:cs typeface="Times New Roman"/>
              </a:rPr>
              <a:t>13-1101</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13-1103, submission 13-1104, submission 13-1106, submission </a:t>
            </a:r>
            <a:r>
              <a:rPr lang="en-US" sz="1400" b="0" dirty="0">
                <a:solidFill>
                  <a:srgbClr val="000000"/>
                </a:solidFill>
                <a:cs typeface="Times New Roman"/>
              </a:rPr>
              <a:t>13-1124</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13-1134, submission 13-1136, submission 13-1139, submission </a:t>
            </a:r>
            <a:r>
              <a:rPr lang="en-US" sz="1400" b="0" dirty="0">
                <a:solidFill>
                  <a:srgbClr val="000000"/>
                </a:solidFill>
                <a:cs typeface="Times New Roman"/>
              </a:rPr>
              <a:t>13-1140</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13-1141, submission 13-828, submission </a:t>
            </a:r>
            <a:r>
              <a:rPr lang="en-US" sz="1400" b="0" dirty="0">
                <a:solidFill>
                  <a:srgbClr val="000000"/>
                </a:solidFill>
                <a:cs typeface="Times New Roman"/>
              </a:rPr>
              <a:t>13-975</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13-979, submission </a:t>
            </a:r>
            <a:r>
              <a:rPr lang="en-US" sz="1400" b="0" dirty="0">
                <a:solidFill>
                  <a:srgbClr val="000000"/>
                </a:solidFill>
                <a:cs typeface="Times New Roman"/>
              </a:rPr>
              <a:t>13-981</a:t>
            </a: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28095085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1009650" lvl="1" indent="-609600"/>
            <a:r>
              <a:rPr lang="en-US" smtClean="0"/>
              <a:t>13/1127?</a:t>
            </a:r>
            <a:endParaRPr lang="en-US" dirty="0" smtClean="0"/>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105933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sz="1600" dirty="0">
                <a:solidFill>
                  <a:srgbClr val="00CC00"/>
                </a:solidFill>
              </a:rPr>
              <a:t>11-13-1087-00-00ah-CC9-miscellaneous-comment-resolution</a:t>
            </a:r>
          </a:p>
          <a:p>
            <a:pPr lvl="2"/>
            <a:r>
              <a:rPr lang="en-US" sz="1400" dirty="0">
                <a:solidFill>
                  <a:srgbClr val="FF0000"/>
                </a:solidFill>
              </a:rPr>
              <a:t>Deferred: </a:t>
            </a:r>
          </a:p>
          <a:p>
            <a:pPr lvl="3"/>
            <a:r>
              <a:rPr lang="en-US" sz="1200" dirty="0">
                <a:solidFill>
                  <a:srgbClr val="FF0000"/>
                </a:solidFill>
              </a:rPr>
              <a:t>705,  706 707 709 710, 711 712 713  (se Amin’s Document 891)</a:t>
            </a:r>
            <a:endParaRPr lang="en-US" dirty="0" smtClean="0">
              <a:solidFill>
                <a:srgbClr val="00B050"/>
              </a:solidFill>
            </a:endParaRPr>
          </a:p>
          <a:p>
            <a:pPr lvl="1"/>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t>[Deferred] 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3701</TotalTime>
  <Words>2086</Words>
  <Application>Microsoft Office PowerPoint</Application>
  <PresentationFormat>On-screen Show (4:3)</PresentationFormat>
  <Paragraphs>466</Paragraphs>
  <Slides>44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Possible PHY motions for Wednesday</vt:lpstr>
      <vt:lpstr>Possible PHY motions for Wednesday</vt:lpstr>
      <vt:lpstr>Possible Editorial motions for Wednesday</vt:lpstr>
      <vt:lpstr>Possible MAC motions for Wednesday</vt:lpstr>
      <vt:lpstr>Possible MAC motions for Wednesday</vt:lpstr>
      <vt:lpstr>Possible MAC motions for Wednesday</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417</cp:revision>
  <cp:lastPrinted>1998-02-10T13:28:06Z</cp:lastPrinted>
  <dcterms:created xsi:type="dcterms:W3CDTF">2009-11-09T00:32:22Z</dcterms:created>
  <dcterms:modified xsi:type="dcterms:W3CDTF">2013-09-18T00:16:37Z</dcterms:modified>
</cp:coreProperties>
</file>