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270" r:id="rId3"/>
    <p:sldId id="296" r:id="rId4"/>
    <p:sldId id="295" r:id="rId5"/>
    <p:sldId id="297" r:id="rId6"/>
    <p:sldId id="291" r:id="rId7"/>
    <p:sldId id="298" r:id="rId8"/>
    <p:sldId id="299" r:id="rId9"/>
    <p:sldId id="300" r:id="rId10"/>
    <p:sldId id="301" r:id="rId11"/>
    <p:sldId id="302" r:id="rId12"/>
    <p:sldId id="309" r:id="rId13"/>
    <p:sldId id="303" r:id="rId14"/>
    <p:sldId id="304" r:id="rId15"/>
    <p:sldId id="305" r:id="rId16"/>
    <p:sldId id="306" r:id="rId17"/>
    <p:sldId id="307" r:id="rId18"/>
    <p:sldId id="293" r:id="rId19"/>
    <p:sldId id="310" r:id="rId20"/>
    <p:sldId id="312" r:id="rId21"/>
    <p:sldId id="313" r:id="rId22"/>
    <p:sldId id="314" r:id="rId23"/>
    <p:sldId id="315" r:id="rId24"/>
    <p:sldId id="316" r:id="rId25"/>
    <p:sldId id="317" r:id="rId26"/>
    <p:sldId id="308" r:id="rId27"/>
    <p:sldId id="311" r:id="rId28"/>
    <p:sldId id="294" r:id="rId29"/>
    <p:sldId id="279" r:id="rId30"/>
    <p:sldId id="286" r:id="rId31"/>
    <p:sldId id="273" r:id="rId32"/>
    <p:sldId id="274" r:id="rId33"/>
    <p:sldId id="275" r:id="rId34"/>
    <p:sldId id="276" r:id="rId35"/>
    <p:sldId id="277"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19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31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24"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13/1068 CC09 Comment Resolution CID 265</a:t>
            </a:r>
          </a:p>
          <a:p>
            <a:pPr lvl="1"/>
            <a:r>
              <a:rPr lang="en-US" dirty="0"/>
              <a:t>Betty Zhao (Huawei</a:t>
            </a:r>
            <a:r>
              <a:rPr lang="en-US" dirty="0" smtClean="0"/>
              <a:t>)</a:t>
            </a:r>
          </a:p>
          <a:p>
            <a:r>
              <a:rPr lang="en-US" dirty="0"/>
              <a:t>13/1069 </a:t>
            </a:r>
            <a:r>
              <a:rPr lang="en-US" dirty="0" smtClean="0"/>
              <a:t>CID </a:t>
            </a:r>
            <a:r>
              <a:rPr lang="en-US" dirty="0"/>
              <a:t>265, 534, 535, 716 and 834</a:t>
            </a:r>
          </a:p>
          <a:p>
            <a:pPr lvl="1"/>
            <a:r>
              <a:rPr lang="en-US" dirty="0"/>
              <a:t>Betty Zhao (Huawei</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6914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James Wang (</a:t>
            </a:r>
            <a:r>
              <a:rPr lang="en-US" dirty="0" err="1"/>
              <a:t>MediaTek</a:t>
            </a:r>
            <a:r>
              <a:rPr lang="en-US" dirty="0" smtClean="0"/>
              <a:t>)</a:t>
            </a:r>
          </a:p>
          <a:p>
            <a:pPr lvl="1"/>
            <a:r>
              <a:rPr lang="en-US" dirty="0" smtClean="0"/>
              <a:t>11-13-1098-00-00ah </a:t>
            </a:r>
            <a:r>
              <a:rPr lang="en-US" dirty="0"/>
              <a:t>CC9 Resolution of CID201 and </a:t>
            </a:r>
            <a:r>
              <a:rPr lang="en-US" dirty="0" smtClean="0"/>
              <a:t>202</a:t>
            </a:r>
            <a:endParaRPr lang="en-US" dirty="0"/>
          </a:p>
          <a:p>
            <a:pPr lvl="1"/>
            <a:r>
              <a:rPr lang="en-US" dirty="0"/>
              <a:t>11-13-1099-00-00ah CC9 Comment Resolution CID 685, 688-694</a:t>
            </a:r>
          </a:p>
          <a:p>
            <a:pPr lvl="1"/>
            <a:r>
              <a:rPr lang="en-US" dirty="0"/>
              <a:t>11-13-1101-00-00ah-CC9-Comment Resolution-CID 214-216-221-260-679-680-824</a:t>
            </a:r>
          </a:p>
          <a:p>
            <a:pPr lvl="1"/>
            <a:r>
              <a:rPr lang="en-US" dirty="0"/>
              <a:t>11-13-1102-00-00ah-CC9-Comment-Resolution-CID-335-760-761-762</a:t>
            </a:r>
          </a:p>
          <a:p>
            <a:pPr lvl="1"/>
            <a:r>
              <a:rPr lang="en-US" dirty="0"/>
              <a:t>11-13-1103-00-00ah-CC9-Comment-Resolution-CID-213-220</a:t>
            </a:r>
          </a:p>
          <a:p>
            <a:pPr lvl="1"/>
            <a:r>
              <a:rPr lang="en-US" dirty="0"/>
              <a:t>11-13-1104-00-00ah-CC9-Comment-Resolution-CID-780-782-to-787</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55458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a:t>
            </a:r>
            <a:endParaRPr lang="en-US" dirty="0"/>
          </a:p>
          <a:p>
            <a:pPr lvl="1"/>
            <a:r>
              <a:rPr lang="en-US" dirty="0" smtClean="0"/>
              <a:t>CIDs</a:t>
            </a:r>
            <a:r>
              <a:rPr lang="en-US" dirty="0"/>
              <a:t> </a:t>
            </a:r>
            <a:r>
              <a:rPr lang="en-US" dirty="0" smtClean="0"/>
              <a:t>428-429-434 withdrawn via Minho</a:t>
            </a:r>
          </a:p>
          <a:p>
            <a:r>
              <a:rPr lang="en-US" dirty="0"/>
              <a:t>Minho Cheong, </a:t>
            </a:r>
            <a:r>
              <a:rPr lang="en-US" dirty="0" smtClean="0"/>
              <a:t>PHY submissions</a:t>
            </a:r>
          </a:p>
          <a:p>
            <a:pPr lvl="1"/>
            <a:r>
              <a:rPr lang="en-US" dirty="0" smtClean="0"/>
              <a:t>13/1049 cc9-phy-comment-resolutions-24.2.2-24.2.3</a:t>
            </a:r>
            <a:endParaRPr lang="en-US" dirty="0"/>
          </a:p>
          <a:p>
            <a:pPr lvl="1"/>
            <a:r>
              <a:rPr lang="en-US" dirty="0" smtClean="0"/>
              <a:t>13/1050 cc9-phy-comment-resolutions-24.3.4</a:t>
            </a:r>
            <a:endParaRPr lang="en-US" dirty="0"/>
          </a:p>
          <a:p>
            <a:pPr lvl="1"/>
            <a:r>
              <a:rPr lang="en-US" dirty="0" smtClean="0"/>
              <a:t>13/1118 cc9-phy-comment-resolutions-Annex-E</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79670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13/984 d01 PHY CID70</a:t>
            </a:r>
          </a:p>
          <a:p>
            <a:pPr lvl="1"/>
            <a:r>
              <a:rPr lang="en-US" dirty="0"/>
              <a:t>Hongyuan Zhang (Marvell</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632474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13/1072 </a:t>
            </a:r>
            <a:r>
              <a:rPr lang="en-US" dirty="0" smtClean="0"/>
              <a:t>Resolutions </a:t>
            </a:r>
            <a:r>
              <a:rPr lang="en-US" dirty="0"/>
              <a:t>on BSS Max Idle Period</a:t>
            </a:r>
          </a:p>
          <a:p>
            <a:pPr lvl="1"/>
            <a:r>
              <a:rPr lang="en-US" dirty="0"/>
              <a:t>Lin Wang(ZTE Corporation</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46872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13/1026r0 CC9 Comment resolution for CIDs 657, </a:t>
            </a:r>
            <a:r>
              <a:rPr lang="en-US" dirty="0" smtClean="0"/>
              <a:t>659</a:t>
            </a:r>
          </a:p>
          <a:p>
            <a:pPr lvl="1"/>
            <a:r>
              <a:rPr lang="en-US" dirty="0" smtClean="0"/>
              <a:t>Ron </a:t>
            </a:r>
            <a:r>
              <a:rPr lang="en-US" dirty="0" err="1"/>
              <a:t>Murias</a:t>
            </a:r>
            <a:r>
              <a:rPr lang="en-US" dirty="0"/>
              <a:t> (</a:t>
            </a:r>
            <a:r>
              <a:rPr lang="en-US" dirty="0" err="1"/>
              <a:t>InterDigital</a:t>
            </a:r>
            <a:r>
              <a:rPr lang="en-US" dirty="0"/>
              <a:t>)</a:t>
            </a:r>
          </a:p>
          <a:p>
            <a:r>
              <a:rPr lang="en-US" dirty="0"/>
              <a:t>13/1025r0 CC9 Comment resolution for CIDs 628, </a:t>
            </a:r>
            <a:r>
              <a:rPr lang="en-US" dirty="0" smtClean="0"/>
              <a:t>629</a:t>
            </a:r>
          </a:p>
          <a:p>
            <a:pPr lvl="1"/>
            <a:r>
              <a:rPr lang="en-US" dirty="0" smtClean="0"/>
              <a:t>Ron </a:t>
            </a:r>
            <a:r>
              <a:rPr lang="en-US" dirty="0" err="1"/>
              <a:t>Murias</a:t>
            </a:r>
            <a:r>
              <a:rPr lang="en-US" dirty="0"/>
              <a:t> (</a:t>
            </a:r>
            <a:r>
              <a:rPr lang="en-US" dirty="0" err="1"/>
              <a:t>InterDigital</a:t>
            </a:r>
            <a:r>
              <a:rPr lang="en-US" dirty="0"/>
              <a:t>)</a:t>
            </a:r>
          </a:p>
          <a:p>
            <a:r>
              <a:rPr lang="en-US" dirty="0"/>
              <a:t>13/1024r0 CC9 Comment Resolution for CIDs 617, 620, 758, 759, </a:t>
            </a:r>
            <a:r>
              <a:rPr lang="en-US" dirty="0" smtClean="0"/>
              <a:t>933</a:t>
            </a:r>
          </a:p>
          <a:p>
            <a:pPr lvl="1"/>
            <a:r>
              <a:rPr lang="en-US" dirty="0" smtClean="0"/>
              <a:t>Ron </a:t>
            </a:r>
            <a:r>
              <a:rPr lang="en-US" dirty="0" err="1"/>
              <a:t>Murias</a:t>
            </a:r>
            <a:r>
              <a:rPr lang="en-US" dirty="0"/>
              <a:t> (</a:t>
            </a:r>
            <a:r>
              <a:rPr lang="en-US" dirty="0" err="1"/>
              <a:t>InterDigital</a:t>
            </a:r>
            <a:r>
              <a:rPr lang="en-US" dirty="0"/>
              <a:t>)	</a:t>
            </a:r>
          </a:p>
          <a:p>
            <a:r>
              <a:rPr lang="en-US" dirty="0"/>
              <a:t>13/1023r0 CC9 Comment Resolution for CID </a:t>
            </a:r>
            <a:r>
              <a:rPr lang="en-US" dirty="0" smtClean="0"/>
              <a:t>604</a:t>
            </a:r>
          </a:p>
          <a:p>
            <a:pPr lvl="1"/>
            <a:r>
              <a:rPr lang="en-US" dirty="0" smtClean="0"/>
              <a:t>Ron </a:t>
            </a:r>
            <a:r>
              <a:rPr lang="en-US" dirty="0" err="1"/>
              <a:t>Murias</a:t>
            </a:r>
            <a:r>
              <a:rPr lang="en-US" dirty="0"/>
              <a:t> (</a:t>
            </a:r>
            <a:r>
              <a:rPr lang="en-US" dirty="0" err="1"/>
              <a:t>InterDigital</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4848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11-13-1035-00-00ah-cc9-possible-integration-regarding-cid773&amp;774</a:t>
            </a:r>
          </a:p>
          <a:p>
            <a:pPr lvl="1"/>
            <a:r>
              <a:rPr lang="en-US" dirty="0"/>
              <a:t>Shusaku Shimada (</a:t>
            </a:r>
            <a:r>
              <a:rPr lang="en-US" dirty="0" err="1"/>
              <a:t>Schubiquist</a:t>
            </a:r>
            <a:r>
              <a:rPr lang="en-US" dirty="0"/>
              <a:t> Technologies Guild)</a:t>
            </a:r>
          </a:p>
          <a:p>
            <a:r>
              <a:rPr lang="en-US" dirty="0"/>
              <a:t>11-13-1082-00-00ah-cc9-combination-analysis-with-Direct-Link-regarding-cid807</a:t>
            </a:r>
          </a:p>
          <a:p>
            <a:pPr lvl="1"/>
            <a:r>
              <a:rPr lang="en-US" dirty="0"/>
              <a:t>Shusaku Shimada (</a:t>
            </a:r>
            <a:r>
              <a:rPr lang="en-US" dirty="0" err="1"/>
              <a:t>Schubiquist</a:t>
            </a:r>
            <a:r>
              <a:rPr lang="en-US" dirty="0"/>
              <a:t> Technologies Guild)</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717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11-13-1034-00-00ah-cc9-cids-31 and 592-comment-resolutions</a:t>
            </a:r>
          </a:p>
          <a:p>
            <a:pPr lvl="1"/>
            <a:r>
              <a:rPr lang="en-US" dirty="0"/>
              <a:t>Peter </a:t>
            </a:r>
            <a:r>
              <a:rPr lang="en-US" dirty="0" err="1"/>
              <a:t>Loc</a:t>
            </a:r>
            <a:r>
              <a:rPr lang="en-US" dirty="0"/>
              <a:t> (Huawei)</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7480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Yuan Zhou (I2R)</a:t>
            </a:r>
          </a:p>
          <a:p>
            <a:pPr lvl="1"/>
            <a:r>
              <a:rPr lang="en-US" dirty="0"/>
              <a:t>11-13-1093-00-00ah-CC9-Comment-Resolution-CID-86</a:t>
            </a:r>
          </a:p>
          <a:p>
            <a:pPr lvl="1"/>
            <a:r>
              <a:rPr lang="en-US" dirty="0"/>
              <a:t>11-13-1094-00-00ah-CC9-Comment-Resolution-CID-362</a:t>
            </a:r>
          </a:p>
          <a:p>
            <a:pPr lvl="1"/>
            <a:r>
              <a:rPr lang="en-US" dirty="0"/>
              <a:t>11-13-1095-00-00ah-CC9-Comment-Resolution-CID-717</a:t>
            </a:r>
          </a:p>
          <a:p>
            <a:pPr lvl="1"/>
            <a:r>
              <a:rPr lang="en-US" dirty="0"/>
              <a:t>11-13-1096-00-00ah-CC9-Comment-Resolution-CID-471</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06438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13/1124 CC9-Resolution-CIDs-856</a:t>
            </a:r>
          </a:p>
          <a:p>
            <a:pPr lvl="1"/>
            <a:r>
              <a:rPr lang="en-US" dirty="0"/>
              <a:t>Shoukang Zheng (I2R)</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66766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meeting minutes</a:t>
            </a:r>
          </a:p>
          <a:p>
            <a:pPr marL="1009650" lvl="1" indent="-609600"/>
            <a:r>
              <a:rPr lang="en-US" dirty="0" smtClean="0">
                <a:solidFill>
                  <a:srgbClr val="00B050"/>
                </a:solidFill>
              </a:rPr>
              <a:t>July meeting minutes</a:t>
            </a:r>
          </a:p>
          <a:p>
            <a:pPr marL="1009650" lvl="1" indent="-609600"/>
            <a:r>
              <a:rPr lang="en-US" dirty="0">
                <a:solidFill>
                  <a:srgbClr val="00B050"/>
                </a:solidFill>
              </a:rPr>
              <a:t>C</a:t>
            </a:r>
            <a:r>
              <a:rPr lang="en-US" dirty="0" smtClean="0">
                <a:solidFill>
                  <a:srgbClr val="00B050"/>
                </a:solidFill>
              </a:rPr>
              <a:t>onference 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13/1067 CC9 resolution of CID 219 317</a:t>
            </a:r>
          </a:p>
          <a:p>
            <a:pPr lvl="1"/>
            <a:r>
              <a:rPr lang="en-US" dirty="0" err="1"/>
              <a:t>Liwen</a:t>
            </a:r>
            <a:r>
              <a:rPr lang="en-US" dirty="0"/>
              <a:t> Chu (STMicroelectronics</a:t>
            </a:r>
            <a:r>
              <a:rPr lang="en-US" dirty="0" smtClean="0"/>
              <a:t>)</a:t>
            </a:r>
          </a:p>
          <a:p>
            <a:r>
              <a:rPr lang="en-US" dirty="0" smtClean="0"/>
              <a:t>Withdraw </a:t>
            </a:r>
            <a:r>
              <a:rPr lang="en-US" dirty="0"/>
              <a:t>the following comments: 312, 318, 319, 320, 322, </a:t>
            </a:r>
            <a:r>
              <a:rPr lang="en-US" dirty="0" smtClean="0"/>
              <a:t>325</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566120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13/1088 coexistence assurance</a:t>
            </a:r>
          </a:p>
          <a:p>
            <a:pPr lvl="1"/>
            <a:r>
              <a:rPr lang="en-US" dirty="0" err="1"/>
              <a:t>Yongho</a:t>
            </a:r>
            <a:r>
              <a:rPr lang="en-US" dirty="0"/>
              <a:t> </a:t>
            </a:r>
            <a:r>
              <a:rPr lang="en-US" dirty="0" err="1"/>
              <a:t>Seok</a:t>
            </a:r>
            <a:r>
              <a:rPr lang="en-US" dirty="0"/>
              <a:t> (LG 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310099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13/1134 Resolutions to CIDs 41, 150, 350, and 898</a:t>
            </a:r>
          </a:p>
          <a:p>
            <a:pPr lvl="1"/>
            <a:r>
              <a:rPr lang="en-US" dirty="0" err="1"/>
              <a:t>Chittabrata</a:t>
            </a:r>
            <a:r>
              <a:rPr lang="en-US" dirty="0"/>
              <a:t> </a:t>
            </a:r>
            <a:r>
              <a:rPr lang="en-US" dirty="0" err="1"/>
              <a:t>Ghosh</a:t>
            </a:r>
            <a:r>
              <a:rPr lang="en-US" dirty="0"/>
              <a:t> (Nokia)</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2281945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13/1138</a:t>
            </a:r>
            <a:r>
              <a:rPr lang="en-US" dirty="0"/>
              <a:t>, Comment resolution for </a:t>
            </a:r>
            <a:r>
              <a:rPr lang="en-US" dirty="0" err="1"/>
              <a:t>annexD</a:t>
            </a:r>
            <a:r>
              <a:rPr lang="en-US" dirty="0"/>
              <a:t> </a:t>
            </a:r>
            <a:r>
              <a:rPr lang="en-US" dirty="0" smtClean="0"/>
              <a:t>CID730 (PHY)</a:t>
            </a:r>
            <a:endParaRPr lang="en-US" dirty="0"/>
          </a:p>
          <a:p>
            <a:pPr lvl="1"/>
            <a:r>
              <a:rPr lang="en-US" dirty="0"/>
              <a:t>Jianhan Liu (</a:t>
            </a:r>
            <a:r>
              <a:rPr lang="en-US" dirty="0" err="1"/>
              <a:t>Mediatek</a:t>
            </a:r>
            <a:r>
              <a:rPr lang="en-US" dirty="0"/>
              <a:t>)</a:t>
            </a:r>
          </a:p>
          <a:p>
            <a:endParaRPr lang="en-US" dirty="0"/>
          </a:p>
          <a:p>
            <a:r>
              <a:rPr lang="en-US" dirty="0"/>
              <a:t>13/1136, Comment resolution for clause-8-4-2-170a CID418 and </a:t>
            </a:r>
            <a:r>
              <a:rPr lang="en-US" dirty="0" smtClean="0"/>
              <a:t>CID903 (PHY)</a:t>
            </a:r>
            <a:endParaRPr lang="en-US" dirty="0"/>
          </a:p>
          <a:p>
            <a:pPr lvl="1"/>
            <a:r>
              <a:rPr lang="en-US" dirty="0"/>
              <a:t>Jianhan Liu (</a:t>
            </a:r>
            <a:r>
              <a:rPr lang="en-US" dirty="0" err="1"/>
              <a:t>Mediatek</a:t>
            </a:r>
            <a:r>
              <a:rPr lang="en-US" dirty="0"/>
              <a:t> Inc.)</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1541639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Amin </a:t>
            </a:r>
            <a:r>
              <a:rPr lang="en-US" dirty="0" err="1" smtClean="0"/>
              <a:t>Jafarian</a:t>
            </a:r>
            <a:r>
              <a:rPr lang="en-US" dirty="0" smtClean="0"/>
              <a:t> (Qualcomm)</a:t>
            </a:r>
            <a:endParaRPr lang="en-US" dirty="0"/>
          </a:p>
          <a:p>
            <a:pPr lvl="1"/>
            <a:r>
              <a:rPr lang="en-US" dirty="0"/>
              <a:t>13/1141 CC9-Resolution-CIDs-831+542</a:t>
            </a:r>
          </a:p>
          <a:p>
            <a:pPr lvl="1"/>
            <a:r>
              <a:rPr lang="en-US" dirty="0"/>
              <a:t>13/1140 CC9-Resolution-CIDs-499+</a:t>
            </a:r>
          </a:p>
          <a:p>
            <a:pPr lvl="1"/>
            <a:r>
              <a:rPr lang="en-US" dirty="0"/>
              <a:t>13/1139 CC9-Resolution-CIDs-323+266+416+431+430+91+794+16+517+697+698+795+699</a:t>
            </a:r>
          </a:p>
          <a:p>
            <a:pPr lvl="1"/>
            <a:r>
              <a:rPr lang="en-US" dirty="0"/>
              <a:t>13/0981 CC9-Resolution-CIDs-68+445+676+446+447+35+232+674+449+450+451</a:t>
            </a:r>
          </a:p>
          <a:p>
            <a:pPr lvl="1"/>
            <a:r>
              <a:rPr lang="en-US" dirty="0"/>
              <a:t>13/0975 CC9-Resolution-CIDs-393+632+631</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805603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a:t>11-13-1145-00-00ah-CC9-resolutions-for-8_4_2_170j-4_11c_d</a:t>
            </a:r>
          </a:p>
          <a:p>
            <a:pPr lvl="1"/>
            <a:r>
              <a:rPr lang="en-US" dirty="0"/>
              <a:t>11-13-1142-00-00ah-CC9-resolutions-for-9_32k</a:t>
            </a:r>
          </a:p>
          <a:p>
            <a:pPr lvl="1"/>
            <a:r>
              <a:rPr lang="en-US" dirty="0"/>
              <a:t>11-13-1143-00-00ah-CC9-resolutions-for-9_32f</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003882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13/1127 CCA channelization and levels</a:t>
            </a:r>
          </a:p>
          <a:p>
            <a:pPr lvl="1"/>
            <a:r>
              <a:rPr lang="en-US" dirty="0"/>
              <a:t>Eugene </a:t>
            </a:r>
            <a:r>
              <a:rPr lang="en-US" dirty="0" err="1"/>
              <a:t>Baik</a:t>
            </a:r>
            <a:r>
              <a:rPr lang="en-US" dirty="0"/>
              <a:t> (Qualcomm)</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1824580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5854635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slots</a:t>
            </a:r>
            <a:endParaRPr lang="en-US" dirty="0"/>
          </a:p>
        </p:txBody>
      </p:sp>
      <p:sp>
        <p:nvSpPr>
          <p:cNvPr id="3" name="Content Placeholder 2"/>
          <p:cNvSpPr>
            <a:spLocks noGrp="1"/>
          </p:cNvSpPr>
          <p:nvPr>
            <p:ph idx="1"/>
          </p:nvPr>
        </p:nvSpPr>
        <p:spPr>
          <a:xfrm>
            <a:off x="762000" y="1524000"/>
            <a:ext cx="7772400" cy="4953000"/>
          </a:xfrm>
        </p:spPr>
        <p:txBody>
          <a:bodyPr/>
          <a:lstStyle/>
          <a:p>
            <a:r>
              <a:rPr lang="en-US" dirty="0" smtClean="0"/>
              <a:t>Full Task Group, Great Hall meeting room</a:t>
            </a:r>
          </a:p>
          <a:p>
            <a:pPr lvl="1"/>
            <a:r>
              <a:rPr lang="en-US" dirty="0" smtClean="0"/>
              <a:t>Monday PM1</a:t>
            </a:r>
          </a:p>
          <a:p>
            <a:pPr lvl="1"/>
            <a:r>
              <a:rPr lang="en-US" dirty="0" smtClean="0"/>
              <a:t>Wednesday AM1</a:t>
            </a:r>
          </a:p>
          <a:p>
            <a:pPr lvl="1"/>
            <a:r>
              <a:rPr lang="en-US" dirty="0" smtClean="0"/>
              <a:t>Thursday PM2</a:t>
            </a:r>
          </a:p>
          <a:p>
            <a:pPr lvl="1"/>
            <a:r>
              <a:rPr lang="en-US" dirty="0" smtClean="0"/>
              <a:t>Motions on draft text can occur Wed AM1 &amp; Thurs PM2</a:t>
            </a:r>
          </a:p>
          <a:p>
            <a:pPr lvl="1"/>
            <a:r>
              <a:rPr lang="en-US" dirty="0" smtClean="0"/>
              <a:t>Motion for submissions given on conf. calls on Wed AM1</a:t>
            </a:r>
          </a:p>
          <a:p>
            <a:r>
              <a:rPr lang="en-US" dirty="0" smtClean="0"/>
              <a:t>Ad </a:t>
            </a:r>
            <a:r>
              <a:rPr lang="en-US" dirty="0" err="1" smtClean="0"/>
              <a:t>Hocs</a:t>
            </a:r>
            <a:r>
              <a:rPr lang="en-US" dirty="0" smtClean="0"/>
              <a:t> – Simone Merlin/MAC, Minho Cheong/PHY</a:t>
            </a:r>
          </a:p>
          <a:p>
            <a:pPr lvl="1"/>
            <a:r>
              <a:rPr lang="en-US" dirty="0" smtClean="0"/>
              <a:t>Monday evening</a:t>
            </a:r>
          </a:p>
          <a:p>
            <a:pPr lvl="1"/>
            <a:r>
              <a:rPr lang="en-US" dirty="0" smtClean="0"/>
              <a:t>Tues AM1, PM1</a:t>
            </a:r>
          </a:p>
          <a:p>
            <a:pPr lvl="1"/>
            <a:r>
              <a:rPr lang="en-US" dirty="0" smtClean="0"/>
              <a:t>Wed PM1</a:t>
            </a:r>
          </a:p>
          <a:p>
            <a:pPr lvl="1"/>
            <a:r>
              <a:rPr lang="en-US" dirty="0" smtClean="0"/>
              <a:t>Thurs AM2</a:t>
            </a:r>
          </a:p>
          <a:p>
            <a:pPr lvl="1"/>
            <a:r>
              <a:rPr lang="en-US" dirty="0" smtClean="0"/>
              <a:t>MAC: Room 309 &amp; Great Hall</a:t>
            </a:r>
          </a:p>
          <a:p>
            <a:pPr lvl="1"/>
            <a:r>
              <a:rPr lang="en-US" dirty="0" smtClean="0"/>
              <a:t>PHY: Room 313</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3671036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10593312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solidFill>
                  <a:srgbClr val="00B050"/>
                </a:solidFill>
              </a:rPr>
              <a:t>Conference calls</a:t>
            </a:r>
          </a:p>
          <a:p>
            <a:pPr lvl="1"/>
            <a:r>
              <a:rPr lang="en-US" dirty="0" smtClean="0">
                <a:solidFill>
                  <a:srgbClr val="00B050"/>
                </a:solidFill>
              </a:rPr>
              <a:t>September 11, 13/1128r0</a:t>
            </a:r>
          </a:p>
          <a:p>
            <a:pPr lvl="1"/>
            <a:r>
              <a:rPr lang="en-US" dirty="0" smtClean="0">
                <a:solidFill>
                  <a:srgbClr val="00B050"/>
                </a:solidFill>
              </a:rPr>
              <a:t>September 4, 13/1031r0</a:t>
            </a:r>
          </a:p>
          <a:p>
            <a:pPr lvl="1"/>
            <a:r>
              <a:rPr lang="en-US" dirty="0" smtClean="0">
                <a:solidFill>
                  <a:srgbClr val="00B050"/>
                </a:solidFill>
              </a:rPr>
              <a:t>August 28, 13/1010r1</a:t>
            </a:r>
          </a:p>
          <a:p>
            <a:pPr lvl="1"/>
            <a:r>
              <a:rPr lang="en-US" dirty="0" smtClean="0">
                <a:solidFill>
                  <a:srgbClr val="00B050"/>
                </a:solidFill>
              </a:rPr>
              <a:t>August 21, 13/993r0</a:t>
            </a:r>
          </a:p>
          <a:p>
            <a:pPr lvl="1"/>
            <a:r>
              <a:rPr lang="en-US" dirty="0" smtClean="0">
                <a:solidFill>
                  <a:srgbClr val="00B050"/>
                </a:solidFill>
              </a:rPr>
              <a:t>August 14, 13/966</a:t>
            </a:r>
          </a:p>
          <a:p>
            <a:pPr lvl="1"/>
            <a:r>
              <a:rPr lang="en-US" dirty="0" smtClean="0">
                <a:solidFill>
                  <a:srgbClr val="00B050"/>
                </a:solidFill>
              </a:rPr>
              <a:t>August 7, 13/962</a:t>
            </a:r>
          </a:p>
          <a:p>
            <a:pPr lvl="1"/>
            <a:r>
              <a:rPr lang="en-US" dirty="0" smtClean="0">
                <a:solidFill>
                  <a:srgbClr val="00B050"/>
                </a:solidFill>
              </a:rPr>
              <a:t>July 31, 13/940</a:t>
            </a:r>
          </a:p>
          <a:p>
            <a:r>
              <a:rPr lang="en-US" dirty="0" smtClean="0">
                <a:solidFill>
                  <a:srgbClr val="00B050"/>
                </a:solidFill>
              </a:rPr>
              <a:t>July face to face meeting, 13/928r1</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12264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made during conference calls and ready for motion on Wednesday AM1</a:t>
            </a:r>
            <a:endParaRPr lang="en-US" dirty="0"/>
          </a:p>
        </p:txBody>
      </p:sp>
      <p:sp>
        <p:nvSpPr>
          <p:cNvPr id="3" name="Content Placeholder 2"/>
          <p:cNvSpPr>
            <a:spLocks noGrp="1"/>
          </p:cNvSpPr>
          <p:nvPr>
            <p:ph idx="1"/>
          </p:nvPr>
        </p:nvSpPr>
        <p:spPr/>
        <p:txBody>
          <a:bodyPr/>
          <a:lstStyle/>
          <a:p>
            <a:r>
              <a:rPr lang="en-US" dirty="0" smtClean="0"/>
              <a:t>13-0821-02, 13-0970-00, 13-0973-00, 13-0972-00</a:t>
            </a:r>
          </a:p>
          <a:p>
            <a:r>
              <a:rPr lang="en-US" dirty="0" smtClean="0"/>
              <a:t>13-0971-00, 13-0813-04, 13-0859-02, 13-0819-02</a:t>
            </a:r>
            <a:endParaRPr lang="en-US" dirty="0"/>
          </a:p>
          <a:p>
            <a:r>
              <a:rPr lang="en-US" dirty="0" smtClean="0"/>
              <a:t>13-0819-03, 13-0829-00, 13-0838-02, 13-0981-00</a:t>
            </a:r>
            <a:endParaRPr lang="en-US" dirty="0"/>
          </a:p>
          <a:p>
            <a:r>
              <a:rPr lang="en-US" dirty="0" smtClean="0"/>
              <a:t>13-0980-00, 13-0978-00, 13-0977-00, 13-0964-01</a:t>
            </a:r>
            <a:endParaRPr lang="en-US" dirty="0"/>
          </a:p>
          <a:p>
            <a:r>
              <a:rPr lang="en-US" dirty="0" smtClean="0"/>
              <a:t>13-0976-01, 13-0835-02, 13-0833-02, 13-0957-01</a:t>
            </a:r>
            <a:endParaRPr lang="en-US" dirty="0"/>
          </a:p>
          <a:p>
            <a:r>
              <a:rPr lang="en-US" dirty="0" smtClean="0"/>
              <a:t>13-0997-00, 13-0998-00, 13-0974-00, 13-0898-01</a:t>
            </a:r>
            <a:endParaRPr lang="en-US" dirty="0"/>
          </a:p>
          <a:p>
            <a:r>
              <a:rPr lang="en-US" dirty="0" smtClean="0"/>
              <a:t>13-0975-02, 13-0969-01, 13-1014-01, 13-1015-00</a:t>
            </a:r>
            <a:endParaRPr lang="en-US" dirty="0"/>
          </a:p>
          <a:p>
            <a:r>
              <a:rPr lang="en-US" dirty="0" smtClean="0"/>
              <a:t>13-1021-00, 13-1022-00</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0394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B050"/>
                </a:solidFill>
              </a:rPr>
              <a:t>13/1027 CC9-Resolution-CID 3</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endParaRPr lang="en-US" sz="1800" dirty="0" smtClean="0">
              <a:solidFill>
                <a:srgbClr val="00B050"/>
              </a:solidFill>
            </a:endParaRPr>
          </a:p>
          <a:p>
            <a:r>
              <a:rPr lang="en-US" sz="2000" dirty="0" smtClean="0">
                <a:solidFill>
                  <a:srgbClr val="00B050"/>
                </a:solidFill>
              </a:rPr>
              <a:t>13/1062 CIDs </a:t>
            </a:r>
            <a:r>
              <a:rPr lang="en-US" sz="2000" dirty="0">
                <a:solidFill>
                  <a:srgbClr val="00B050"/>
                </a:solidFill>
              </a:rPr>
              <a:t>for Speed Frame Exchange</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endParaRPr lang="en-US" sz="1800" dirty="0">
              <a:solidFill>
                <a:srgbClr val="00B050"/>
              </a:solidFill>
            </a:endParaRPr>
          </a:p>
          <a:p>
            <a:r>
              <a:rPr lang="en-US" sz="2000" dirty="0">
                <a:solidFill>
                  <a:srgbClr val="00B050"/>
                </a:solidFill>
              </a:rPr>
              <a:t>13/1064 CC9-Resolution-CIDs 808+838+839+840</a:t>
            </a:r>
          </a:p>
          <a:p>
            <a:pPr lvl="1"/>
            <a:r>
              <a:rPr lang="en-US" sz="1800" dirty="0">
                <a:solidFill>
                  <a:srgbClr val="00B050"/>
                </a:solidFill>
              </a:rPr>
              <a:t>Alfred </a:t>
            </a:r>
            <a:r>
              <a:rPr lang="en-US" sz="1800" dirty="0" err="1" smtClean="0">
                <a:solidFill>
                  <a:srgbClr val="00B050"/>
                </a:solidFill>
              </a:rPr>
              <a:t>Asterjadhi</a:t>
            </a:r>
            <a:r>
              <a:rPr lang="en-US" sz="1800" dirty="0" smtClean="0">
                <a:solidFill>
                  <a:srgbClr val="00B050"/>
                </a:solidFill>
              </a:rPr>
              <a:t> </a:t>
            </a:r>
            <a:r>
              <a:rPr lang="en-US" sz="1800" dirty="0">
                <a:solidFill>
                  <a:srgbClr val="00B050"/>
                </a:solidFill>
              </a:rPr>
              <a:t>(Qualcomm Inc</a:t>
            </a:r>
            <a:r>
              <a:rPr lang="en-US" sz="1800" dirty="0" smtClean="0">
                <a:solidFill>
                  <a:srgbClr val="00B050"/>
                </a:solidFill>
              </a:rPr>
              <a:t>.)</a:t>
            </a:r>
          </a:p>
          <a:p>
            <a:pPr lvl="1"/>
            <a:r>
              <a:rPr lang="en-US" sz="1800" dirty="0" smtClean="0">
                <a:solidFill>
                  <a:srgbClr val="00B050"/>
                </a:solidFill>
              </a:rPr>
              <a:t>No objection. Motion on Wednesday 13/1064r1</a:t>
            </a:r>
            <a:endParaRPr lang="en-US" sz="1800" dirty="0" smtClean="0">
              <a:solidFill>
                <a:srgbClr val="00B050"/>
              </a:solidFill>
            </a:endParaRPr>
          </a:p>
          <a:p>
            <a:r>
              <a:rPr lang="en-US" sz="2000" dirty="0">
                <a:solidFill>
                  <a:srgbClr val="00B050"/>
                </a:solidFill>
              </a:rPr>
              <a:t>13/1106 CC9-Resolution-CIDs </a:t>
            </a:r>
            <a:r>
              <a:rPr lang="en-US" sz="2000" dirty="0" smtClean="0">
                <a:solidFill>
                  <a:srgbClr val="00B050"/>
                </a:solidFill>
              </a:rPr>
              <a:t>112+497+544+545+550+605+606+628+657+846+858</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 13/1106r1</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13/1033 </a:t>
            </a:r>
            <a:r>
              <a:rPr lang="en-US" dirty="0" smtClean="0">
                <a:solidFill>
                  <a:srgbClr val="00B050"/>
                </a:solidFill>
              </a:rPr>
              <a:t>CIDs </a:t>
            </a:r>
            <a:r>
              <a:rPr lang="en-US" dirty="0">
                <a:solidFill>
                  <a:srgbClr val="00B050"/>
                </a:solidFill>
              </a:rPr>
              <a:t>835,836,687,686,779,781,131</a:t>
            </a:r>
          </a:p>
          <a:p>
            <a:pPr lvl="1"/>
            <a:r>
              <a:rPr lang="en-US" dirty="0">
                <a:solidFill>
                  <a:srgbClr val="00B050"/>
                </a:solidFill>
              </a:rPr>
              <a:t>George Calcev </a:t>
            </a:r>
            <a:r>
              <a:rPr lang="en-US" dirty="0" smtClean="0">
                <a:solidFill>
                  <a:srgbClr val="00B050"/>
                </a:solidFill>
              </a:rPr>
              <a:t>(</a:t>
            </a:r>
            <a:r>
              <a:rPr lang="en-US" dirty="0">
                <a:solidFill>
                  <a:srgbClr val="00B050"/>
                </a:solidFill>
              </a:rPr>
              <a:t>Huawei</a:t>
            </a:r>
            <a:r>
              <a:rPr lang="en-US" dirty="0" smtClean="0">
                <a:solidFill>
                  <a:srgbClr val="00B050"/>
                </a:solidFill>
              </a:rPr>
              <a:t>)</a:t>
            </a:r>
          </a:p>
          <a:p>
            <a:pPr lvl="1"/>
            <a:r>
              <a:rPr lang="en-US" dirty="0" smtClean="0">
                <a:solidFill>
                  <a:srgbClr val="00B050"/>
                </a:solidFill>
              </a:rPr>
              <a:t>Small edits.</a:t>
            </a:r>
          </a:p>
          <a:p>
            <a:pPr lvl="1"/>
            <a:r>
              <a:rPr lang="en-US" dirty="0" smtClean="0">
                <a:solidFill>
                  <a:srgbClr val="00B050"/>
                </a:solidFill>
              </a:rPr>
              <a:t>No objection. Will have motion on 13/1033r1 on Wednesday.</a:t>
            </a:r>
            <a:endParaRPr lang="en-US" dirty="0" smtClean="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505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solidFill>
                  <a:srgbClr val="00B050"/>
                </a:solidFill>
              </a:rPr>
              <a:t>13/1048 </a:t>
            </a:r>
            <a:r>
              <a:rPr lang="en-US" dirty="0" smtClean="0">
                <a:solidFill>
                  <a:srgbClr val="00B050"/>
                </a:solidFill>
              </a:rPr>
              <a:t>clause-9-19-4a-4-comment-resolution</a:t>
            </a:r>
          </a:p>
          <a:p>
            <a:pPr lvl="2"/>
            <a:r>
              <a:rPr lang="en-US" sz="1800" dirty="0" smtClean="0">
                <a:solidFill>
                  <a:srgbClr val="00B050"/>
                </a:solidFill>
              </a:rPr>
              <a:t>No Objection. Motion on Wednesday</a:t>
            </a:r>
            <a:endParaRPr lang="en-US" sz="1800" dirty="0" smtClean="0">
              <a:solidFill>
                <a:srgbClr val="00B050"/>
              </a:solidFill>
            </a:endParaRPr>
          </a:p>
          <a:p>
            <a:pPr lvl="1"/>
            <a:r>
              <a:rPr lang="en-US" dirty="0" smtClean="0">
                <a:solidFill>
                  <a:srgbClr val="00B050"/>
                </a:solidFill>
              </a:rPr>
              <a:t>11-13-1084-00-00ah-CC9-clause-10-43d-comment-resolution</a:t>
            </a:r>
          </a:p>
          <a:p>
            <a:pPr lvl="2"/>
            <a:r>
              <a:rPr lang="en-US" sz="1800" dirty="0" smtClean="0">
                <a:solidFill>
                  <a:srgbClr val="00B050"/>
                </a:solidFill>
              </a:rPr>
              <a:t>No objection. Motion on Wednesday</a:t>
            </a:r>
            <a:endParaRPr lang="en-US" sz="2000" dirty="0">
              <a:solidFill>
                <a:srgbClr val="00B050"/>
              </a:solidFill>
            </a:endParaRPr>
          </a:p>
          <a:p>
            <a:pPr lvl="1"/>
            <a:r>
              <a:rPr lang="en-US" dirty="0" smtClean="0">
                <a:solidFill>
                  <a:srgbClr val="00B050"/>
                </a:solidFill>
              </a:rPr>
              <a:t>11-13-1085-00-00ah-CC9-clause-8_4_2_170k-comment-resolution</a:t>
            </a:r>
          </a:p>
          <a:p>
            <a:pPr lvl="2"/>
            <a:r>
              <a:rPr lang="en-US" sz="1800" dirty="0" smtClean="0">
                <a:solidFill>
                  <a:srgbClr val="00B050"/>
                </a:solidFill>
              </a:rPr>
              <a:t>No objection. Motion on Wednesday.</a:t>
            </a:r>
            <a:endParaRPr lang="en-US" sz="1800" dirty="0">
              <a:solidFill>
                <a:srgbClr val="00B050"/>
              </a:solidFill>
            </a:endParaRPr>
          </a:p>
          <a:p>
            <a:pPr lvl="1"/>
            <a:r>
              <a:rPr lang="en-US" dirty="0" smtClean="0">
                <a:solidFill>
                  <a:srgbClr val="00B050"/>
                </a:solidFill>
              </a:rPr>
              <a:t>11-13-1086-00-00ah-CC9-CID-813-816-825-826-886-comment-resolution</a:t>
            </a:r>
          </a:p>
          <a:p>
            <a:pPr lvl="2"/>
            <a:r>
              <a:rPr lang="en-US" sz="1800" dirty="0" smtClean="0">
                <a:solidFill>
                  <a:srgbClr val="00B050"/>
                </a:solidFill>
              </a:rPr>
              <a:t>Will add more detail on rejection.</a:t>
            </a:r>
          </a:p>
          <a:p>
            <a:pPr lvl="2"/>
            <a:r>
              <a:rPr lang="en-US" sz="1800" dirty="0" smtClean="0">
                <a:solidFill>
                  <a:srgbClr val="00B050"/>
                </a:solidFill>
              </a:rPr>
              <a:t>No objection. Motion on Wednesday to 13/1086r1</a:t>
            </a:r>
            <a:endParaRPr lang="en-US" sz="1800" dirty="0">
              <a:solidFill>
                <a:srgbClr val="00B050"/>
              </a:solidFill>
            </a:endParaRPr>
          </a:p>
          <a:p>
            <a:pPr lvl="1"/>
            <a:r>
              <a:rPr lang="en-US" dirty="0"/>
              <a:t>11-13-1087-00-00ah-CC9-miscellaneous-comment-resolution</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72726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13/828 MAC-CID 163</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No objection. Motion on Wednesday</a:t>
            </a:r>
            <a:endParaRPr lang="en-US" dirty="0" smtClean="0">
              <a:solidFill>
                <a:srgbClr val="00B050"/>
              </a:solidFill>
            </a:endParaRPr>
          </a:p>
          <a:p>
            <a:r>
              <a:rPr lang="en-US" dirty="0">
                <a:solidFill>
                  <a:srgbClr val="00B050"/>
                </a:solidFill>
              </a:rPr>
              <a:t>13/881 </a:t>
            </a:r>
            <a:r>
              <a:rPr lang="en-US" dirty="0" smtClean="0">
                <a:solidFill>
                  <a:srgbClr val="00B050"/>
                </a:solidFill>
              </a:rPr>
              <a:t>CC9-GEN-comment-resolutions-CID729+568</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Edits for rejection reasons will come in.</a:t>
            </a:r>
          </a:p>
          <a:p>
            <a:pPr lvl="1"/>
            <a:r>
              <a:rPr lang="en-US" dirty="0" smtClean="0">
                <a:solidFill>
                  <a:srgbClr val="00B050"/>
                </a:solidFill>
              </a:rPr>
              <a:t>No objection. Motion on Wednesday on 13/881r2</a:t>
            </a:r>
            <a:endParaRPr lang="en-US" dirty="0" smtClean="0">
              <a:solidFill>
                <a:srgbClr val="00B050"/>
              </a:solidFill>
            </a:endParaRPr>
          </a:p>
          <a:p>
            <a:r>
              <a:rPr lang="en-US" dirty="0"/>
              <a:t>13/891 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8759899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3438</TotalTime>
  <Words>1478</Words>
  <Application>Microsoft Office PowerPoint</Application>
  <PresentationFormat>On-screen Show (4:3)</PresentationFormat>
  <Paragraphs>359</Paragraphs>
  <Slides>35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802-11-PathProtection</vt:lpstr>
      <vt:lpstr>Document</vt:lpstr>
      <vt:lpstr>IEEE 802.11ah Sub 1 GHz license-exempt operation Agenda for September 2013</vt:lpstr>
      <vt:lpstr>IEEE 802.11ah Agenda</vt:lpstr>
      <vt:lpstr>Meeting slots</vt:lpstr>
      <vt:lpstr>Minutes</vt:lpstr>
      <vt:lpstr>Submissions made during conference calls and ready for motion on Wednesday AM1</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393</cp:revision>
  <cp:lastPrinted>1998-02-10T13:28:06Z</cp:lastPrinted>
  <dcterms:created xsi:type="dcterms:W3CDTF">2009-11-09T00:32:22Z</dcterms:created>
  <dcterms:modified xsi:type="dcterms:W3CDTF">2013-09-16T07:33:21Z</dcterms:modified>
</cp:coreProperties>
</file>