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9" r:id="rId2"/>
    <p:sldId id="271" r:id="rId3"/>
    <p:sldId id="358" r:id="rId4"/>
    <p:sldId id="404" r:id="rId5"/>
    <p:sldId id="405" r:id="rId6"/>
    <p:sldId id="411" r:id="rId7"/>
    <p:sldId id="393" r:id="rId8"/>
    <p:sldId id="394" r:id="rId9"/>
    <p:sldId id="395" r:id="rId10"/>
    <p:sldId id="396" r:id="rId11"/>
    <p:sldId id="397" r:id="rId12"/>
    <p:sldId id="398" r:id="rId13"/>
    <p:sldId id="407" r:id="rId14"/>
    <p:sldId id="390" r:id="rId15"/>
    <p:sldId id="408" r:id="rId16"/>
    <p:sldId id="409" r:id="rId17"/>
    <p:sldId id="41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107" d="100"/>
          <a:sy n="107" d="100"/>
        </p:scale>
        <p:origin x="-800"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P802.11-13/0953r3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P802.11-13/0953r3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14</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P802.11-13/0953r3</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P802.11-13/0953r3</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P802.11-13/0953r3</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0953r3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www.ieee802.org/1/files/public/docs2013/acrev-nfinn-new-802-11-text-0813-v02.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www.ieee802.org/1/files/private/bz-drafts/d1/802-1Qbz-d1-2.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2012-09-13</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10</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17 September 2013</a:t>
            </a:r>
            <a:br>
              <a:rPr lang="en-US" sz="3600" dirty="0" smtClean="0">
                <a:latin typeface="Arial" charset="0"/>
                <a:cs typeface="Arial" charset="0"/>
              </a:rPr>
            </a:br>
            <a:r>
              <a:rPr lang="en-US" dirty="0" smtClean="0">
                <a:latin typeface="Arial" charset="0"/>
                <a:cs typeface="Arial" charset="0"/>
              </a:rPr>
              <a:t>10:30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a:t>Joint Meeting with ARC</a:t>
            </a:r>
          </a:p>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endParaRPr lang="en-US" altLang="ja-JP" b="0" dirty="0">
              <a:cs typeface="ＭＳ Ｐゴシック" charset="0"/>
            </a:endParaRPr>
          </a:p>
          <a:p>
            <a:pPr>
              <a:lnSpc>
                <a:spcPct val="80000"/>
              </a:lnSpc>
            </a:pPr>
            <a:r>
              <a:rPr lang="en-US" b="0" dirty="0" smtClean="0"/>
              <a:t>Presentations </a:t>
            </a:r>
            <a:r>
              <a:rPr lang="en-US" b="0" dirty="0"/>
              <a:t>and </a:t>
            </a:r>
            <a:r>
              <a:rPr lang="en-US" b="0" dirty="0" smtClean="0"/>
              <a:t>Discussion</a:t>
            </a:r>
          </a:p>
          <a:p>
            <a:pPr lvl="1">
              <a:lnSpc>
                <a:spcPct val="80000"/>
              </a:lnSpc>
            </a:pPr>
            <a:r>
              <a:rPr lang="en-US" dirty="0" smtClean="0"/>
              <a:t>Revision to 802.1AC text:</a:t>
            </a:r>
          </a:p>
          <a:p>
            <a:pPr lvl="1"/>
            <a:r>
              <a:rPr lang="en-US" u="sng" dirty="0">
                <a:hlinkClick r:id="rId3"/>
              </a:rPr>
              <a:t>http://www.ieee802.org/1/files/public/docs2013/acrev-nfinn-new-802-11-text</a:t>
            </a:r>
            <a:r>
              <a:rPr lang="en-US" u="sng" dirty="0" smtClean="0">
                <a:hlinkClick r:id="rId3"/>
              </a:rPr>
              <a:t>-</a:t>
            </a:r>
            <a:r>
              <a:rPr lang="da-DK" u="sng" dirty="0" smtClean="0">
                <a:hlinkClick r:id="rId3"/>
              </a:rPr>
              <a:t>0813</a:t>
            </a:r>
            <a:r>
              <a:rPr lang="da-DK" u="sng" dirty="0">
                <a:hlinkClick r:id="rId3"/>
              </a:rPr>
              <a:t>-v02.</a:t>
            </a:r>
            <a:r>
              <a:rPr lang="da-DK" u="sng" dirty="0" smtClean="0">
                <a:hlinkClick r:id="rId3"/>
              </a:rPr>
              <a:t>pdf</a:t>
            </a:r>
            <a:endParaRPr lang="da-DK" u="sng" dirty="0" smtClean="0"/>
          </a:p>
          <a:p>
            <a:pPr lvl="1"/>
            <a:r>
              <a:rPr lang="da-DK" dirty="0" smtClean="0"/>
              <a:t>…</a:t>
            </a:r>
            <a:endParaRPr lang="en-US" dirty="0"/>
          </a:p>
          <a:p>
            <a:pPr>
              <a:lnSpc>
                <a:spcPct val="80000"/>
              </a:lnSpc>
            </a:pPr>
            <a:r>
              <a:rPr lang="en-US" b="0" dirty="0" smtClean="0"/>
              <a:t>Recess until 08:00 Thursday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19 September 2013</a:t>
            </a:r>
            <a:r>
              <a:rPr lang="en-US" sz="3600" smtClean="0">
                <a:latin typeface="Arial" charset="0"/>
                <a:cs typeface="Arial" charset="0"/>
              </a:rPr>
              <a:t/>
            </a:r>
            <a:br>
              <a:rPr lang="en-US" sz="3600" smtClean="0">
                <a:latin typeface="Arial" charset="0"/>
                <a:cs typeface="Arial" charset="0"/>
              </a:rPr>
            </a:br>
            <a:r>
              <a:rPr lang="en-US"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endParaRPr lang="en-US" altLang="ja-JP" b="0" dirty="0">
              <a:cs typeface="ＭＳ Ｐゴシック" charset="0"/>
            </a:endParaRPr>
          </a:p>
          <a:p>
            <a:pPr>
              <a:lnSpc>
                <a:spcPct val="80000"/>
              </a:lnSpc>
            </a:pPr>
            <a:r>
              <a:rPr lang="en-US" b="0" dirty="0" smtClean="0"/>
              <a:t>Joint </a:t>
            </a:r>
            <a:r>
              <a:rPr lang="en-US" b="0" dirty="0"/>
              <a:t>Teleconferences 802.11ak / 802.1Qbz</a:t>
            </a:r>
          </a:p>
          <a:p>
            <a:pPr lvl="1">
              <a:lnSpc>
                <a:spcPct val="80000"/>
              </a:lnSpc>
            </a:pPr>
            <a:r>
              <a:rPr lang="en-US" dirty="0"/>
              <a:t>1-hour teleconferences through the </a:t>
            </a:r>
            <a:r>
              <a:rPr lang="en-US" dirty="0" smtClean="0"/>
              <a:t>November 2013 802 meeting </a:t>
            </a:r>
            <a:r>
              <a:rPr lang="en-US" dirty="0"/>
              <a:t>on Monday, </a:t>
            </a:r>
            <a:r>
              <a:rPr lang="en-US" dirty="0" smtClean="0"/>
              <a:t>November 7</a:t>
            </a:r>
            <a:r>
              <a:rPr lang="en-US" baseline="30000" dirty="0" smtClean="0"/>
              <a:t>th</a:t>
            </a:r>
            <a:r>
              <a:rPr lang="en-US" dirty="0" smtClean="0"/>
              <a:t>, 21</a:t>
            </a:r>
            <a:r>
              <a:rPr lang="en-US" baseline="30000" dirty="0" smtClean="0"/>
              <a:t>st</a:t>
            </a:r>
            <a:r>
              <a:rPr lang="en-US" dirty="0" smtClean="0"/>
              <a:t>, and 28</a:t>
            </a:r>
            <a:r>
              <a:rPr lang="en-US" baseline="30000" dirty="0" smtClean="0"/>
              <a:t>th</a:t>
            </a:r>
            <a:r>
              <a:rPr lang="en-US" dirty="0" smtClean="0"/>
              <a:t>, </a:t>
            </a:r>
            <a:r>
              <a:rPr lang="en-US" dirty="0"/>
              <a:t>at 5pm Eastern US time.</a:t>
            </a:r>
          </a:p>
          <a:p>
            <a:pPr lvl="1">
              <a:lnSpc>
                <a:spcPct val="80000"/>
              </a:lnSpc>
            </a:pPr>
            <a:r>
              <a:rPr lang="en-US" dirty="0" smtClean="0"/>
              <a:t>Yes:    No:    Abstain:</a:t>
            </a:r>
            <a:endParaRPr lang="en-US" dirty="0"/>
          </a:p>
          <a:p>
            <a:pPr>
              <a:lnSpc>
                <a:spcPct val="80000"/>
              </a:lnSpc>
            </a:pPr>
            <a:r>
              <a:rPr lang="en-US" b="0" dirty="0" smtClean="0"/>
              <a:t>Presentations </a:t>
            </a:r>
            <a:r>
              <a:rPr lang="en-US" b="0" dirty="0"/>
              <a:t>and Discussion</a:t>
            </a:r>
          </a:p>
          <a:p>
            <a:pPr lvl="1">
              <a:lnSpc>
                <a:spcPct val="80000"/>
              </a:lnSpc>
            </a:pPr>
            <a:r>
              <a:rPr lang="en-US" dirty="0" smtClean="0"/>
              <a:t>…</a:t>
            </a:r>
            <a:endParaRPr lang="en-US" dirty="0"/>
          </a:p>
          <a:p>
            <a:pPr>
              <a:lnSpc>
                <a:spcPct val="80000"/>
              </a:lnSpc>
            </a:pPr>
            <a:r>
              <a:rPr lang="en-US" b="0" dirty="0" smtClean="0"/>
              <a:t>Adjourn</a:t>
            </a:r>
            <a:endParaRPr lang="en-US" b="0" dirty="0"/>
          </a:p>
        </p:txBody>
      </p:sp>
    </p:spTree>
    <p:extLst>
      <p:ext uri="{BB962C8B-B14F-4D97-AF65-F5344CB8AC3E}">
        <p14:creationId xmlns:p14="http://schemas.microsoft.com/office/powerpoint/2010/main" val="112935762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14</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smtClean="0"/>
              <a:t>Draft 1.2 </a:t>
            </a:r>
            <a:r>
              <a:rPr lang="en-GB" dirty="0" smtClean="0"/>
              <a:t>of 802.1Qbz is at</a:t>
            </a:r>
          </a:p>
          <a:p>
            <a:pPr lvl="1">
              <a:lnSpc>
                <a:spcPct val="80000"/>
              </a:lnSpc>
            </a:pPr>
            <a:r>
              <a:rPr lang="en-GB" dirty="0" smtClean="0">
                <a:hlinkClick r:id="rId3"/>
              </a:rPr>
              <a:t>http</a:t>
            </a:r>
            <a:r>
              <a:rPr lang="en-GB" dirty="0">
                <a:hlinkClick r:id="rId3"/>
              </a:rPr>
              <a:t>://www.ieee802.org/1/files/private/bz-drafts/d1/802-1Qbz-d1-2.</a:t>
            </a:r>
            <a:r>
              <a:rPr lang="en-GB" dirty="0" smtClean="0">
                <a:hlinkClick r:id="rId3"/>
              </a:rPr>
              <a:t>pdf</a:t>
            </a:r>
            <a:r>
              <a:rPr lang="en-GB" dirty="0" smtClean="0"/>
              <a:t> </a:t>
            </a:r>
            <a:endParaRPr lang="en-GB" dirty="0"/>
          </a:p>
          <a:p>
            <a:pPr>
              <a:lnSpc>
                <a:spcPct val="80000"/>
              </a:lnSpc>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z="3600" dirty="0" smtClean="0">
                <a:latin typeface="Arial"/>
                <a:cs typeface="Arial"/>
              </a:rPr>
              <a:t>Informational </a:t>
            </a:r>
            <a:r>
              <a:rPr lang="en-US" sz="3600" dirty="0" smtClean="0">
                <a:latin typeface="Arial"/>
                <a:cs typeface="Arial"/>
              </a:rPr>
              <a:t>Slides </a:t>
            </a:r>
            <a:r>
              <a:rPr lang="en-US" sz="3600" dirty="0" smtClean="0">
                <a:latin typeface="Arial"/>
                <a:cs typeface="Arial"/>
              </a:rPr>
              <a:t>on the</a:t>
            </a:r>
            <a:br>
              <a:rPr lang="en-US" sz="3600" dirty="0" smtClean="0">
                <a:latin typeface="Arial"/>
                <a:cs typeface="Arial"/>
              </a:rPr>
            </a:br>
            <a:r>
              <a:rPr lang="en-US" sz="3600" dirty="0" smtClean="0">
                <a:latin typeface="Arial"/>
                <a:cs typeface="Arial"/>
              </a:rPr>
              <a:t>Frame Format Issue</a:t>
            </a:r>
            <a:endParaRPr lang="en-US" sz="3600" dirty="0">
              <a:latin typeface="Arial"/>
              <a:cs typeface="Arial"/>
            </a:endParaRPr>
          </a:p>
        </p:txBody>
      </p:sp>
      <p:sp>
        <p:nvSpPr>
          <p:cNvPr id="9" name="Content Placeholder 8"/>
          <p:cNvSpPr>
            <a:spLocks noGrp="1"/>
          </p:cNvSpPr>
          <p:nvPr>
            <p:ph idx="1"/>
          </p:nvPr>
        </p:nvSpPr>
        <p:spPr>
          <a:xfrm>
            <a:off x="685800" y="1752600"/>
            <a:ext cx="7772400" cy="4343400"/>
          </a:xfrm>
        </p:spPr>
        <p:txBody>
          <a:bodyPr/>
          <a:lstStyle/>
          <a:p>
            <a:r>
              <a:rPr lang="en-US" sz="2000" dirty="0" smtClean="0"/>
              <a:t>For Midweek 802.11 Plenary</a:t>
            </a:r>
          </a:p>
          <a:p>
            <a:pPr lvl="1"/>
            <a:r>
              <a:rPr lang="en-US" sz="1800" dirty="0" smtClean="0"/>
              <a:t>“Tag Stacking Change”,  Norm Finn (Cisco), 11-13/1055r0</a:t>
            </a:r>
          </a:p>
          <a:p>
            <a:pPr lvl="1"/>
            <a:endParaRPr lang="en-US" sz="1800" dirty="0" smtClean="0"/>
          </a:p>
          <a:p>
            <a:r>
              <a:rPr lang="en-US" sz="2000" dirty="0" smtClean="0"/>
              <a:t>Email sent to 802.11 and 802.11ak email lists on 21 August 2013:</a:t>
            </a:r>
          </a:p>
          <a:p>
            <a:pPr lvl="1"/>
            <a:r>
              <a:rPr lang="en-US" sz="1600" dirty="0"/>
              <a:t>The body of network frames can be encoded in two incompatible </a:t>
            </a:r>
            <a:r>
              <a:rPr lang="en-US" sz="1600" dirty="0" smtClean="0"/>
              <a:t>ways that </a:t>
            </a:r>
            <a:r>
              <a:rPr lang="en-US" sz="1600" dirty="0"/>
              <a:t>differ in their </a:t>
            </a:r>
            <a:r>
              <a:rPr lang="en-US" sz="1600" dirty="0" smtClean="0"/>
              <a:t>prefix:</a:t>
            </a:r>
          </a:p>
          <a:p>
            <a:pPr lvl="2"/>
            <a:r>
              <a:rPr lang="en-US" sz="1400" dirty="0" smtClean="0"/>
              <a:t>LLC </a:t>
            </a:r>
            <a:r>
              <a:rPr lang="en-US" sz="1400" dirty="0"/>
              <a:t>(LSAP-LSAP-Control), used by 802.11 (and previously by 802.2), </a:t>
            </a:r>
            <a:r>
              <a:rPr lang="en-US" sz="1400" dirty="0" smtClean="0"/>
              <a:t>and</a:t>
            </a:r>
          </a:p>
          <a:p>
            <a:pPr lvl="2"/>
            <a:r>
              <a:rPr lang="en-US" sz="1400" dirty="0" smtClean="0"/>
              <a:t>Length</a:t>
            </a:r>
            <a:r>
              <a:rPr lang="en-US" sz="1400" dirty="0"/>
              <a:t>/Type (Length or </a:t>
            </a:r>
            <a:r>
              <a:rPr lang="en-US" sz="1400" dirty="0" err="1"/>
              <a:t>Ethertype</a:t>
            </a:r>
            <a:r>
              <a:rPr lang="en-US" sz="1400" dirty="0"/>
              <a:t>), used by 802.1 and 802.3 and </a:t>
            </a:r>
            <a:r>
              <a:rPr lang="en-US" sz="1400" dirty="0" smtClean="0"/>
              <a:t>most other media.</a:t>
            </a:r>
          </a:p>
          <a:p>
            <a:pPr lvl="2"/>
            <a:endParaRPr lang="en-US" sz="1400" dirty="0"/>
          </a:p>
          <a:p>
            <a:pPr lvl="1"/>
            <a:r>
              <a:rPr lang="en-US" sz="1600" dirty="0"/>
              <a:t>Converting tagged frame payloads from one encoding to the other is, </a:t>
            </a:r>
            <a:r>
              <a:rPr lang="en-US" sz="1600" dirty="0" smtClean="0"/>
              <a:t>as described </a:t>
            </a:r>
            <a:r>
              <a:rPr lang="en-US" sz="1600" dirty="0"/>
              <a:t>below, impossible in general. Since the motivation </a:t>
            </a:r>
            <a:r>
              <a:rPr lang="en-US" sz="1600" dirty="0" smtClean="0"/>
              <a:t>for 802.11ak</a:t>
            </a:r>
            <a:r>
              <a:rPr lang="en-US" sz="1600" dirty="0"/>
              <a:t>/802.1Qbz is to have such systems interoperate, a change </a:t>
            </a:r>
            <a:r>
              <a:rPr lang="en-US" sz="1600" dirty="0" smtClean="0"/>
              <a:t>in encoding </a:t>
            </a:r>
            <a:r>
              <a:rPr lang="en-US" sz="1600" dirty="0"/>
              <a:t>is necessary. Although it would not affect the 802.11 header</a:t>
            </a:r>
            <a:r>
              <a:rPr lang="en-US" sz="1600" dirty="0" smtClean="0"/>
              <a:t>, in </a:t>
            </a:r>
            <a:r>
              <a:rPr lang="en-US" sz="1600" dirty="0"/>
              <a:t>the worst case, this change in payload encoding could INVALIDATE </a:t>
            </a:r>
            <a:r>
              <a:rPr lang="en-US" sz="1600" dirty="0" smtClean="0"/>
              <a:t>a CURRENTLY</a:t>
            </a:r>
            <a:r>
              <a:rPr lang="en-US" sz="1600" dirty="0"/>
              <a:t>-COMPLIANT implementation of 802.11</a:t>
            </a:r>
            <a:r>
              <a:rPr lang="en-US" sz="1600" dirty="0" smtClean="0"/>
              <a:t>.</a:t>
            </a:r>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15</a:t>
            </a:fld>
            <a:endParaRPr lang="en-US"/>
          </a:p>
        </p:txBody>
      </p:sp>
    </p:spTree>
    <p:extLst>
      <p:ext uri="{BB962C8B-B14F-4D97-AF65-F5344CB8AC3E}">
        <p14:creationId xmlns:p14="http://schemas.microsoft.com/office/powerpoint/2010/main" val="1501947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z="3600" dirty="0" smtClean="0">
                <a:latin typeface="Arial"/>
                <a:cs typeface="Arial"/>
              </a:rPr>
              <a:t>Informational </a:t>
            </a:r>
            <a:r>
              <a:rPr lang="en-US" sz="3600" dirty="0" smtClean="0">
                <a:latin typeface="Arial"/>
                <a:cs typeface="Arial"/>
              </a:rPr>
              <a:t>Slides </a:t>
            </a:r>
            <a:r>
              <a:rPr lang="en-US" sz="3600" dirty="0" smtClean="0">
                <a:latin typeface="Arial"/>
                <a:cs typeface="Arial"/>
              </a:rPr>
              <a:t>on the</a:t>
            </a:r>
            <a:br>
              <a:rPr lang="en-US" sz="3600" dirty="0" smtClean="0">
                <a:latin typeface="Arial"/>
                <a:cs typeface="Arial"/>
              </a:rPr>
            </a:br>
            <a:r>
              <a:rPr lang="en-US" sz="3600" dirty="0" smtClean="0">
                <a:latin typeface="Arial"/>
                <a:cs typeface="Arial"/>
              </a:rPr>
              <a:t>Frame Format Issue (cont.)</a:t>
            </a:r>
            <a:endParaRPr lang="en-US" sz="3600" dirty="0">
              <a:latin typeface="Arial"/>
              <a:cs typeface="Arial"/>
            </a:endParaRPr>
          </a:p>
        </p:txBody>
      </p:sp>
      <p:sp>
        <p:nvSpPr>
          <p:cNvPr id="9" name="Content Placeholder 8"/>
          <p:cNvSpPr>
            <a:spLocks noGrp="1"/>
          </p:cNvSpPr>
          <p:nvPr>
            <p:ph idx="1"/>
          </p:nvPr>
        </p:nvSpPr>
        <p:spPr>
          <a:xfrm>
            <a:off x="304800" y="1752600"/>
            <a:ext cx="8153400" cy="4343400"/>
          </a:xfrm>
        </p:spPr>
        <p:txBody>
          <a:bodyPr/>
          <a:lstStyle/>
          <a:p>
            <a:pPr lvl="1"/>
            <a:r>
              <a:rPr lang="en-US" sz="1600" dirty="0"/>
              <a:t>There is not much problem with just converting a simple untagged payload, such as an untagged IP datagram. The problem comes when VLAN and the numerous other tags that have been defined are prefixed to such a simple untagged payload. In general, a device at the boundary between one encoding method and the other, such as an 802.11ak AP, would currently have to dig into the frame and change the encoding of every tag as well as the encoding of the innermost payload. </a:t>
            </a:r>
            <a:r>
              <a:rPr lang="en-US" sz="1600" dirty="0" smtClean="0"/>
              <a:t>Partly because </a:t>
            </a:r>
            <a:r>
              <a:rPr lang="en-US" sz="1600" dirty="0"/>
              <a:t>there is no </a:t>
            </a:r>
            <a:r>
              <a:rPr lang="en-US" sz="1600" dirty="0" smtClean="0"/>
              <a:t>length </a:t>
            </a:r>
            <a:r>
              <a:rPr lang="en-US" sz="1600" dirty="0" err="1" smtClean="0"/>
              <a:t>infomation</a:t>
            </a:r>
            <a:r>
              <a:rPr lang="en-US" sz="1600" dirty="0" smtClean="0"/>
              <a:t> </a:t>
            </a:r>
            <a:r>
              <a:rPr lang="en-US" sz="1600" dirty="0"/>
              <a:t>in LLC or </a:t>
            </a:r>
            <a:r>
              <a:rPr lang="en-US" sz="1600" dirty="0" err="1"/>
              <a:t>Ethertype</a:t>
            </a:r>
            <a:r>
              <a:rPr lang="en-US" sz="1600" dirty="0"/>
              <a:t>, this </a:t>
            </a:r>
            <a:r>
              <a:rPr lang="en-US" sz="1600" dirty="0" smtClean="0"/>
              <a:t>is impossible </a:t>
            </a:r>
            <a:r>
              <a:rPr lang="en-US" sz="1600" dirty="0"/>
              <a:t>without understanding every possible tag which in </a:t>
            </a:r>
            <a:r>
              <a:rPr lang="en-US" sz="1600" dirty="0" smtClean="0"/>
              <a:t>turn makes </a:t>
            </a:r>
            <a:r>
              <a:rPr lang="en-US" sz="1600" dirty="0"/>
              <a:t>it impractical to ever deploy a new tag, an untenable </a:t>
            </a:r>
            <a:r>
              <a:rPr lang="en-US" sz="1600" dirty="0" smtClean="0"/>
              <a:t>situation.</a:t>
            </a:r>
          </a:p>
          <a:p>
            <a:pPr lvl="1"/>
            <a:endParaRPr lang="en-US" sz="1600" dirty="0" smtClean="0"/>
          </a:p>
          <a:p>
            <a:pPr lvl="1"/>
            <a:r>
              <a:rPr lang="en-US" sz="1600" dirty="0" smtClean="0"/>
              <a:t>Because </a:t>
            </a:r>
            <a:r>
              <a:rPr lang="en-US" sz="1600" dirty="0"/>
              <a:t>tags have been relatively rare on 802.11 traffic and </a:t>
            </a:r>
            <a:r>
              <a:rPr lang="en-US" sz="1600" dirty="0" smtClean="0"/>
              <a:t>because the </a:t>
            </a:r>
            <a:r>
              <a:rPr lang="en-US" sz="1600" dirty="0"/>
              <a:t>Length/Type encoding is more efficient, the proposal is to </a:t>
            </a:r>
            <a:r>
              <a:rPr lang="en-US" sz="1600" dirty="0" smtClean="0"/>
              <a:t>change the </a:t>
            </a:r>
            <a:r>
              <a:rPr lang="en-US" sz="1600" dirty="0"/>
              <a:t>format of 802.11 frames so that, while they would still start </a:t>
            </a:r>
            <a:r>
              <a:rPr lang="en-US" sz="1600" dirty="0" smtClean="0"/>
              <a:t>with LLC</a:t>
            </a:r>
            <a:r>
              <a:rPr lang="en-US" sz="1600" dirty="0"/>
              <a:t>, they would subsequently use Length/Type. Actually, this would </a:t>
            </a:r>
            <a:r>
              <a:rPr lang="en-US" sz="1600" dirty="0" smtClean="0"/>
              <a:t>be a </a:t>
            </a:r>
            <a:r>
              <a:rPr lang="en-US" sz="1600" dirty="0"/>
              <a:t>general change in the format of LLC frames but 802.11 is believed </a:t>
            </a:r>
            <a:r>
              <a:rPr lang="en-US" sz="1600" dirty="0" smtClean="0"/>
              <a:t>to the </a:t>
            </a:r>
            <a:r>
              <a:rPr lang="en-US" sz="1600" dirty="0"/>
              <a:t>the largest user of such frames. (The change would be </a:t>
            </a:r>
            <a:r>
              <a:rPr lang="en-US" sz="1600" dirty="0" smtClean="0"/>
              <a:t>actually implemented </a:t>
            </a:r>
            <a:r>
              <a:rPr lang="en-US" sz="1600" dirty="0"/>
              <a:t>as follows: When a new tag is added, the existing </a:t>
            </a:r>
            <a:r>
              <a:rPr lang="en-US" sz="1600" dirty="0" smtClean="0"/>
              <a:t>leading LLC </a:t>
            </a:r>
            <a:r>
              <a:rPr lang="en-US" sz="1600" dirty="0"/>
              <a:t>payload prefix would be converted to Length/Type and then the </a:t>
            </a:r>
            <a:r>
              <a:rPr lang="en-US" sz="1600" dirty="0" smtClean="0"/>
              <a:t>tag added </a:t>
            </a:r>
            <a:r>
              <a:rPr lang="en-US" sz="1600" dirty="0"/>
              <a:t>in LLC format. When a tag is being removed, the Length/</a:t>
            </a:r>
            <a:r>
              <a:rPr lang="en-US" sz="1600" dirty="0" smtClean="0"/>
              <a:t>Type prefix </a:t>
            </a:r>
            <a:r>
              <a:rPr lang="en-US" sz="1600" dirty="0"/>
              <a:t>uncovered by that removal would be converted to LLC.</a:t>
            </a:r>
            <a:r>
              <a:rPr lang="en-US" sz="1600" dirty="0" smtClean="0"/>
              <a:t>)</a:t>
            </a:r>
            <a:endParaRPr lang="en-US" sz="1600" dirty="0"/>
          </a:p>
          <a:p>
            <a:endParaRPr lang="en-US" sz="1600" dirty="0"/>
          </a:p>
          <a:p>
            <a:pPr lvl="1"/>
            <a:endParaRPr lang="en-US" sz="1600" dirty="0"/>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16</a:t>
            </a:fld>
            <a:endParaRPr lang="en-US"/>
          </a:p>
        </p:txBody>
      </p:sp>
    </p:spTree>
    <p:extLst>
      <p:ext uri="{BB962C8B-B14F-4D97-AF65-F5344CB8AC3E}">
        <p14:creationId xmlns:p14="http://schemas.microsoft.com/office/powerpoint/2010/main" val="320045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z="3600" smtClean="0">
                <a:latin typeface="Arial"/>
                <a:cs typeface="Arial"/>
              </a:rPr>
              <a:t>Informational </a:t>
            </a:r>
            <a:r>
              <a:rPr lang="en-US" sz="3600" smtClean="0">
                <a:latin typeface="Arial"/>
                <a:cs typeface="Arial"/>
              </a:rPr>
              <a:t>Slides </a:t>
            </a:r>
            <a:r>
              <a:rPr lang="en-US" sz="3600" dirty="0" smtClean="0">
                <a:latin typeface="Arial"/>
                <a:cs typeface="Arial"/>
              </a:rPr>
              <a:t>on the</a:t>
            </a:r>
            <a:br>
              <a:rPr lang="en-US" sz="3600" dirty="0" smtClean="0">
                <a:latin typeface="Arial"/>
                <a:cs typeface="Arial"/>
              </a:rPr>
            </a:br>
            <a:r>
              <a:rPr lang="en-US" sz="3600" dirty="0" smtClean="0">
                <a:latin typeface="Arial"/>
                <a:cs typeface="Arial"/>
              </a:rPr>
              <a:t>Frame Format Issue (cont.)</a:t>
            </a:r>
            <a:endParaRPr lang="en-US" sz="3600" dirty="0">
              <a:latin typeface="Arial"/>
              <a:cs typeface="Arial"/>
            </a:endParaRPr>
          </a:p>
        </p:txBody>
      </p:sp>
      <p:sp>
        <p:nvSpPr>
          <p:cNvPr id="9" name="Content Placeholder 8"/>
          <p:cNvSpPr>
            <a:spLocks noGrp="1"/>
          </p:cNvSpPr>
          <p:nvPr>
            <p:ph idx="1"/>
          </p:nvPr>
        </p:nvSpPr>
        <p:spPr>
          <a:xfrm>
            <a:off x="304800" y="2057400"/>
            <a:ext cx="8153400" cy="4038600"/>
          </a:xfrm>
        </p:spPr>
        <p:txBody>
          <a:bodyPr/>
          <a:lstStyle/>
          <a:p>
            <a:pPr lvl="1"/>
            <a:r>
              <a:rPr lang="en-US" sz="1400" dirty="0" smtClean="0"/>
              <a:t>The </a:t>
            </a:r>
            <a:r>
              <a:rPr lang="en-US" sz="1400" dirty="0"/>
              <a:t>question is, are there deployed systems that are </a:t>
            </a:r>
            <a:r>
              <a:rPr lang="en-US" sz="1400" dirty="0" smtClean="0"/>
              <a:t>critically </a:t>
            </a:r>
            <a:r>
              <a:rPr lang="en-US" sz="1600" dirty="0" smtClean="0"/>
              <a:t>depended </a:t>
            </a:r>
            <a:r>
              <a:rPr lang="en-US" sz="1600" dirty="0"/>
              <a:t>on the current repeated use of LLC within a frame that has </a:t>
            </a:r>
            <a:r>
              <a:rPr lang="en-US" sz="1600" dirty="0" smtClean="0"/>
              <a:t>a tagged </a:t>
            </a:r>
            <a:r>
              <a:rPr lang="en-US" sz="1600" dirty="0"/>
              <a:t>payload</a:t>
            </a:r>
            <a:r>
              <a:rPr lang="en-US" sz="1600" dirty="0" smtClean="0"/>
              <a:t>?</a:t>
            </a:r>
          </a:p>
          <a:p>
            <a:pPr lvl="1"/>
            <a:endParaRPr lang="en-US" sz="1600" dirty="0" smtClean="0"/>
          </a:p>
          <a:p>
            <a:pPr lvl="1"/>
            <a:r>
              <a:rPr lang="en-US" sz="1600" dirty="0" smtClean="0"/>
              <a:t>For </a:t>
            </a:r>
            <a:r>
              <a:rPr lang="en-US" sz="1600" dirty="0"/>
              <a:t>further information, see 11-13/0952r1, a version of which may </a:t>
            </a:r>
            <a:r>
              <a:rPr lang="en-US" sz="1600" dirty="0" smtClean="0"/>
              <a:t>be presented </a:t>
            </a:r>
            <a:r>
              <a:rPr lang="en-US" sz="1600" dirty="0"/>
              <a:t>at the midweek plenary in Nanjing next month.</a:t>
            </a:r>
          </a:p>
          <a:p>
            <a:endParaRPr lang="en-US" sz="1600" dirty="0"/>
          </a:p>
          <a:p>
            <a:pPr lvl="1"/>
            <a:endParaRPr lang="en-US" sz="1600" dirty="0"/>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17</a:t>
            </a:fld>
            <a:endParaRPr lang="en-US"/>
          </a:p>
        </p:txBody>
      </p:sp>
    </p:spTree>
    <p:extLst>
      <p:ext uri="{BB962C8B-B14F-4D97-AF65-F5344CB8AC3E}">
        <p14:creationId xmlns:p14="http://schemas.microsoft.com/office/powerpoint/2010/main" val="498866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Nanjing, China</a:t>
            </a:r>
            <a:endParaRPr lang="en-US" sz="2800" dirty="0">
              <a:latin typeface="Arial" charset="0"/>
            </a:endParaRPr>
          </a:p>
          <a:p>
            <a:pPr algn="ctr">
              <a:lnSpc>
                <a:spcPct val="90000"/>
              </a:lnSpc>
              <a:buFontTx/>
              <a:buNone/>
            </a:pPr>
            <a:r>
              <a:rPr lang="en-US" sz="2800" dirty="0" smtClean="0">
                <a:latin typeface="Arial" charset="0"/>
              </a:rPr>
              <a:t>16-19 September,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err="1" smtClean="0">
                <a:latin typeface="Arial"/>
                <a:cs typeface="Arial"/>
              </a:rPr>
              <a:t>Zhong</a:t>
            </a:r>
            <a:r>
              <a:rPr lang="en-US" dirty="0" smtClean="0">
                <a:latin typeface="Arial"/>
                <a:cs typeface="Arial"/>
              </a:rPr>
              <a:t> Shan Hotel, Nanjing, China</a:t>
            </a:r>
            <a:endParaRPr lang="en-US" dirty="0">
              <a:latin typeface="Arial"/>
              <a:cs typeface="Arial"/>
            </a:endParaRPr>
          </a:p>
        </p:txBody>
      </p:sp>
      <p:pic>
        <p:nvPicPr>
          <p:cNvPr id="3" name="Picture 2"/>
          <p:cNvPicPr>
            <a:picLocks noChangeAspect="1"/>
          </p:cNvPicPr>
          <p:nvPr/>
        </p:nvPicPr>
        <p:blipFill rotWithShape="1">
          <a:blip r:embed="rId3"/>
          <a:srcRect r="-630" b="12327"/>
          <a:stretch/>
        </p:blipFill>
        <p:spPr>
          <a:xfrm>
            <a:off x="961380" y="1295400"/>
            <a:ext cx="7344420" cy="458138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16 September2013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0-15:30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Geneva, Switzerland</a:t>
            </a:r>
          </a:p>
          <a:p>
            <a:pPr lvl="1">
              <a:lnSpc>
                <a:spcPct val="80000"/>
              </a:lnSpc>
            </a:pPr>
            <a:r>
              <a:rPr lang="en-US" b="0" dirty="0" smtClean="0"/>
              <a:t>Moved, to approve 13/0916r1, “</a:t>
            </a:r>
            <a:r>
              <a:rPr lang="en-GB" b="0" dirty="0"/>
              <a:t>802.11ak </a:t>
            </a:r>
            <a:r>
              <a:rPr lang="en-GB" b="0" dirty="0" smtClean="0"/>
              <a:t>July 2013 Minutes</a:t>
            </a:r>
            <a:r>
              <a:rPr lang="en-US" b="0" dirty="0" smtClean="0"/>
              <a:t>”</a:t>
            </a:r>
          </a:p>
          <a:p>
            <a:pPr lvl="1">
              <a:lnSpc>
                <a:spcPct val="80000"/>
              </a:lnSpc>
            </a:pPr>
            <a:r>
              <a:rPr lang="en-US" dirty="0" smtClean="0"/>
              <a:t>Yes:    No:    Abstain:</a:t>
            </a:r>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16 September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30-</a:t>
            </a:r>
            <a:r>
              <a:rPr lang="en-US" dirty="0" smtClean="0">
                <a:latin typeface="Arial" charset="0"/>
                <a:cs typeface="Arial" charset="0"/>
              </a:rPr>
              <a:t>15:</a:t>
            </a:r>
            <a:r>
              <a:rPr lang="en-US" dirty="0">
                <a:latin typeface="Arial" charset="0"/>
                <a:cs typeface="Arial" charset="0"/>
              </a:rPr>
              <a:t>30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Berlin</a:t>
            </a:r>
            <a:endParaRPr lang="en-US" dirty="0"/>
          </a:p>
          <a:p>
            <a:pPr lvl="1">
              <a:lnSpc>
                <a:spcPct val="80000"/>
              </a:lnSpc>
            </a:pPr>
            <a:r>
              <a:rPr lang="en-US" dirty="0" smtClean="0"/>
              <a:t>“11ak </a:t>
            </a:r>
            <a:r>
              <a:rPr lang="en-US" dirty="0" err="1" smtClean="0"/>
              <a:t>Telecon</a:t>
            </a:r>
            <a:r>
              <a:rPr lang="en-US" dirty="0" smtClean="0"/>
              <a:t> Minutes 20130805”, 13-0956r0</a:t>
            </a:r>
          </a:p>
          <a:p>
            <a:pPr lvl="1">
              <a:lnSpc>
                <a:spcPct val="80000"/>
              </a:lnSpc>
            </a:pPr>
            <a:r>
              <a:rPr lang="en-US" dirty="0" smtClean="0"/>
              <a:t>“11ak </a:t>
            </a:r>
            <a:r>
              <a:rPr lang="en-US" dirty="0" err="1" smtClean="0"/>
              <a:t>Telecon</a:t>
            </a:r>
            <a:r>
              <a:rPr lang="en-US" dirty="0" smtClean="0"/>
              <a:t> Minutes 20130819”, 13-0992r0</a:t>
            </a:r>
          </a:p>
          <a:p>
            <a:pPr lvl="1">
              <a:lnSpc>
                <a:spcPct val="80000"/>
              </a:lnSpc>
            </a:pPr>
            <a:r>
              <a:rPr lang="en-US" dirty="0" smtClean="0"/>
              <a:t>“11ak </a:t>
            </a:r>
            <a:r>
              <a:rPr lang="en-US" dirty="0" err="1" smtClean="0"/>
              <a:t>Telecon</a:t>
            </a:r>
            <a:r>
              <a:rPr lang="en-US" dirty="0" smtClean="0"/>
              <a:t> Minutes 20130909”, 13-1078r0</a:t>
            </a:r>
          </a:p>
          <a:p>
            <a:pPr lvl="1">
              <a:lnSpc>
                <a:spcPct val="80000"/>
              </a:lnSpc>
            </a:pPr>
            <a:r>
              <a:rPr lang="en-US" dirty="0" smtClean="0"/>
              <a:t>Yes:    No:    Abstain</a:t>
            </a:r>
            <a:r>
              <a:rPr lang="en-US" dirty="0" smtClean="0"/>
              <a:t>:</a:t>
            </a:r>
          </a:p>
          <a:p>
            <a:pPr>
              <a:lnSpc>
                <a:spcPct val="80000"/>
              </a:lnSpc>
            </a:pPr>
            <a:r>
              <a:rPr lang="en-US" dirty="0" smtClean="0"/>
              <a:t>Call for </a:t>
            </a:r>
            <a:r>
              <a:rPr lang="en-US" dirty="0" err="1" smtClean="0"/>
              <a:t>TGak</a:t>
            </a:r>
            <a:r>
              <a:rPr lang="en-US" dirty="0" smtClean="0"/>
              <a:t> Technical Editor</a:t>
            </a:r>
            <a:endParaRPr lang="en-US" dirty="0"/>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a:t>
            </a:r>
            <a:endParaRPr lang="en-US" b="0" dirty="0" smtClean="0"/>
          </a:p>
          <a:p>
            <a:pPr>
              <a:lnSpc>
                <a:spcPct val="80000"/>
              </a:lnSpc>
            </a:pPr>
            <a:r>
              <a:rPr lang="en-US" b="0" dirty="0"/>
              <a:t>Discussion of agenda for joint 11ak/ARC meeting </a:t>
            </a:r>
            <a:r>
              <a:rPr lang="en-US" b="0" dirty="0" smtClean="0"/>
              <a:t>Tuesday</a:t>
            </a:r>
            <a:endParaRPr lang="en-US" b="0" dirty="0"/>
          </a:p>
          <a:p>
            <a:pPr>
              <a:lnSpc>
                <a:spcPct val="80000"/>
              </a:lnSpc>
            </a:pPr>
            <a:r>
              <a:rPr lang="en-US" b="0" dirty="0" smtClean="0"/>
              <a:t>Recess until 10:30 Tuesday</a:t>
            </a:r>
            <a:endParaRPr lang="en-US" dirty="0"/>
          </a:p>
          <a:p>
            <a:pPr>
              <a:lnSpc>
                <a:spcPct val="80000"/>
              </a:lnSpc>
            </a:pPr>
            <a:endParaRPr lang="en-US" b="0" dirty="0" smtClean="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85800" y="685800"/>
            <a:ext cx="7772400" cy="762000"/>
          </a:xfrm>
        </p:spPr>
        <p:txBody>
          <a:bodyPr/>
          <a:lstStyle/>
          <a:p>
            <a:r>
              <a:rPr lang="en-US" sz="4000" dirty="0" smtClean="0">
                <a:latin typeface="Arial"/>
                <a:cs typeface="Arial"/>
              </a:rPr>
              <a:t>Presentations</a:t>
            </a:r>
            <a:endParaRPr lang="en-US" sz="4000" dirty="0">
              <a:latin typeface="Arial"/>
              <a:cs typeface="Arial"/>
            </a:endParaRPr>
          </a:p>
        </p:txBody>
      </p:sp>
      <p:sp>
        <p:nvSpPr>
          <p:cNvPr id="9" name="Content Placeholder 8"/>
          <p:cNvSpPr>
            <a:spLocks noGrp="1"/>
          </p:cNvSpPr>
          <p:nvPr>
            <p:ph idx="1"/>
          </p:nvPr>
        </p:nvSpPr>
        <p:spPr>
          <a:xfrm>
            <a:off x="685800" y="1600200"/>
            <a:ext cx="7772400" cy="4495800"/>
          </a:xfrm>
        </p:spPr>
        <p:txBody>
          <a:bodyPr/>
          <a:lstStyle/>
          <a:p>
            <a:r>
              <a:rPr lang="en-US" sz="2000" dirty="0" smtClean="0"/>
              <a:t>Unless people request some specific time, generally the first item in this list for which the presented is available and wishes to present will be given:</a:t>
            </a:r>
          </a:p>
          <a:p>
            <a:r>
              <a:rPr lang="en-US" sz="2000" b="0" dirty="0" smtClean="0"/>
              <a:t>“</a:t>
            </a:r>
            <a:r>
              <a:rPr lang="en-US" sz="2000" b="0" dirty="0"/>
              <a:t>802.1AS Synchronization Services for 802.11ak </a:t>
            </a:r>
            <a:r>
              <a:rPr lang="en-US" sz="2000" b="0" dirty="0" smtClean="0"/>
              <a:t>Links”, Philippe Klein (Broadcom), Dave </a:t>
            </a:r>
            <a:r>
              <a:rPr lang="en-US" sz="2000" b="0" dirty="0" err="1"/>
              <a:t>Goodall</a:t>
            </a:r>
            <a:r>
              <a:rPr lang="en-US" sz="2000" b="0" dirty="0"/>
              <a:t> </a:t>
            </a:r>
            <a:r>
              <a:rPr lang="en-US" sz="2000" b="0" dirty="0" smtClean="0"/>
              <a:t>(Broadcom)</a:t>
            </a:r>
            <a:r>
              <a:rPr lang="en-US" sz="2000" b="0" dirty="0"/>
              <a:t>, </a:t>
            </a:r>
            <a:r>
              <a:rPr lang="en-US" sz="2000" b="0" dirty="0" smtClean="0"/>
              <a:t>Kevin Stanton </a:t>
            </a:r>
            <a:r>
              <a:rPr lang="en-US" sz="2000" b="0" dirty="0"/>
              <a:t>(Intel</a:t>
            </a:r>
            <a:r>
              <a:rPr lang="en-US" sz="2000" b="0" dirty="0" smtClean="0"/>
              <a:t>), 11-13/995r1</a:t>
            </a:r>
          </a:p>
          <a:p>
            <a:r>
              <a:rPr lang="en-US" sz="2000" b="0" dirty="0" smtClean="0"/>
              <a:t>“Tag </a:t>
            </a:r>
            <a:r>
              <a:rPr lang="en-US" sz="2000" b="0" dirty="0"/>
              <a:t>Stacking In LLC </a:t>
            </a:r>
            <a:r>
              <a:rPr lang="en-US" sz="2000" b="0" dirty="0" smtClean="0"/>
              <a:t>Media”, Norman Finn (Cisco), 11-13/</a:t>
            </a:r>
            <a:r>
              <a:rPr lang="en-US" sz="2000" b="0" dirty="0" smtClean="0"/>
              <a:t>952r2</a:t>
            </a:r>
          </a:p>
          <a:p>
            <a:pPr lvl="1"/>
            <a:r>
              <a:rPr lang="en-US" sz="1600" dirty="0" smtClean="0"/>
              <a:t>Reduced version: “</a:t>
            </a:r>
            <a:r>
              <a:rPr lang="en-GB" sz="1600" dirty="0"/>
              <a:t>Tag Stacking </a:t>
            </a:r>
            <a:r>
              <a:rPr lang="en-GB" sz="1600" dirty="0" smtClean="0"/>
              <a:t>Change”, Norman Finn (Cisco), 11-13/1055r0</a:t>
            </a:r>
            <a:endParaRPr lang="en-US" sz="1600" b="0" dirty="0" smtClean="0"/>
          </a:p>
          <a:p>
            <a:endParaRPr lang="en-US" sz="2000" dirty="0" smtClean="0"/>
          </a:p>
          <a:p>
            <a:endParaRPr lang="en-US" dirty="0"/>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6</a:t>
            </a:fld>
            <a:endParaRPr lang="en-US"/>
          </a:p>
        </p:txBody>
      </p:sp>
    </p:spTree>
    <p:extLst>
      <p:ext uri="{BB962C8B-B14F-4D97-AF65-F5344CB8AC3E}">
        <p14:creationId xmlns:p14="http://schemas.microsoft.com/office/powerpoint/2010/main" val="4130136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21413</TotalTime>
  <Words>1714</Words>
  <Application>Microsoft Macintosh PowerPoint</Application>
  <PresentationFormat>On-screen Show (4:3)</PresentationFormat>
  <Paragraphs>235</Paragraphs>
  <Slides>17</Slides>
  <Notes>13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802-11-Submission</vt:lpstr>
      <vt:lpstr>September 2013 802.11ak Agenda</vt:lpstr>
      <vt:lpstr>IEEE 802.11ak/GLK: Enhancements For Transit Links Within Bridged Networks</vt:lpstr>
      <vt:lpstr>Venue</vt:lpstr>
      <vt:lpstr>Monday, 16 September2013  13:30-15:30</vt:lpstr>
      <vt:lpstr>Monday, 16 September 2013  13:30-15:30 (cont.)</vt:lpstr>
      <vt:lpstr>Presentations</vt:lpstr>
      <vt:lpstr>Participants, Patents, and Duty to Inform</vt:lpstr>
      <vt:lpstr>Patent Related Links</vt:lpstr>
      <vt:lpstr>Call for Potentially Essential Patents</vt:lpstr>
      <vt:lpstr>Other Documents and WebPages to Review</vt:lpstr>
      <vt:lpstr>Other Guidelines for IEEE WG Meetings</vt:lpstr>
      <vt:lpstr>Tuesday, 17 September 2013 10:30 – 12:30</vt:lpstr>
      <vt:lpstr>Thursday, 19 September 2013 08:00 – 10:00</vt:lpstr>
      <vt:lpstr>[Reference Information]</vt:lpstr>
      <vt:lpstr>Informational Slides on the Frame Format Issue</vt:lpstr>
      <vt:lpstr>Informational Slides on the Frame Format Issue (cont.)</vt:lpstr>
      <vt:lpstr>Informational Slides on the Frame Format Issue (cont.)</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369</cp:revision>
  <cp:lastPrinted>1998-02-10T13:28:06Z</cp:lastPrinted>
  <dcterms:created xsi:type="dcterms:W3CDTF">2006-12-04T03:46:13Z</dcterms:created>
  <dcterms:modified xsi:type="dcterms:W3CDTF">2013-09-16T06:17:17Z</dcterms:modified>
  <cp:category/>
</cp:coreProperties>
</file>