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258" r:id="rId4"/>
    <p:sldId id="262" r:id="rId5"/>
    <p:sldId id="266" r:id="rId6"/>
    <p:sldId id="265" r:id="rId7"/>
    <p:sldId id="263" r:id="rId8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69" autoAdjust="0"/>
    <p:restoredTop sz="94659" autoAdjust="0"/>
  </p:normalViewPr>
  <p:slideViewPr>
    <p:cSldViewPr>
      <p:cViewPr varScale="1">
        <p:scale>
          <a:sx n="67" d="100"/>
          <a:sy n="67" d="100"/>
        </p:scale>
        <p:origin x="-564" y="-10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8207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7/17/2013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Shusaku Shimada, Schubiquist Technologies Guild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56461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Shusaku Shimada, Schubiquist Technologies Guild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7585224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Shusaku Shimada, Schubiquist Technologies Guild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Shusaku Shimada, Schubiquist Technologies Guild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Shusaku Shimada, Schubiquist Technologies Guild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3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Shusaku Shimada, Schubiquist Technologies Guild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4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Shusaku Shimada, Schubiquist Technologies Guild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5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Shusaku Shimada, Schubiquist Technologies Guild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6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Shusaku Shimada, Schubiquist Technologies Guild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7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altLang="ja-JP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altLang="ja-JP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July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John Doe, Some Company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John Doe, Some Company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 smtClean="0"/>
              <a:t>July 2013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ja-JP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ja-JP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July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John Doe, Some Company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July 2013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John Doe, Some Company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ja-JP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ja-JP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July 2013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John Doe, Some Company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July 2013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John Doe, Some Company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July 2013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John Doe, Some Company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July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John Doe, Some Company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altLang="ja-JP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July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John Doe, Some Company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 smtClean="0"/>
              <a:t>July 2013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Shusaku Shimada, Schubiquist Technologies Guild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11-13/0912r0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ja-JP" smtClean="0"/>
              <a:t>July 2013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292080" y="6475413"/>
            <a:ext cx="3250258" cy="193947"/>
          </a:xfrm>
        </p:spPr>
        <p:txBody>
          <a:bodyPr/>
          <a:lstStyle/>
          <a:p>
            <a:r>
              <a:rPr lang="en-GB" dirty="0" smtClean="0"/>
              <a:t>Shusaku Shimada, Schubiquist Technologies Guild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CC9 Clarification regarding CID800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US" altLang="ja-JP" sz="2000" b="0" dirty="0" smtClean="0"/>
              <a:t>2013</a:t>
            </a:r>
            <a:r>
              <a:rPr lang="en-GB" sz="2000" b="0" dirty="0" smtClean="0"/>
              <a:t>-07-18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27495057"/>
              </p:ext>
            </p:extLst>
          </p:nvPr>
        </p:nvGraphicFramePr>
        <p:xfrm>
          <a:off x="539552" y="2292350"/>
          <a:ext cx="8352928" cy="2782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3" name="Document" r:id="rId4" imgW="8248712" imgH="3003999" progId="Word.Document.8">
                  <p:embed/>
                </p:oleObj>
              </mc:Choice>
              <mc:Fallback>
                <p:oleObj name="Document" r:id="rId4" imgW="8248712" imgH="3003999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552" y="2292350"/>
                        <a:ext cx="8352928" cy="27828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altLang="ja-JP" smtClean="0"/>
              <a:t>July 2013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Clarification of the accuracy of partial TSF timer value concerning short beacon.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292080" y="6475413"/>
            <a:ext cx="3250258" cy="193947"/>
          </a:xfrm>
        </p:spPr>
        <p:txBody>
          <a:bodyPr/>
          <a:lstStyle/>
          <a:p>
            <a:r>
              <a:rPr lang="en-GB" dirty="0" smtClean="0"/>
              <a:t>Shusaku Shimada, Schubiquist Technologies Guild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ja-JP" smtClean="0"/>
              <a:t>July 2013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3</a:t>
            </a:fld>
            <a:endParaRPr lang="en-GB"/>
          </a:p>
        </p:txBody>
      </p:sp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Partial TSF timer accuracy</a:t>
            </a:r>
            <a:endParaRPr lang="en-GB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305320"/>
          </a:xfrm>
          <a:ln/>
        </p:spPr>
        <p:txBody>
          <a:bodyPr/>
          <a:lstStyle/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Base standard </a:t>
            </a:r>
            <a:r>
              <a:rPr lang="en-US" dirty="0" smtClean="0"/>
              <a:t>says; </a:t>
            </a:r>
            <a:r>
              <a:rPr lang="en-US" dirty="0"/>
              <a:t>The accuracy of the TSF timer shall be no </a:t>
            </a:r>
            <a:r>
              <a:rPr lang="en-US" dirty="0" smtClean="0"/>
              <a:t>worse than </a:t>
            </a:r>
            <a:r>
              <a:rPr lang="en-US" dirty="0"/>
              <a:t>±0.01</a:t>
            </a:r>
            <a:r>
              <a:rPr lang="en-US" dirty="0" smtClean="0"/>
              <a:t>%. </a:t>
            </a:r>
          </a:p>
          <a:p>
            <a:pPr marL="0" inden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dirty="0"/>
          </a:p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Current draft 0.1 </a:t>
            </a:r>
            <a:r>
              <a:rPr lang="en-US" dirty="0" smtClean="0"/>
              <a:t>additionally says; The </a:t>
            </a:r>
            <a:r>
              <a:rPr lang="en-US" dirty="0"/>
              <a:t>accuracy of the </a:t>
            </a:r>
            <a:r>
              <a:rPr lang="en-US" dirty="0" smtClean="0"/>
              <a:t>TSF timer </a:t>
            </a:r>
            <a:r>
              <a:rPr lang="en-US" dirty="0"/>
              <a:t>shall be no worse than ±0.01%. </a:t>
            </a:r>
            <a:r>
              <a:rPr lang="en-US" dirty="0">
                <a:solidFill>
                  <a:srgbClr val="FF0000"/>
                </a:solidFill>
              </a:rPr>
              <a:t>with respect to the last 4 bytes of the </a:t>
            </a:r>
            <a:r>
              <a:rPr lang="en-US" dirty="0" smtClean="0">
                <a:solidFill>
                  <a:srgbClr val="FF0000"/>
                </a:solidFill>
              </a:rPr>
              <a:t>TSF</a:t>
            </a:r>
            <a:r>
              <a:rPr lang="en-US" dirty="0" smtClean="0"/>
              <a:t>. </a:t>
            </a:r>
            <a:endParaRPr lang="en-US" dirty="0" smtClean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292080" y="6475413"/>
            <a:ext cx="3250258" cy="193947"/>
          </a:xfrm>
        </p:spPr>
        <p:txBody>
          <a:bodyPr/>
          <a:lstStyle/>
          <a:p>
            <a:r>
              <a:rPr lang="en-GB" dirty="0" smtClean="0"/>
              <a:t>Shusaku Shimada, Schubiquist Technologies Guild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ja-JP" smtClean="0"/>
              <a:t>July 2013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4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Timer accuracy difference: example 1</a:t>
            </a:r>
            <a:endParaRPr lang="en-US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dirty="0" smtClean="0"/>
              <a:t>TSF Timer is supposed to be used as lap time function of a stop watch, for example; t1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6207257"/>
              </p:ext>
            </p:extLst>
          </p:nvPr>
        </p:nvGraphicFramePr>
        <p:xfrm>
          <a:off x="1331638" y="3212976"/>
          <a:ext cx="2520280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5035"/>
                <a:gridCol w="315035"/>
                <a:gridCol w="315035"/>
                <a:gridCol w="315035"/>
                <a:gridCol w="315035"/>
                <a:gridCol w="315035"/>
                <a:gridCol w="315035"/>
                <a:gridCol w="315035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6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4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9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2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1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3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7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8</a:t>
                      </a:r>
                      <a:endParaRPr kumimoji="1" lang="ja-JP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043608" y="2924944"/>
            <a:ext cx="191283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 smtClean="0">
                <a:solidFill>
                  <a:schemeClr val="tx1"/>
                </a:solidFill>
              </a:rPr>
              <a:t>Timer value at a time t</a:t>
            </a:r>
            <a:r>
              <a:rPr kumimoji="1" lang="en-US" altLang="ja-JP" sz="1400" baseline="30000" dirty="0" smtClean="0">
                <a:solidFill>
                  <a:schemeClr val="tx1"/>
                </a:solidFill>
              </a:rPr>
              <a:t>1</a:t>
            </a:r>
            <a:r>
              <a:rPr kumimoji="1" lang="ja-JP" altLang="en-US" sz="1400" dirty="0">
                <a:solidFill>
                  <a:schemeClr val="tx1"/>
                </a:solidFill>
              </a:rPr>
              <a:t> </a:t>
            </a:r>
            <a:endParaRPr kumimoji="1" lang="ja-JP" altLang="en-US" sz="1400" strike="sngStrike" dirty="0">
              <a:solidFill>
                <a:schemeClr val="tx1"/>
              </a:solidFill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233737"/>
              </p:ext>
            </p:extLst>
          </p:nvPr>
        </p:nvGraphicFramePr>
        <p:xfrm>
          <a:off x="1331638" y="3933056"/>
          <a:ext cx="2520280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5035"/>
                <a:gridCol w="315035"/>
                <a:gridCol w="315035"/>
                <a:gridCol w="315035"/>
                <a:gridCol w="315035"/>
                <a:gridCol w="315035"/>
                <a:gridCol w="315035"/>
                <a:gridCol w="315035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6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4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9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3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1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0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9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1</a:t>
                      </a:r>
                      <a:endParaRPr kumimoji="1" lang="ja-JP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1043608" y="3645024"/>
            <a:ext cx="191283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 smtClean="0">
                <a:solidFill>
                  <a:schemeClr val="tx1"/>
                </a:solidFill>
              </a:rPr>
              <a:t>Timer value at a time t</a:t>
            </a:r>
            <a:r>
              <a:rPr kumimoji="1" lang="en-US" altLang="ja-JP" sz="1400" baseline="-25000" dirty="0" smtClean="0">
                <a:solidFill>
                  <a:schemeClr val="tx1"/>
                </a:solidFill>
              </a:rPr>
              <a:t>2</a:t>
            </a:r>
            <a:r>
              <a:rPr kumimoji="1" lang="en-US" altLang="ja-JP" sz="1400" dirty="0" smtClean="0">
                <a:solidFill>
                  <a:schemeClr val="tx1"/>
                </a:solidFill>
              </a:rPr>
              <a:t> 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3727947"/>
              </p:ext>
            </p:extLst>
          </p:nvPr>
        </p:nvGraphicFramePr>
        <p:xfrm>
          <a:off x="4932038" y="3341216"/>
          <a:ext cx="2520280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5035"/>
                <a:gridCol w="315035"/>
                <a:gridCol w="315035"/>
                <a:gridCol w="315035"/>
                <a:gridCol w="315035"/>
                <a:gridCol w="315035"/>
                <a:gridCol w="315035"/>
                <a:gridCol w="315035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0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0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0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0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9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7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1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3</a:t>
                      </a:r>
                      <a:endParaRPr kumimoji="1" lang="ja-JP" altLang="en-US" dirty="0"/>
                    </a:p>
                  </a:txBody>
                  <a:tcPr/>
                </a:tc>
              </a:tr>
            </a:tbl>
          </a:graphicData>
        </a:graphic>
      </p:graphicFrame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Box 12"/>
              <p:cNvSpPr txBox="1"/>
              <p:nvPr/>
            </p:nvSpPr>
            <p:spPr>
              <a:xfrm>
                <a:off x="4644008" y="3068960"/>
                <a:ext cx="2154179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1400" dirty="0" smtClean="0">
                    <a:solidFill>
                      <a:schemeClr val="tx1"/>
                    </a:solidFill>
                  </a:rPr>
                  <a:t>Timer value difference </a:t>
                </a:r>
                <a14:m>
                  <m:oMath xmlns:m="http://schemas.openxmlformats.org/officeDocument/2006/math">
                    <m:r>
                      <a:rPr kumimoji="1" lang="en-US" altLang="ja-JP" sz="1400" i="1" smtClean="0">
                        <a:solidFill>
                          <a:schemeClr val="tx1"/>
                        </a:solidFill>
                        <a:latin typeface="Cambria Math"/>
                      </a:rPr>
                      <m:t>△</m:t>
                    </m:r>
                    <m:r>
                      <a:rPr kumimoji="1" lang="en-US" altLang="ja-JP" sz="1400" b="0" i="1" smtClean="0">
                        <a:solidFill>
                          <a:schemeClr val="tx1"/>
                        </a:solidFill>
                        <a:latin typeface="Cambria Math"/>
                      </a:rPr>
                      <m:t>𝑡</m:t>
                    </m:r>
                  </m:oMath>
                </a14:m>
                <a:r>
                  <a:rPr kumimoji="1" lang="ja-JP" altLang="en-US" sz="1400" dirty="0" smtClean="0">
                    <a:solidFill>
                      <a:schemeClr val="tx1"/>
                    </a:solidFill>
                  </a:rPr>
                  <a:t> </a:t>
                </a:r>
                <a:endParaRPr kumimoji="1" lang="ja-JP" altLang="en-US" sz="14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4008" y="3068960"/>
                <a:ext cx="2154179" cy="307777"/>
              </a:xfrm>
              <a:prstGeom prst="rect">
                <a:avLst/>
              </a:prstGeom>
              <a:blipFill rotWithShape="1">
                <a:blip r:embed="rId3"/>
                <a:stretch>
                  <a:fillRect l="-850" t="-1961" b="-1764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Box 13"/>
          <p:cNvSpPr txBox="1"/>
          <p:nvPr/>
        </p:nvSpPr>
        <p:spPr>
          <a:xfrm>
            <a:off x="5679028" y="3717032"/>
            <a:ext cx="270939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 smtClean="0">
                <a:solidFill>
                  <a:schemeClr val="tx1"/>
                </a:solidFill>
              </a:rPr>
              <a:t>Accuracy of </a:t>
            </a:r>
            <a:r>
              <a:rPr lang="en-US" altLang="ja-JP" sz="1400" dirty="0">
                <a:solidFill>
                  <a:schemeClr val="tx1"/>
                </a:solidFill>
              </a:rPr>
              <a:t>±</a:t>
            </a:r>
            <a:r>
              <a:rPr lang="en-US" altLang="ja-JP" sz="1400" dirty="0" smtClean="0">
                <a:solidFill>
                  <a:schemeClr val="tx1"/>
                </a:solidFill>
              </a:rPr>
              <a:t>0.01% max means; </a:t>
            </a:r>
            <a:br>
              <a:rPr lang="en-US" altLang="ja-JP" sz="1400" dirty="0" smtClean="0">
                <a:solidFill>
                  <a:schemeClr val="tx1"/>
                </a:solidFill>
              </a:rPr>
            </a:br>
            <a:r>
              <a:rPr lang="en-US" altLang="ja-JP" sz="1400" dirty="0" smtClean="0">
                <a:solidFill>
                  <a:schemeClr val="tx1"/>
                </a:solidFill>
              </a:rPr>
              <a:t>            9713 ×10</a:t>
            </a:r>
            <a:r>
              <a:rPr lang="en-US" altLang="ja-JP" sz="1400" baseline="30000" dirty="0" smtClean="0">
                <a:solidFill>
                  <a:schemeClr val="tx1"/>
                </a:solidFill>
              </a:rPr>
              <a:t>-4</a:t>
            </a:r>
            <a:r>
              <a:rPr lang="en-US" altLang="ja-JP" sz="1400" dirty="0" smtClean="0">
                <a:solidFill>
                  <a:schemeClr val="tx1"/>
                </a:solidFill>
              </a:rPr>
              <a:t>  → 0.9713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cxnSp>
        <p:nvCxnSpPr>
          <p:cNvPr id="9" name="Straight Arrow Connector 8"/>
          <p:cNvCxnSpPr/>
          <p:nvPr/>
        </p:nvCxnSpPr>
        <p:spPr bwMode="auto">
          <a:xfrm>
            <a:off x="4139952" y="3065185"/>
            <a:ext cx="0" cy="1247656"/>
          </a:xfrm>
          <a:prstGeom prst="straightConnector1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/>
          </a:ln>
          <a:effectLst/>
        </p:spPr>
      </p:cxnSp>
      <p:sp>
        <p:nvSpPr>
          <p:cNvPr id="17" name="TextBox 16"/>
          <p:cNvSpPr txBox="1"/>
          <p:nvPr/>
        </p:nvSpPr>
        <p:spPr>
          <a:xfrm>
            <a:off x="3923928" y="4201343"/>
            <a:ext cx="53893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i="1" dirty="0" smtClean="0">
                <a:solidFill>
                  <a:schemeClr val="tx1"/>
                </a:solidFill>
              </a:rPr>
              <a:t>time </a:t>
            </a:r>
            <a:endParaRPr kumimoji="1" lang="ja-JP" altLang="en-US" sz="1400" i="1" dirty="0">
              <a:solidFill>
                <a:schemeClr val="tx1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115616" y="4797152"/>
            <a:ext cx="191283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 smtClean="0">
                <a:solidFill>
                  <a:schemeClr val="tx1"/>
                </a:solidFill>
              </a:rPr>
              <a:t>Timer value at a time t</a:t>
            </a:r>
            <a:r>
              <a:rPr kumimoji="1" lang="en-US" altLang="ja-JP" sz="1400" baseline="30000" dirty="0" smtClean="0">
                <a:solidFill>
                  <a:schemeClr val="tx1"/>
                </a:solidFill>
              </a:rPr>
              <a:t>1</a:t>
            </a:r>
            <a:r>
              <a:rPr kumimoji="1" lang="ja-JP" altLang="en-US" sz="1400" dirty="0">
                <a:solidFill>
                  <a:schemeClr val="tx1"/>
                </a:solidFill>
              </a:rPr>
              <a:t> </a:t>
            </a:r>
            <a:endParaRPr kumimoji="1" lang="ja-JP" altLang="en-US" sz="1400" strike="sngStrike" dirty="0">
              <a:solidFill>
                <a:schemeClr val="tx1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147001" y="5517232"/>
            <a:ext cx="191283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 smtClean="0">
                <a:solidFill>
                  <a:schemeClr val="tx1"/>
                </a:solidFill>
              </a:rPr>
              <a:t>Timer value at a time t</a:t>
            </a:r>
            <a:r>
              <a:rPr kumimoji="1" lang="en-US" altLang="ja-JP" sz="1400" baseline="-25000" dirty="0" smtClean="0">
                <a:solidFill>
                  <a:schemeClr val="tx1"/>
                </a:solidFill>
              </a:rPr>
              <a:t>2</a:t>
            </a:r>
            <a:r>
              <a:rPr kumimoji="1" lang="en-US" altLang="ja-JP" sz="1400" dirty="0" smtClean="0">
                <a:solidFill>
                  <a:schemeClr val="tx1"/>
                </a:solidFill>
              </a:rPr>
              <a:t> 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graphicFrame>
        <p:nvGraphicFramePr>
          <p:cNvPr id="26" name="Table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46513"/>
              </p:ext>
            </p:extLst>
          </p:nvPr>
        </p:nvGraphicFramePr>
        <p:xfrm>
          <a:off x="6168788" y="5410284"/>
          <a:ext cx="1283532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0883"/>
                <a:gridCol w="320883"/>
                <a:gridCol w="320883"/>
                <a:gridCol w="320883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9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7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1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3</a:t>
                      </a:r>
                      <a:endParaRPr kumimoji="1" lang="ja-JP" altLang="en-US" dirty="0"/>
                    </a:p>
                  </a:txBody>
                  <a:tcPr/>
                </a:tc>
              </a:tr>
            </a:tbl>
          </a:graphicData>
        </a:graphic>
      </p:graphicFrame>
      <mc:AlternateContent xmlns:mc="http://schemas.openxmlformats.org/markup-compatibility/2006">
        <mc:Choice xmlns:a14="http://schemas.microsoft.com/office/drawing/2010/main" Requires="a14">
          <p:sp>
            <p:nvSpPr>
              <p:cNvPr id="27" name="TextBox 26"/>
              <p:cNvSpPr txBox="1"/>
              <p:nvPr/>
            </p:nvSpPr>
            <p:spPr>
              <a:xfrm>
                <a:off x="4644008" y="5138028"/>
                <a:ext cx="2154179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1400" dirty="0" smtClean="0">
                    <a:solidFill>
                      <a:schemeClr val="tx1"/>
                    </a:solidFill>
                  </a:rPr>
                  <a:t>Timer value difference </a:t>
                </a:r>
                <a14:m>
                  <m:oMath xmlns:m="http://schemas.openxmlformats.org/officeDocument/2006/math">
                    <m:r>
                      <a:rPr kumimoji="1" lang="en-US" altLang="ja-JP" sz="1400" i="1" smtClean="0">
                        <a:solidFill>
                          <a:schemeClr val="tx1"/>
                        </a:solidFill>
                        <a:latin typeface="Cambria Math"/>
                      </a:rPr>
                      <m:t>△</m:t>
                    </m:r>
                    <m:r>
                      <a:rPr kumimoji="1" lang="en-US" altLang="ja-JP" sz="1400" b="0" i="1" smtClean="0">
                        <a:solidFill>
                          <a:schemeClr val="tx1"/>
                        </a:solidFill>
                        <a:latin typeface="Cambria Math"/>
                      </a:rPr>
                      <m:t>𝑡</m:t>
                    </m:r>
                  </m:oMath>
                </a14:m>
                <a:r>
                  <a:rPr kumimoji="1" lang="ja-JP" altLang="en-US" sz="1400" dirty="0" smtClean="0">
                    <a:solidFill>
                      <a:schemeClr val="tx1"/>
                    </a:solidFill>
                  </a:rPr>
                  <a:t> </a:t>
                </a:r>
                <a:endParaRPr kumimoji="1" lang="ja-JP" altLang="en-US" sz="14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4008" y="5138028"/>
                <a:ext cx="2154179" cy="307777"/>
              </a:xfrm>
              <a:prstGeom prst="rect">
                <a:avLst/>
              </a:prstGeom>
              <a:blipFill rotWithShape="1">
                <a:blip r:embed="rId4"/>
                <a:stretch>
                  <a:fillRect l="-850" t="-2000" b="-20000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TextBox 27"/>
          <p:cNvSpPr txBox="1"/>
          <p:nvPr/>
        </p:nvSpPr>
        <p:spPr>
          <a:xfrm>
            <a:off x="5679028" y="5786100"/>
            <a:ext cx="270939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 smtClean="0">
                <a:solidFill>
                  <a:schemeClr val="tx1"/>
                </a:solidFill>
              </a:rPr>
              <a:t>Accuracy of </a:t>
            </a:r>
            <a:r>
              <a:rPr lang="en-US" altLang="ja-JP" sz="1400" dirty="0">
                <a:solidFill>
                  <a:schemeClr val="tx1"/>
                </a:solidFill>
              </a:rPr>
              <a:t>±</a:t>
            </a:r>
            <a:r>
              <a:rPr lang="en-US" altLang="ja-JP" sz="1400" dirty="0" smtClean="0">
                <a:solidFill>
                  <a:schemeClr val="tx1"/>
                </a:solidFill>
              </a:rPr>
              <a:t>0.01% max means; </a:t>
            </a:r>
            <a:br>
              <a:rPr lang="en-US" altLang="ja-JP" sz="1400" dirty="0" smtClean="0">
                <a:solidFill>
                  <a:schemeClr val="tx1"/>
                </a:solidFill>
              </a:rPr>
            </a:br>
            <a:r>
              <a:rPr lang="en-US" altLang="ja-JP" sz="1400" dirty="0" smtClean="0">
                <a:solidFill>
                  <a:schemeClr val="tx1"/>
                </a:solidFill>
              </a:rPr>
              <a:t>            9713 ×10</a:t>
            </a:r>
            <a:r>
              <a:rPr lang="en-US" altLang="ja-JP" sz="1400" baseline="30000" dirty="0" smtClean="0">
                <a:solidFill>
                  <a:schemeClr val="tx1"/>
                </a:solidFill>
              </a:rPr>
              <a:t>-4</a:t>
            </a:r>
            <a:r>
              <a:rPr lang="en-US" altLang="ja-JP" sz="1400" dirty="0" smtClean="0">
                <a:solidFill>
                  <a:schemeClr val="tx1"/>
                </a:solidFill>
              </a:rPr>
              <a:t>  → 0.9713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cxnSp>
        <p:nvCxnSpPr>
          <p:cNvPr id="29" name="Straight Arrow Connector 28"/>
          <p:cNvCxnSpPr/>
          <p:nvPr/>
        </p:nvCxnSpPr>
        <p:spPr bwMode="auto">
          <a:xfrm>
            <a:off x="4139952" y="4937393"/>
            <a:ext cx="0" cy="1247656"/>
          </a:xfrm>
          <a:prstGeom prst="straightConnector1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/>
          </a:ln>
          <a:effectLst/>
        </p:spPr>
      </p:cxnSp>
      <p:sp>
        <p:nvSpPr>
          <p:cNvPr id="30" name="TextBox 29"/>
          <p:cNvSpPr txBox="1"/>
          <p:nvPr/>
        </p:nvSpPr>
        <p:spPr>
          <a:xfrm>
            <a:off x="3923928" y="6073551"/>
            <a:ext cx="53893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i="1" dirty="0" smtClean="0">
                <a:solidFill>
                  <a:schemeClr val="tx1"/>
                </a:solidFill>
              </a:rPr>
              <a:t>time </a:t>
            </a:r>
            <a:endParaRPr kumimoji="1" lang="ja-JP" altLang="en-US" sz="1400" i="1" dirty="0">
              <a:solidFill>
                <a:schemeClr val="tx1"/>
              </a:solidFill>
            </a:endParaRPr>
          </a:p>
        </p:txBody>
      </p:sp>
      <p:graphicFrame>
        <p:nvGraphicFramePr>
          <p:cNvPr id="31" name="Table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2506170"/>
              </p:ext>
            </p:extLst>
          </p:nvPr>
        </p:nvGraphicFramePr>
        <p:xfrm>
          <a:off x="2627784" y="5085184"/>
          <a:ext cx="1224136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6034"/>
                <a:gridCol w="306034"/>
                <a:gridCol w="306034"/>
                <a:gridCol w="306034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1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3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7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8</a:t>
                      </a:r>
                      <a:endParaRPr kumimoji="1" lang="ja-JP" alt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2" name="Table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0118181"/>
              </p:ext>
            </p:extLst>
          </p:nvPr>
        </p:nvGraphicFramePr>
        <p:xfrm>
          <a:off x="2627784" y="5799544"/>
          <a:ext cx="1224136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6034"/>
                <a:gridCol w="306034"/>
                <a:gridCol w="306034"/>
                <a:gridCol w="306034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1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0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9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1</a:t>
                      </a:r>
                      <a:endParaRPr kumimoji="1" lang="ja-JP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3" name="Up-Down Arrow 32"/>
          <p:cNvSpPr/>
          <p:nvPr/>
        </p:nvSpPr>
        <p:spPr bwMode="auto">
          <a:xfrm>
            <a:off x="7740352" y="4283223"/>
            <a:ext cx="216024" cy="1387897"/>
          </a:xfrm>
          <a:prstGeom prst="upDownArrow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7308304" y="4777407"/>
            <a:ext cx="1213730" cy="30777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kumimoji="1" lang="en-US" altLang="ja-JP" sz="1400" b="1" dirty="0" smtClean="0">
                <a:solidFill>
                  <a:schemeClr val="tx1"/>
                </a:solidFill>
              </a:rPr>
              <a:t>No difference</a:t>
            </a:r>
            <a:endParaRPr kumimoji="1" lang="ja-JP" altLang="en-US" sz="1400" b="1" dirty="0">
              <a:solidFill>
                <a:schemeClr val="tx1"/>
              </a:solidFill>
            </a:endParaRPr>
          </a:p>
        </p:txBody>
      </p:sp>
      <p:sp>
        <p:nvSpPr>
          <p:cNvPr id="37" name="Footer Placeholder 4"/>
          <p:cNvSpPr>
            <a:spLocks noGrp="1"/>
          </p:cNvSpPr>
          <p:nvPr>
            <p:ph type="ftr" idx="14"/>
          </p:nvPr>
        </p:nvSpPr>
        <p:spPr>
          <a:xfrm>
            <a:off x="5292080" y="6475413"/>
            <a:ext cx="3250258" cy="193947"/>
          </a:xfrm>
        </p:spPr>
        <p:txBody>
          <a:bodyPr/>
          <a:lstStyle/>
          <a:p>
            <a:r>
              <a:rPr lang="en-GB" dirty="0" smtClean="0"/>
              <a:t>Shusaku Shimada, Schubiquist Technologies Guild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ja-JP" smtClean="0"/>
              <a:t>July 2013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5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Timer accuracy difference: example 2</a:t>
            </a:r>
            <a:endParaRPr lang="en-US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dirty="0" smtClean="0"/>
              <a:t>TSF Timer is supposed to be used as lap time function of a stop watch, for example; t1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2570478"/>
              </p:ext>
            </p:extLst>
          </p:nvPr>
        </p:nvGraphicFramePr>
        <p:xfrm>
          <a:off x="1331638" y="3212976"/>
          <a:ext cx="2520280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5035"/>
                <a:gridCol w="315035"/>
                <a:gridCol w="315035"/>
                <a:gridCol w="315035"/>
                <a:gridCol w="315035"/>
                <a:gridCol w="315035"/>
                <a:gridCol w="315035"/>
                <a:gridCol w="315035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6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4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9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2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1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3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7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8</a:t>
                      </a:r>
                      <a:endParaRPr kumimoji="1" lang="ja-JP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043608" y="2924944"/>
            <a:ext cx="191283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 smtClean="0">
                <a:solidFill>
                  <a:schemeClr val="tx1"/>
                </a:solidFill>
              </a:rPr>
              <a:t>Timer value at a time t</a:t>
            </a:r>
            <a:r>
              <a:rPr kumimoji="1" lang="en-US" altLang="ja-JP" sz="1400" baseline="30000" dirty="0" smtClean="0">
                <a:solidFill>
                  <a:schemeClr val="tx1"/>
                </a:solidFill>
              </a:rPr>
              <a:t>1</a:t>
            </a:r>
            <a:r>
              <a:rPr kumimoji="1" lang="ja-JP" altLang="en-US" sz="1400" dirty="0">
                <a:solidFill>
                  <a:schemeClr val="tx1"/>
                </a:solidFill>
              </a:rPr>
              <a:t> </a:t>
            </a:r>
            <a:endParaRPr kumimoji="1" lang="ja-JP" altLang="en-US" sz="1400" strike="sngStrike" dirty="0">
              <a:solidFill>
                <a:schemeClr val="tx1"/>
              </a:solidFill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0710755"/>
              </p:ext>
            </p:extLst>
          </p:nvPr>
        </p:nvGraphicFramePr>
        <p:xfrm>
          <a:off x="1331638" y="3933056"/>
          <a:ext cx="2520280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5035"/>
                <a:gridCol w="315035"/>
                <a:gridCol w="315035"/>
                <a:gridCol w="315035"/>
                <a:gridCol w="315035"/>
                <a:gridCol w="315035"/>
                <a:gridCol w="315035"/>
                <a:gridCol w="315035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6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4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9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4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1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0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9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1</a:t>
                      </a:r>
                      <a:endParaRPr kumimoji="1" lang="ja-JP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1043608" y="3645024"/>
            <a:ext cx="191283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 smtClean="0">
                <a:solidFill>
                  <a:schemeClr val="tx1"/>
                </a:solidFill>
              </a:rPr>
              <a:t>Timer value at a time t</a:t>
            </a:r>
            <a:r>
              <a:rPr kumimoji="1" lang="en-US" altLang="ja-JP" sz="1400" baseline="-25000" dirty="0" smtClean="0">
                <a:solidFill>
                  <a:schemeClr val="tx1"/>
                </a:solidFill>
              </a:rPr>
              <a:t>2</a:t>
            </a:r>
            <a:r>
              <a:rPr kumimoji="1" lang="en-US" altLang="ja-JP" sz="1400" dirty="0" smtClean="0">
                <a:solidFill>
                  <a:schemeClr val="tx1"/>
                </a:solidFill>
              </a:rPr>
              <a:t> 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8462216"/>
              </p:ext>
            </p:extLst>
          </p:nvPr>
        </p:nvGraphicFramePr>
        <p:xfrm>
          <a:off x="4932038" y="3341216"/>
          <a:ext cx="2520280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5035"/>
                <a:gridCol w="315035"/>
                <a:gridCol w="315035"/>
                <a:gridCol w="315035"/>
                <a:gridCol w="315035"/>
                <a:gridCol w="315035"/>
                <a:gridCol w="315035"/>
                <a:gridCol w="315035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0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0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0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1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9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7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1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3</a:t>
                      </a:r>
                      <a:endParaRPr kumimoji="1" lang="ja-JP" altLang="en-US" dirty="0"/>
                    </a:p>
                  </a:txBody>
                  <a:tcPr/>
                </a:tc>
              </a:tr>
            </a:tbl>
          </a:graphicData>
        </a:graphic>
      </p:graphicFrame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Box 12"/>
              <p:cNvSpPr txBox="1"/>
              <p:nvPr/>
            </p:nvSpPr>
            <p:spPr>
              <a:xfrm>
                <a:off x="4644008" y="3068960"/>
                <a:ext cx="2154179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1400" dirty="0" smtClean="0">
                    <a:solidFill>
                      <a:schemeClr val="tx1"/>
                    </a:solidFill>
                  </a:rPr>
                  <a:t>Timer value difference </a:t>
                </a:r>
                <a14:m>
                  <m:oMath xmlns:m="http://schemas.openxmlformats.org/officeDocument/2006/math">
                    <m:r>
                      <a:rPr kumimoji="1" lang="en-US" altLang="ja-JP" sz="1400" i="1" smtClean="0">
                        <a:solidFill>
                          <a:schemeClr val="tx1"/>
                        </a:solidFill>
                        <a:latin typeface="Cambria Math"/>
                      </a:rPr>
                      <m:t>△</m:t>
                    </m:r>
                    <m:r>
                      <a:rPr kumimoji="1" lang="en-US" altLang="ja-JP" sz="1400" b="0" i="1" smtClean="0">
                        <a:solidFill>
                          <a:schemeClr val="tx1"/>
                        </a:solidFill>
                        <a:latin typeface="Cambria Math"/>
                      </a:rPr>
                      <m:t>𝑡</m:t>
                    </m:r>
                  </m:oMath>
                </a14:m>
                <a:r>
                  <a:rPr kumimoji="1" lang="ja-JP" altLang="en-US" sz="1400" dirty="0" smtClean="0">
                    <a:solidFill>
                      <a:schemeClr val="tx1"/>
                    </a:solidFill>
                  </a:rPr>
                  <a:t> </a:t>
                </a:r>
                <a:endParaRPr kumimoji="1" lang="ja-JP" altLang="en-US" sz="14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4008" y="3068960"/>
                <a:ext cx="2154179" cy="307777"/>
              </a:xfrm>
              <a:prstGeom prst="rect">
                <a:avLst/>
              </a:prstGeom>
              <a:blipFill rotWithShape="1">
                <a:blip r:embed="rId3"/>
                <a:stretch>
                  <a:fillRect l="-850" t="-1961" b="-1764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Box 13"/>
          <p:cNvSpPr txBox="1"/>
          <p:nvPr/>
        </p:nvSpPr>
        <p:spPr>
          <a:xfrm>
            <a:off x="5679028" y="3717032"/>
            <a:ext cx="270939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 smtClean="0">
                <a:solidFill>
                  <a:schemeClr val="tx1"/>
                </a:solidFill>
              </a:rPr>
              <a:t>Accuracy of </a:t>
            </a:r>
            <a:r>
              <a:rPr lang="en-US" altLang="ja-JP" sz="1400" dirty="0">
                <a:solidFill>
                  <a:schemeClr val="tx1"/>
                </a:solidFill>
              </a:rPr>
              <a:t>±</a:t>
            </a:r>
            <a:r>
              <a:rPr lang="en-US" altLang="ja-JP" sz="1400" dirty="0" smtClean="0">
                <a:solidFill>
                  <a:schemeClr val="tx1"/>
                </a:solidFill>
              </a:rPr>
              <a:t>0.01% max means; </a:t>
            </a:r>
            <a:br>
              <a:rPr lang="en-US" altLang="ja-JP" sz="1400" dirty="0" smtClean="0">
                <a:solidFill>
                  <a:schemeClr val="tx1"/>
                </a:solidFill>
              </a:rPr>
            </a:br>
            <a:r>
              <a:rPr lang="en-US" altLang="ja-JP" sz="1400" dirty="0" smtClean="0">
                <a:solidFill>
                  <a:schemeClr val="tx1"/>
                </a:solidFill>
              </a:rPr>
              <a:t>           19713 ×10</a:t>
            </a:r>
            <a:r>
              <a:rPr lang="en-US" altLang="ja-JP" sz="1400" baseline="30000" dirty="0" smtClean="0">
                <a:solidFill>
                  <a:schemeClr val="tx1"/>
                </a:solidFill>
              </a:rPr>
              <a:t>-4</a:t>
            </a:r>
            <a:r>
              <a:rPr lang="en-US" altLang="ja-JP" sz="1400" dirty="0" smtClean="0">
                <a:solidFill>
                  <a:schemeClr val="tx1"/>
                </a:solidFill>
              </a:rPr>
              <a:t>  → 1.9713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cxnSp>
        <p:nvCxnSpPr>
          <p:cNvPr id="9" name="Straight Arrow Connector 8"/>
          <p:cNvCxnSpPr/>
          <p:nvPr/>
        </p:nvCxnSpPr>
        <p:spPr bwMode="auto">
          <a:xfrm>
            <a:off x="4139952" y="3065185"/>
            <a:ext cx="0" cy="1247656"/>
          </a:xfrm>
          <a:prstGeom prst="straightConnector1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/>
          </a:ln>
          <a:effectLst/>
        </p:spPr>
      </p:cxnSp>
      <p:sp>
        <p:nvSpPr>
          <p:cNvPr id="17" name="TextBox 16"/>
          <p:cNvSpPr txBox="1"/>
          <p:nvPr/>
        </p:nvSpPr>
        <p:spPr>
          <a:xfrm>
            <a:off x="3923928" y="4201343"/>
            <a:ext cx="53893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i="1" dirty="0" smtClean="0">
                <a:solidFill>
                  <a:schemeClr val="tx1"/>
                </a:solidFill>
              </a:rPr>
              <a:t>time </a:t>
            </a:r>
            <a:endParaRPr kumimoji="1" lang="ja-JP" altLang="en-US" sz="1400" i="1" dirty="0">
              <a:solidFill>
                <a:schemeClr val="tx1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115616" y="4797152"/>
            <a:ext cx="191283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 smtClean="0">
                <a:solidFill>
                  <a:schemeClr val="tx1"/>
                </a:solidFill>
              </a:rPr>
              <a:t>Timer value at a time t</a:t>
            </a:r>
            <a:r>
              <a:rPr kumimoji="1" lang="en-US" altLang="ja-JP" sz="1400" baseline="30000" dirty="0" smtClean="0">
                <a:solidFill>
                  <a:schemeClr val="tx1"/>
                </a:solidFill>
              </a:rPr>
              <a:t>1</a:t>
            </a:r>
            <a:r>
              <a:rPr kumimoji="1" lang="ja-JP" altLang="en-US" sz="1400" dirty="0">
                <a:solidFill>
                  <a:schemeClr val="tx1"/>
                </a:solidFill>
              </a:rPr>
              <a:t> </a:t>
            </a:r>
            <a:endParaRPr kumimoji="1" lang="ja-JP" altLang="en-US" sz="1400" strike="sngStrike" dirty="0">
              <a:solidFill>
                <a:schemeClr val="tx1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147001" y="5517232"/>
            <a:ext cx="191283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 smtClean="0">
                <a:solidFill>
                  <a:schemeClr val="tx1"/>
                </a:solidFill>
              </a:rPr>
              <a:t>Timer value at a time t</a:t>
            </a:r>
            <a:r>
              <a:rPr kumimoji="1" lang="en-US" altLang="ja-JP" sz="1400" baseline="-25000" dirty="0" smtClean="0">
                <a:solidFill>
                  <a:schemeClr val="tx1"/>
                </a:solidFill>
              </a:rPr>
              <a:t>2</a:t>
            </a:r>
            <a:r>
              <a:rPr kumimoji="1" lang="en-US" altLang="ja-JP" sz="1400" dirty="0" smtClean="0">
                <a:solidFill>
                  <a:schemeClr val="tx1"/>
                </a:solidFill>
              </a:rPr>
              <a:t> 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graphicFrame>
        <p:nvGraphicFramePr>
          <p:cNvPr id="26" name="Table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8054000"/>
              </p:ext>
            </p:extLst>
          </p:nvPr>
        </p:nvGraphicFramePr>
        <p:xfrm>
          <a:off x="6168788" y="5410284"/>
          <a:ext cx="1283532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0883"/>
                <a:gridCol w="320883"/>
                <a:gridCol w="320883"/>
                <a:gridCol w="320883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9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7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1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3</a:t>
                      </a:r>
                      <a:endParaRPr kumimoji="1" lang="ja-JP" altLang="en-US" dirty="0"/>
                    </a:p>
                  </a:txBody>
                  <a:tcPr/>
                </a:tc>
              </a:tr>
            </a:tbl>
          </a:graphicData>
        </a:graphic>
      </p:graphicFrame>
      <mc:AlternateContent xmlns:mc="http://schemas.openxmlformats.org/markup-compatibility/2006">
        <mc:Choice xmlns:a14="http://schemas.microsoft.com/office/drawing/2010/main" Requires="a14">
          <p:sp>
            <p:nvSpPr>
              <p:cNvPr id="27" name="TextBox 26"/>
              <p:cNvSpPr txBox="1"/>
              <p:nvPr/>
            </p:nvSpPr>
            <p:spPr>
              <a:xfrm>
                <a:off x="4644008" y="5138028"/>
                <a:ext cx="2154179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1400" dirty="0" smtClean="0">
                    <a:solidFill>
                      <a:schemeClr val="tx1"/>
                    </a:solidFill>
                  </a:rPr>
                  <a:t>Timer value difference </a:t>
                </a:r>
                <a14:m>
                  <m:oMath xmlns:m="http://schemas.openxmlformats.org/officeDocument/2006/math">
                    <m:r>
                      <a:rPr kumimoji="1" lang="en-US" altLang="ja-JP" sz="1400" i="1" smtClean="0">
                        <a:solidFill>
                          <a:schemeClr val="tx1"/>
                        </a:solidFill>
                        <a:latin typeface="Cambria Math"/>
                      </a:rPr>
                      <m:t>△</m:t>
                    </m:r>
                    <m:r>
                      <a:rPr kumimoji="1" lang="en-US" altLang="ja-JP" sz="1400" b="0" i="1" smtClean="0">
                        <a:solidFill>
                          <a:schemeClr val="tx1"/>
                        </a:solidFill>
                        <a:latin typeface="Cambria Math"/>
                      </a:rPr>
                      <m:t>𝑡</m:t>
                    </m:r>
                  </m:oMath>
                </a14:m>
                <a:r>
                  <a:rPr kumimoji="1" lang="ja-JP" altLang="en-US" sz="1400" dirty="0" smtClean="0">
                    <a:solidFill>
                      <a:schemeClr val="tx1"/>
                    </a:solidFill>
                  </a:rPr>
                  <a:t> </a:t>
                </a:r>
                <a:endParaRPr kumimoji="1" lang="ja-JP" altLang="en-US" sz="14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4008" y="5138028"/>
                <a:ext cx="2154179" cy="307777"/>
              </a:xfrm>
              <a:prstGeom prst="rect">
                <a:avLst/>
              </a:prstGeom>
              <a:blipFill rotWithShape="1">
                <a:blip r:embed="rId4"/>
                <a:stretch>
                  <a:fillRect l="-850" t="-2000" b="-20000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TextBox 27"/>
          <p:cNvSpPr txBox="1"/>
          <p:nvPr/>
        </p:nvSpPr>
        <p:spPr>
          <a:xfrm>
            <a:off x="5679028" y="5786100"/>
            <a:ext cx="270939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 smtClean="0">
                <a:solidFill>
                  <a:schemeClr val="tx1"/>
                </a:solidFill>
              </a:rPr>
              <a:t>Accuracy of </a:t>
            </a:r>
            <a:r>
              <a:rPr lang="en-US" altLang="ja-JP" sz="1400" dirty="0">
                <a:solidFill>
                  <a:schemeClr val="tx1"/>
                </a:solidFill>
              </a:rPr>
              <a:t>±</a:t>
            </a:r>
            <a:r>
              <a:rPr lang="en-US" altLang="ja-JP" sz="1400" dirty="0" smtClean="0">
                <a:solidFill>
                  <a:schemeClr val="tx1"/>
                </a:solidFill>
              </a:rPr>
              <a:t>0.01% max means; </a:t>
            </a:r>
            <a:br>
              <a:rPr lang="en-US" altLang="ja-JP" sz="1400" dirty="0" smtClean="0">
                <a:solidFill>
                  <a:schemeClr val="tx1"/>
                </a:solidFill>
              </a:rPr>
            </a:br>
            <a:r>
              <a:rPr lang="en-US" altLang="ja-JP" sz="1400" dirty="0" smtClean="0">
                <a:solidFill>
                  <a:schemeClr val="tx1"/>
                </a:solidFill>
              </a:rPr>
              <a:t>            9713 ×10</a:t>
            </a:r>
            <a:r>
              <a:rPr lang="en-US" altLang="ja-JP" sz="1400" baseline="30000" dirty="0" smtClean="0">
                <a:solidFill>
                  <a:schemeClr val="tx1"/>
                </a:solidFill>
              </a:rPr>
              <a:t>-4</a:t>
            </a:r>
            <a:r>
              <a:rPr lang="en-US" altLang="ja-JP" sz="1400" dirty="0" smtClean="0">
                <a:solidFill>
                  <a:schemeClr val="tx1"/>
                </a:solidFill>
              </a:rPr>
              <a:t>  → 0.9713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cxnSp>
        <p:nvCxnSpPr>
          <p:cNvPr id="29" name="Straight Arrow Connector 28"/>
          <p:cNvCxnSpPr/>
          <p:nvPr/>
        </p:nvCxnSpPr>
        <p:spPr bwMode="auto">
          <a:xfrm>
            <a:off x="4139952" y="4937393"/>
            <a:ext cx="0" cy="1247656"/>
          </a:xfrm>
          <a:prstGeom prst="straightConnector1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/>
          </a:ln>
          <a:effectLst/>
        </p:spPr>
      </p:cxnSp>
      <p:sp>
        <p:nvSpPr>
          <p:cNvPr id="30" name="TextBox 29"/>
          <p:cNvSpPr txBox="1"/>
          <p:nvPr/>
        </p:nvSpPr>
        <p:spPr>
          <a:xfrm>
            <a:off x="3923928" y="6073551"/>
            <a:ext cx="53893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i="1" dirty="0" smtClean="0">
                <a:solidFill>
                  <a:schemeClr val="tx1"/>
                </a:solidFill>
              </a:rPr>
              <a:t>time </a:t>
            </a:r>
            <a:endParaRPr kumimoji="1" lang="ja-JP" altLang="en-US" sz="1400" i="1" dirty="0">
              <a:solidFill>
                <a:schemeClr val="tx1"/>
              </a:solidFill>
            </a:endParaRPr>
          </a:p>
        </p:txBody>
      </p:sp>
      <p:graphicFrame>
        <p:nvGraphicFramePr>
          <p:cNvPr id="31" name="Table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9625941"/>
              </p:ext>
            </p:extLst>
          </p:nvPr>
        </p:nvGraphicFramePr>
        <p:xfrm>
          <a:off x="2627784" y="5085184"/>
          <a:ext cx="1224136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6034"/>
                <a:gridCol w="306034"/>
                <a:gridCol w="306034"/>
                <a:gridCol w="306034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1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3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7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8</a:t>
                      </a:r>
                      <a:endParaRPr kumimoji="1" lang="ja-JP" alt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2" name="Table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4058183"/>
              </p:ext>
            </p:extLst>
          </p:nvPr>
        </p:nvGraphicFramePr>
        <p:xfrm>
          <a:off x="2627784" y="5799544"/>
          <a:ext cx="1224136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6034"/>
                <a:gridCol w="306034"/>
                <a:gridCol w="306034"/>
                <a:gridCol w="306034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1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0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9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1</a:t>
                      </a:r>
                      <a:endParaRPr kumimoji="1" lang="ja-JP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3" name="Up-Down Arrow 32"/>
          <p:cNvSpPr/>
          <p:nvPr/>
        </p:nvSpPr>
        <p:spPr bwMode="auto">
          <a:xfrm>
            <a:off x="7740352" y="4201343"/>
            <a:ext cx="216024" cy="1469777"/>
          </a:xfrm>
          <a:prstGeom prst="upDownArrow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6798187" y="4419109"/>
            <a:ext cx="2094293" cy="95410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400" b="1" dirty="0" smtClean="0">
                <a:solidFill>
                  <a:schemeClr val="tx1"/>
                </a:solidFill>
              </a:rPr>
              <a:t>orders of magnitude higher accuracy</a:t>
            </a:r>
          </a:p>
          <a:p>
            <a:pPr algn="ctr"/>
            <a:r>
              <a:rPr kumimoji="1" lang="en-US" altLang="ja-JP" sz="1400" b="1" dirty="0" smtClean="0">
                <a:solidFill>
                  <a:schemeClr val="tx1"/>
                </a:solidFill>
              </a:rPr>
              <a:t>in case of much longer period</a:t>
            </a:r>
          </a:p>
        </p:txBody>
      </p:sp>
      <p:sp>
        <p:nvSpPr>
          <p:cNvPr id="34" name="Footer Placeholder 4"/>
          <p:cNvSpPr>
            <a:spLocks noGrp="1"/>
          </p:cNvSpPr>
          <p:nvPr>
            <p:ph type="ftr" idx="14"/>
          </p:nvPr>
        </p:nvSpPr>
        <p:spPr>
          <a:xfrm>
            <a:off x="5292080" y="6475413"/>
            <a:ext cx="3250258" cy="193947"/>
          </a:xfrm>
        </p:spPr>
        <p:txBody>
          <a:bodyPr/>
          <a:lstStyle/>
          <a:p>
            <a:r>
              <a:rPr lang="en-GB" dirty="0" smtClean="0"/>
              <a:t>Shusaku Shimada, Schubiquist Technologies Guild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4123579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ja-JP" smtClean="0"/>
              <a:t>July 2013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6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Short beacon TSF timer value </a:t>
            </a:r>
            <a:endParaRPr lang="en-US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dirty="0" smtClean="0"/>
              <a:t>Partial TSF Timer value for short beacon </a:t>
            </a:r>
          </a:p>
          <a:p>
            <a:pPr>
              <a:buFont typeface="Times New Roman" pitchFamily="16" charset="0"/>
              <a:buChar char="•"/>
            </a:pPr>
            <a:endParaRPr lang="en-GB" dirty="0"/>
          </a:p>
          <a:p>
            <a:pPr>
              <a:buFont typeface="Times New Roman" pitchFamily="16" charset="0"/>
              <a:buChar char="•"/>
            </a:pPr>
            <a:endParaRPr lang="en-GB" dirty="0" smtClean="0"/>
          </a:p>
          <a:p>
            <a:pPr>
              <a:buFont typeface="Times New Roman" pitchFamily="16" charset="0"/>
              <a:buChar char="•"/>
            </a:pPr>
            <a:endParaRPr lang="en-GB" dirty="0"/>
          </a:p>
          <a:p>
            <a:pPr>
              <a:buFont typeface="Times New Roman" pitchFamily="16" charset="0"/>
              <a:buChar char="•"/>
            </a:pPr>
            <a:endParaRPr lang="en-GB" dirty="0" smtClean="0"/>
          </a:p>
          <a:p>
            <a:pPr>
              <a:buFont typeface="Times New Roman" pitchFamily="16" charset="0"/>
              <a:buChar char="•"/>
            </a:pPr>
            <a:endParaRPr lang="en-GB" dirty="0"/>
          </a:p>
          <a:p>
            <a:pPr>
              <a:buFont typeface="Times New Roman" pitchFamily="16" charset="0"/>
              <a:buChar char="•"/>
            </a:pPr>
            <a:endParaRPr lang="en-GB" dirty="0" smtClean="0"/>
          </a:p>
          <a:p>
            <a:pPr>
              <a:buFont typeface="Times New Roman" pitchFamily="16" charset="0"/>
              <a:buChar char="•"/>
            </a:pPr>
            <a:endParaRPr lang="en-GB" dirty="0"/>
          </a:p>
          <a:p>
            <a:pPr>
              <a:buFont typeface="Times New Roman" pitchFamily="16" charset="0"/>
              <a:buChar char="•"/>
            </a:pPr>
            <a:r>
              <a:rPr lang="en-US" altLang="ja-JP" dirty="0">
                <a:solidFill>
                  <a:schemeClr val="tx1"/>
                </a:solidFill>
              </a:rPr>
              <a:t>No need to say any specific accuracy </a:t>
            </a:r>
            <a:r>
              <a:rPr lang="en-US" altLang="ja-JP" dirty="0" smtClean="0">
                <a:solidFill>
                  <a:schemeClr val="tx1"/>
                </a:solidFill>
              </a:rPr>
              <a:t/>
            </a:r>
            <a:br>
              <a:rPr lang="en-US" altLang="ja-JP" dirty="0" smtClean="0">
                <a:solidFill>
                  <a:schemeClr val="tx1"/>
                </a:solidFill>
              </a:rPr>
            </a:br>
            <a:r>
              <a:rPr lang="en-US" altLang="ja-JP" dirty="0" smtClean="0">
                <a:solidFill>
                  <a:schemeClr val="tx1"/>
                </a:solidFill>
              </a:rPr>
              <a:t>                   in </a:t>
            </a:r>
            <a:r>
              <a:rPr lang="en-US" altLang="ja-JP" dirty="0">
                <a:solidFill>
                  <a:schemeClr val="tx1"/>
                </a:solidFill>
              </a:rPr>
              <a:t>terms of partial TSF timer </a:t>
            </a:r>
            <a:r>
              <a:rPr lang="en-US" altLang="ja-JP" dirty="0" smtClean="0">
                <a:solidFill>
                  <a:schemeClr val="tx1"/>
                </a:solidFill>
              </a:rPr>
              <a:t>value</a:t>
            </a:r>
            <a:endParaRPr lang="ja-JP" altLang="en-US" dirty="0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43608" y="2708920"/>
            <a:ext cx="39060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>
                <a:solidFill>
                  <a:schemeClr val="tx1"/>
                </a:solidFill>
              </a:rPr>
              <a:t>TSF Timer : 8 octet →  5 </a:t>
            </a:r>
            <a:r>
              <a:rPr kumimoji="1" lang="en-US" altLang="ja-JP" sz="2000" dirty="0" err="1" smtClean="0">
                <a:solidFill>
                  <a:schemeClr val="tx1"/>
                </a:solidFill>
              </a:rPr>
              <a:t>bn</a:t>
            </a:r>
            <a:r>
              <a:rPr kumimoji="1" lang="en-US" altLang="ja-JP" sz="2000" dirty="0" smtClean="0">
                <a:solidFill>
                  <a:schemeClr val="tx1"/>
                </a:solidFill>
              </a:rPr>
              <a:t> years  </a:t>
            </a:r>
            <a:endParaRPr kumimoji="1" lang="ja-JP" altLang="en-US" sz="1800" strike="sngStrike" baseline="-25000" dirty="0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043608" y="4005064"/>
            <a:ext cx="422038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>
                <a:solidFill>
                  <a:schemeClr val="tx1"/>
                </a:solidFill>
              </a:rPr>
              <a:t>Partial TSF Timer : 4 octet → 1.2 hour </a:t>
            </a:r>
            <a:endParaRPr kumimoji="1" lang="ja-JP" altLang="en-US" sz="2000" dirty="0">
              <a:solidFill>
                <a:schemeClr val="tx1"/>
              </a:solidFill>
            </a:endParaRPr>
          </a:p>
        </p:txBody>
      </p:sp>
      <p:sp>
        <p:nvSpPr>
          <p:cNvPr id="14" name="Footer Placeholder 4"/>
          <p:cNvSpPr>
            <a:spLocks noGrp="1"/>
          </p:cNvSpPr>
          <p:nvPr>
            <p:ph type="ftr" idx="14"/>
          </p:nvPr>
        </p:nvSpPr>
        <p:spPr>
          <a:xfrm>
            <a:off x="5292080" y="6475413"/>
            <a:ext cx="3250258" cy="193947"/>
          </a:xfrm>
        </p:spPr>
        <p:txBody>
          <a:bodyPr/>
          <a:lstStyle/>
          <a:p>
            <a:r>
              <a:rPr lang="en-GB" dirty="0" smtClean="0"/>
              <a:t>Shusaku Shimada, Schubiquist Technologies Guild</a:t>
            </a:r>
            <a:endParaRPr lang="en-GB" dirty="0"/>
          </a:p>
        </p:txBody>
      </p:sp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7808095"/>
              </p:ext>
            </p:extLst>
          </p:nvPr>
        </p:nvGraphicFramePr>
        <p:xfrm>
          <a:off x="1331638" y="3212976"/>
          <a:ext cx="2520280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5035"/>
                <a:gridCol w="315035"/>
                <a:gridCol w="315035"/>
                <a:gridCol w="315035"/>
                <a:gridCol w="315035"/>
                <a:gridCol w="315035"/>
                <a:gridCol w="315035"/>
                <a:gridCol w="315035"/>
              </a:tblGrid>
              <a:tr h="0"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1388732"/>
              </p:ext>
            </p:extLst>
          </p:nvPr>
        </p:nvGraphicFramePr>
        <p:xfrm>
          <a:off x="2591780" y="4503400"/>
          <a:ext cx="1260140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5035"/>
                <a:gridCol w="315035"/>
                <a:gridCol w="315035"/>
                <a:gridCol w="315035"/>
              </a:tblGrid>
              <a:tr h="0"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5453670" y="3956863"/>
            <a:ext cx="336680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b="1" dirty="0" smtClean="0">
                <a:solidFill>
                  <a:srgbClr val="FF0000"/>
                </a:solidFill>
              </a:rPr>
              <a:t>Still long enough </a:t>
            </a:r>
          </a:p>
          <a:p>
            <a:r>
              <a:rPr kumimoji="1" lang="en-US" altLang="ja-JP" b="1" dirty="0" smtClean="0">
                <a:solidFill>
                  <a:srgbClr val="FF0000"/>
                </a:solidFill>
              </a:rPr>
              <a:t>for the assumed period of short beacon  </a:t>
            </a:r>
            <a:endParaRPr kumimoji="1" lang="ja-JP" altLang="en-US" b="1" dirty="0">
              <a:solidFill>
                <a:srgbClr val="FF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923928" y="3244914"/>
            <a:ext cx="4828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>
                <a:solidFill>
                  <a:schemeClr val="tx1"/>
                </a:solidFill>
              </a:rPr>
              <a:t>2</a:t>
            </a:r>
            <a:r>
              <a:rPr kumimoji="1" lang="en-US" altLang="ja-JP" sz="2000" baseline="30000" dirty="0" smtClean="0">
                <a:solidFill>
                  <a:schemeClr val="tx1"/>
                </a:solidFill>
              </a:rPr>
              <a:t>64</a:t>
            </a:r>
            <a:endParaRPr kumimoji="1" lang="ja-JP" altLang="en-US" sz="1800" strike="sngStrike" baseline="30000" dirty="0">
              <a:solidFill>
                <a:schemeClr val="tx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923928" y="4541058"/>
            <a:ext cx="4828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>
                <a:solidFill>
                  <a:schemeClr val="tx1"/>
                </a:solidFill>
              </a:rPr>
              <a:t>2</a:t>
            </a:r>
            <a:r>
              <a:rPr kumimoji="1" lang="en-US" altLang="ja-JP" sz="2000" baseline="30000" dirty="0" smtClean="0">
                <a:solidFill>
                  <a:schemeClr val="tx1"/>
                </a:solidFill>
              </a:rPr>
              <a:t>32</a:t>
            </a:r>
            <a:endParaRPr kumimoji="1" lang="ja-JP" altLang="en-US" sz="1800" strike="sngStrike" baseline="30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823150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ja-JP" smtClean="0"/>
              <a:t>July 2013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7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Any missing factors? 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292080" y="6475413"/>
            <a:ext cx="3250258" cy="193947"/>
          </a:xfrm>
        </p:spPr>
        <p:txBody>
          <a:bodyPr/>
          <a:lstStyle/>
          <a:p>
            <a:r>
              <a:rPr lang="en-GB" dirty="0" smtClean="0"/>
              <a:t>Shusaku Shimada, Schubiquist Technologies Guild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802-11-Submissi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635</TotalTime>
  <Words>540</Words>
  <Application>Microsoft Office PowerPoint</Application>
  <PresentationFormat>On-screen Show (4:3)</PresentationFormat>
  <Paragraphs>175</Paragraphs>
  <Slides>7</Slides>
  <Notes>7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802-11-Submission</vt:lpstr>
      <vt:lpstr>Microsoft Word 97 - 2003 Document</vt:lpstr>
      <vt:lpstr>CC9 Clarification regarding CID800</vt:lpstr>
      <vt:lpstr>Abstract</vt:lpstr>
      <vt:lpstr>Partial TSF timer accuracy</vt:lpstr>
      <vt:lpstr>Timer accuracy difference: example 1</vt:lpstr>
      <vt:lpstr>Timer accuracy difference: example 2</vt:lpstr>
      <vt:lpstr>Short beacon TSF timer value </vt:lpstr>
      <vt:lpstr>Discussion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CC9-Clarification regarding CID800</dc:title>
  <dc:creator>Shusaku Shimada</dc:creator>
  <cp:lastModifiedBy>leagal</cp:lastModifiedBy>
  <cp:revision>21</cp:revision>
  <cp:lastPrinted>1601-01-01T00:00:00Z</cp:lastPrinted>
  <dcterms:created xsi:type="dcterms:W3CDTF">2013-07-17T15:08:34Z</dcterms:created>
  <dcterms:modified xsi:type="dcterms:W3CDTF">2013-07-18T01:43:35Z</dcterms:modified>
</cp:coreProperties>
</file>