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85" r:id="rId3"/>
    <p:sldId id="323" r:id="rId4"/>
    <p:sldId id="324" r:id="rId5"/>
    <p:sldId id="325" r:id="rId6"/>
    <p:sldId id="330" r:id="rId7"/>
    <p:sldId id="331" r:id="rId8"/>
    <p:sldId id="332" r:id="rId9"/>
    <p:sldId id="333" r:id="rId10"/>
    <p:sldId id="334" r:id="rId11"/>
    <p:sldId id="335" r:id="rId12"/>
    <p:sldId id="322" r:id="rId13"/>
    <p:sldId id="296" r:id="rId14"/>
  </p:sldIdLst>
  <p:sldSz cx="9144000" cy="6858000" type="screen4x3"/>
  <p:notesSz cx="7077075" cy="89550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0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9" autoAdjust="0"/>
    <p:restoredTop sz="89405" autoAdjust="0"/>
  </p:normalViewPr>
  <p:slideViewPr>
    <p:cSldViewPr>
      <p:cViewPr varScale="1">
        <p:scale>
          <a:sx n="82" d="100"/>
          <a:sy n="82" d="100"/>
        </p:scale>
        <p:origin x="15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3150" y="60"/>
      </p:cViewPr>
      <p:guideLst>
        <p:guide orient="horz" pos="2820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71565" y="161387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802.11-13/0880r0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9652" y="161387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97341" y="8667104"/>
            <a:ext cx="16510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01073" y="8667104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/>
              <a:t>Page </a:t>
            </a:r>
            <a:fld id="{DF3FADDC-46C0-4A37-85CE-40F3520A9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8033" y="373767"/>
            <a:ext cx="5661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08032" y="8667104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8032" y="8656381"/>
            <a:ext cx="581817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303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7526" y="84795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8100" y="677863"/>
            <a:ext cx="4460875" cy="3346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62" y="4253897"/>
            <a:ext cx="5191151" cy="403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98412" y="8670168"/>
            <a:ext cx="211275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94585" y="8670168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/>
              <a:t>Page </a:t>
            </a:r>
            <a:fld id="{2BD3C97A-5987-4F81-8473-2DBC52489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8815" y="8670168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8816" y="8668636"/>
            <a:ext cx="55994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61046" y="286453"/>
            <a:ext cx="57549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26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9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07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6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9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9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95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3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0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20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57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9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119DD83-AF02-4CFB-812F-4B6AD9630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757906" y="6475413"/>
            <a:ext cx="278601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2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BF94243-8117-41BD-B021-81C5B462F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8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E51415-DD8D-4C75-8D2B-7558E9DEB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7004016" y="6475413"/>
            <a:ext cx="153990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8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8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4701415-BC8E-4485-855B-A00839AFE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7004016" y="6475413"/>
            <a:ext cx="153990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844E50E-0FEC-428F-A65E-6BAA3355F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7004016" y="6475413"/>
            <a:ext cx="153990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3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041C751-5EAF-4FD7-974A-DE2DDE124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7004016" y="6475413"/>
            <a:ext cx="153990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C228C2-48AD-4DF3-BC6A-E76A931B2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7004016" y="6475413"/>
            <a:ext cx="153990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2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0231BD-531B-49AF-AA30-64F98DD92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7004016" y="6475413"/>
            <a:ext cx="153990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6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ACC48A9-9636-4F46-9C50-C7656F5D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58F8CA2-6F99-4FC2-9AA2-6E1392710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7004016" y="6475413"/>
            <a:ext cx="153990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Rolf de Vegt, Qualcomm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30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2" y="332601"/>
            <a:ext cx="18176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smtClean="0"/>
              <a:t>July 2013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7906" y="6475413"/>
            <a:ext cx="278601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5CF10EE3-E1EB-4A5E-ABF0-4528CF682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2717" y="332601"/>
            <a:ext cx="33727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11-13/0880-01</a:t>
            </a:r>
            <a:endParaRPr lang="en-US" sz="18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366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620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28367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July 2013</a:t>
            </a:r>
            <a:endParaRPr 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  <a:noFill/>
        </p:spPr>
        <p:txBody>
          <a:bodyPr/>
          <a:lstStyle/>
          <a:p>
            <a:r>
              <a:rPr lang="en-US" smtClean="0"/>
              <a:t>Considering In-Device Coexistence interference from WiFi point of view</a:t>
            </a:r>
            <a:endParaRPr lang="en-US" dirty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2013-07-17</a:t>
            </a:r>
            <a:endParaRPr lang="en-US" sz="2000" b="0" dirty="0" smtClean="0"/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76896"/>
              </p:ext>
            </p:extLst>
          </p:nvPr>
        </p:nvGraphicFramePr>
        <p:xfrm>
          <a:off x="762000" y="2576512"/>
          <a:ext cx="8418513" cy="397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" name="Document" r:id="rId4" imgW="10034210" imgH="4959164" progId="Word.Document.8">
                  <p:embed/>
                </p:oleObj>
              </mc:Choice>
              <mc:Fallback>
                <p:oleObj name="Document" r:id="rId4" imgW="10034210" imgH="4959164" progId="Word.Document.8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76512"/>
                        <a:ext cx="8418513" cy="3976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458200" cy="914400"/>
          </a:xfrm>
          <a:noFill/>
        </p:spPr>
        <p:txBody>
          <a:bodyPr/>
          <a:lstStyle/>
          <a:p>
            <a:pPr algn="l"/>
            <a:r>
              <a:rPr lang="en-US" sz="2800" dirty="0"/>
              <a:t>Necessity </a:t>
            </a:r>
            <a:r>
              <a:rPr lang="en-GB" sz="2800" dirty="0"/>
              <a:t>to consider IDC from </a:t>
            </a:r>
            <a:r>
              <a:rPr lang="en-GB" sz="2800" dirty="0" err="1" smtClean="0"/>
              <a:t>WiFi</a:t>
            </a:r>
            <a:r>
              <a:rPr lang="en-GB" sz="2800" dirty="0" smtClean="0"/>
              <a:t> </a:t>
            </a:r>
            <a:r>
              <a:rPr lang="en-GB" sz="2800" dirty="0"/>
              <a:t>point of view</a:t>
            </a:r>
            <a:endParaRPr lang="en-US" sz="28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763000" cy="4114800"/>
          </a:xfrm>
          <a:noFill/>
        </p:spPr>
        <p:txBody>
          <a:bodyPr/>
          <a:lstStyle/>
          <a:p>
            <a:r>
              <a:rPr lang="en-US" sz="2000" dirty="0"/>
              <a:t>In China, 2500-2690MHz will be used for TDD </a:t>
            </a:r>
          </a:p>
          <a:p>
            <a:pPr lvl="1"/>
            <a:r>
              <a:rPr lang="en-US" sz="1800" dirty="0"/>
              <a:t>One of the problem mentioned by CMCC in WNG presentation “11-13-0343r0” is that “</a:t>
            </a:r>
            <a:r>
              <a:rPr lang="en-US" altLang="zh-CN" sz="1800" dirty="0"/>
              <a:t>Interference from other systems, such as BT, Microwave, and other mobile RATs (such as TD-LTE).</a:t>
            </a:r>
            <a:r>
              <a:rPr lang="en-US" sz="1800" dirty="0"/>
              <a:t>” </a:t>
            </a:r>
          </a:p>
          <a:p>
            <a:r>
              <a:rPr lang="en-US" sz="2000" dirty="0" smtClean="0"/>
              <a:t>IDC </a:t>
            </a:r>
            <a:r>
              <a:rPr lang="en-US" sz="2000" dirty="0"/>
              <a:t>feature defined in 3GPP is optional. </a:t>
            </a:r>
          </a:p>
          <a:p>
            <a:pPr lvl="1"/>
            <a:r>
              <a:rPr lang="en-US" sz="1800" dirty="0"/>
              <a:t>Some LTE terminals may even not have this feature.</a:t>
            </a:r>
          </a:p>
          <a:p>
            <a:r>
              <a:rPr lang="en-US" sz="2000" dirty="0"/>
              <a:t>IDC feature defined in 3GPP cannot optimize </a:t>
            </a:r>
            <a:r>
              <a:rPr lang="en-US" sz="2000" dirty="0" err="1" smtClean="0"/>
              <a:t>WiFi</a:t>
            </a:r>
            <a:r>
              <a:rPr lang="en-US" sz="2000" dirty="0" smtClean="0"/>
              <a:t> </a:t>
            </a:r>
            <a:r>
              <a:rPr lang="en-US" sz="2000" dirty="0"/>
              <a:t>performance</a:t>
            </a:r>
          </a:p>
          <a:p>
            <a:pPr marL="693738" lvl="1" indent="-342900">
              <a:buFont typeface="+mj-lt"/>
              <a:buAutoNum type="arabicPeriod"/>
            </a:pPr>
            <a:r>
              <a:rPr lang="en-GB" sz="1800" dirty="0" smtClean="0"/>
              <a:t>3GPP </a:t>
            </a:r>
            <a:r>
              <a:rPr lang="en-GB" sz="1800" dirty="0"/>
              <a:t>can’t control </a:t>
            </a:r>
            <a:r>
              <a:rPr lang="en-GB" sz="1800" dirty="0" err="1"/>
              <a:t>WiFi’s</a:t>
            </a:r>
            <a:r>
              <a:rPr lang="en-GB" sz="1800" dirty="0"/>
              <a:t> behaviour and can’t guarantee that the device’s </a:t>
            </a:r>
            <a:r>
              <a:rPr lang="en-GB" sz="1800" dirty="0" err="1"/>
              <a:t>WiFi</a:t>
            </a:r>
            <a:r>
              <a:rPr lang="en-GB" sz="1800" dirty="0"/>
              <a:t> module can follow the TDM pattern decided by LTE </a:t>
            </a:r>
            <a:r>
              <a:rPr lang="en-GB" sz="1800" dirty="0" err="1"/>
              <a:t>eNB</a:t>
            </a:r>
            <a:r>
              <a:rPr lang="en-GB" sz="1800" dirty="0"/>
              <a:t>.</a:t>
            </a:r>
          </a:p>
          <a:p>
            <a:pPr marL="693738" lvl="1" indent="-342900">
              <a:buFont typeface="+mj-lt"/>
              <a:buAutoNum type="arabicPeriod"/>
            </a:pPr>
            <a:r>
              <a:rPr lang="en-GB" sz="1800" dirty="0"/>
              <a:t>Even if the device’s </a:t>
            </a:r>
            <a:r>
              <a:rPr lang="en-GB" sz="1800" dirty="0" err="1"/>
              <a:t>WiFi</a:t>
            </a:r>
            <a:r>
              <a:rPr lang="en-GB" sz="1800" dirty="0"/>
              <a:t> module can follow the TDM pattern, the peer </a:t>
            </a:r>
            <a:r>
              <a:rPr lang="en-GB" sz="1800" dirty="0" err="1"/>
              <a:t>WiFi</a:t>
            </a:r>
            <a:r>
              <a:rPr lang="en-GB" sz="1800" dirty="0"/>
              <a:t> device communicating with the device’s </a:t>
            </a:r>
            <a:r>
              <a:rPr lang="en-GB" sz="1800" dirty="0" err="1"/>
              <a:t>WiFi</a:t>
            </a:r>
            <a:r>
              <a:rPr lang="en-GB" sz="1800" dirty="0"/>
              <a:t> module is not aware the TDM pattern. The peer </a:t>
            </a:r>
            <a:r>
              <a:rPr lang="en-GB" sz="1800" dirty="0" err="1"/>
              <a:t>WiFi</a:t>
            </a:r>
            <a:r>
              <a:rPr lang="en-GB" sz="1800" dirty="0"/>
              <a:t> device may still </a:t>
            </a:r>
            <a:r>
              <a:rPr lang="en-GB" sz="1800" dirty="0" err="1"/>
              <a:t>tx</a:t>
            </a:r>
            <a:r>
              <a:rPr lang="en-GB" sz="1800" dirty="0"/>
              <a:t>/</a:t>
            </a:r>
            <a:r>
              <a:rPr lang="en-GB" sz="1800" dirty="0" err="1"/>
              <a:t>rx</a:t>
            </a:r>
            <a:r>
              <a:rPr lang="en-GB" sz="1800" dirty="0"/>
              <a:t> with the device’s </a:t>
            </a:r>
            <a:r>
              <a:rPr lang="en-GB" sz="1800" dirty="0" err="1"/>
              <a:t>WiFi</a:t>
            </a:r>
            <a:r>
              <a:rPr lang="en-GB" sz="1800" dirty="0"/>
              <a:t> module during LTE ON period, which will degrade </a:t>
            </a:r>
            <a:r>
              <a:rPr lang="en-GB" sz="1800" dirty="0" err="1"/>
              <a:t>WiFi</a:t>
            </a:r>
            <a:r>
              <a:rPr lang="en-GB" sz="1800" dirty="0"/>
              <a:t> performance due to high in-device interference. </a:t>
            </a:r>
          </a:p>
          <a:p>
            <a:r>
              <a:rPr lang="en-US" sz="2000" dirty="0" smtClean="0"/>
              <a:t>So </a:t>
            </a:r>
            <a:r>
              <a:rPr lang="en-US" sz="2000" dirty="0"/>
              <a:t>we may need to consider how to solve the IDC interference from </a:t>
            </a:r>
            <a:r>
              <a:rPr lang="en-US" sz="2000" dirty="0" err="1" smtClean="0"/>
              <a:t>WiFi</a:t>
            </a:r>
            <a:r>
              <a:rPr lang="en-US" sz="2000" dirty="0" smtClean="0"/>
              <a:t> </a:t>
            </a:r>
            <a:r>
              <a:rPr lang="en-US" sz="2000" dirty="0"/>
              <a:t>side to ensure </a:t>
            </a:r>
            <a:r>
              <a:rPr lang="en-US" sz="2000" dirty="0" err="1" smtClean="0"/>
              <a:t>WiFi</a:t>
            </a:r>
            <a:r>
              <a:rPr lang="en-US" sz="2000" dirty="0" smtClean="0"/>
              <a:t> </a:t>
            </a:r>
            <a:r>
              <a:rPr lang="en-US" sz="2000" dirty="0"/>
              <a:t>performance and consider it as part of </a:t>
            </a:r>
            <a:r>
              <a:rPr lang="en-US" sz="2000" dirty="0" err="1" smtClean="0"/>
              <a:t>TGmc</a:t>
            </a:r>
            <a:r>
              <a:rPr lang="en-US" sz="2000" dirty="0" smtClean="0"/>
              <a:t>. </a:t>
            </a:r>
            <a:endParaRPr lang="en-GB" sz="2000" dirty="0"/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458200" cy="914400"/>
          </a:xfrm>
          <a:noFill/>
        </p:spPr>
        <p:txBody>
          <a:bodyPr/>
          <a:lstStyle/>
          <a:p>
            <a:r>
              <a:rPr lang="en-US" sz="2800" dirty="0" smtClean="0"/>
              <a:t>Proposed method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763000" cy="4114800"/>
          </a:xfrm>
          <a:noFill/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WiFi</a:t>
            </a:r>
            <a:r>
              <a:rPr lang="en-US" sz="2000" dirty="0" smtClean="0"/>
              <a:t> module of the device enduring In-Device Coexistence Interference should indicate/covert the TDM pattern from LTE to its </a:t>
            </a:r>
            <a:r>
              <a:rPr lang="en-US" sz="2000" dirty="0" err="1" smtClean="0"/>
              <a:t>WiFi</a:t>
            </a:r>
            <a:r>
              <a:rPr lang="en-US" sz="2000" dirty="0" smtClean="0"/>
              <a:t> peer(s).</a:t>
            </a:r>
          </a:p>
          <a:p>
            <a:r>
              <a:rPr lang="en-US" sz="2000" dirty="0" smtClean="0"/>
              <a:t>For example:</a:t>
            </a:r>
          </a:p>
          <a:p>
            <a:pPr lvl="1"/>
            <a:r>
              <a:rPr lang="en-US" sz="1600" dirty="0"/>
              <a:t>If the device operates as a LTE UE and as a </a:t>
            </a:r>
            <a:r>
              <a:rPr lang="en-US" sz="1600" dirty="0" smtClean="0"/>
              <a:t>WLAN AP:</a:t>
            </a:r>
            <a:endParaRPr lang="en-GB" sz="1600" dirty="0" smtClean="0"/>
          </a:p>
          <a:p>
            <a:pPr lvl="2"/>
            <a:r>
              <a:rPr lang="en-US" sz="1400" dirty="0" smtClean="0"/>
              <a:t>The AP will </a:t>
            </a:r>
            <a:r>
              <a:rPr lang="en-US" sz="1400" dirty="0"/>
              <a:t>indicate the </a:t>
            </a:r>
            <a:r>
              <a:rPr lang="en-US" sz="1400" dirty="0" smtClean="0"/>
              <a:t>converted TDM pattern fitting </a:t>
            </a:r>
            <a:r>
              <a:rPr lang="en-US" sz="1400" dirty="0" err="1" smtClean="0"/>
              <a:t>WiFi</a:t>
            </a:r>
            <a:r>
              <a:rPr lang="en-US" sz="1400" dirty="0" smtClean="0"/>
              <a:t> timeline which is calculated </a:t>
            </a:r>
            <a:r>
              <a:rPr lang="en-US" sz="1400" dirty="0"/>
              <a:t>from LTE TDM pattern in Beacon frame, probe response frame, </a:t>
            </a:r>
            <a:r>
              <a:rPr lang="en-US" sz="1400" dirty="0" smtClean="0"/>
              <a:t>(re)association </a:t>
            </a:r>
            <a:r>
              <a:rPr lang="en-US" sz="1400" dirty="0"/>
              <a:t>response </a:t>
            </a:r>
            <a:r>
              <a:rPr lang="en-US" sz="1400" dirty="0" smtClean="0"/>
              <a:t>frame or new Action frame to STAs.</a:t>
            </a:r>
            <a:endParaRPr lang="en-GB" sz="1400" dirty="0"/>
          </a:p>
          <a:p>
            <a:pPr lvl="1"/>
            <a:r>
              <a:rPr lang="en-US" sz="1600" dirty="0"/>
              <a:t>If the device operates as a LTE UE and as a </a:t>
            </a:r>
            <a:r>
              <a:rPr lang="en-US" sz="1600" dirty="0" smtClean="0"/>
              <a:t>WLAN non-AP STA:</a:t>
            </a:r>
          </a:p>
          <a:p>
            <a:pPr lvl="2"/>
            <a:r>
              <a:rPr lang="en-US" sz="1400" dirty="0"/>
              <a:t>The </a:t>
            </a:r>
            <a:r>
              <a:rPr lang="en-US" sz="1400" dirty="0" smtClean="0"/>
              <a:t>non-AP STA will </a:t>
            </a:r>
            <a:r>
              <a:rPr lang="en-US" sz="1400" dirty="0"/>
              <a:t>indicate the converted TDM pattern fitting </a:t>
            </a:r>
            <a:r>
              <a:rPr lang="en-US" sz="1400" dirty="0" err="1"/>
              <a:t>WiFi</a:t>
            </a:r>
            <a:r>
              <a:rPr lang="en-US" sz="1400" dirty="0"/>
              <a:t> timeline which is calculated from LTE TDM pattern in </a:t>
            </a:r>
            <a:r>
              <a:rPr lang="en-US" sz="1400" dirty="0" smtClean="0"/>
              <a:t>(re)association </a:t>
            </a:r>
            <a:r>
              <a:rPr lang="en-US" sz="1400" dirty="0"/>
              <a:t>request frame or new Action frame to </a:t>
            </a:r>
            <a:r>
              <a:rPr lang="en-US" sz="1400" dirty="0" smtClean="0"/>
              <a:t>AP.</a:t>
            </a:r>
            <a:endParaRPr lang="en-GB" sz="1400" dirty="0"/>
          </a:p>
          <a:p>
            <a:pPr lvl="1"/>
            <a:endParaRPr lang="en-GB" sz="1600" dirty="0"/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z="2000" dirty="0"/>
              <a:t>Do you support to include </a:t>
            </a:r>
            <a:r>
              <a:rPr lang="en-US" altLang="ko-KR" sz="2000" dirty="0" smtClean="0"/>
              <a:t>proposed solution </a:t>
            </a:r>
            <a:r>
              <a:rPr lang="en-US" altLang="ko-KR" sz="2000" dirty="0" smtClean="0"/>
              <a:t>in slide 11 to </a:t>
            </a:r>
            <a:r>
              <a:rPr lang="en-US" altLang="ko-KR" sz="2000" dirty="0" smtClean="0"/>
              <a:t>solve IDC problem from </a:t>
            </a:r>
            <a:r>
              <a:rPr lang="en-US" altLang="ko-KR" sz="2000" dirty="0" err="1" smtClean="0"/>
              <a:t>WiFi</a:t>
            </a:r>
            <a:r>
              <a:rPr lang="en-US" altLang="ko-KR" sz="2000" dirty="0" smtClean="0"/>
              <a:t> side?</a:t>
            </a:r>
          </a:p>
          <a:p>
            <a:pPr lvl="0"/>
            <a:endParaRPr lang="en-US" altLang="ko-KR" sz="2000" dirty="0"/>
          </a:p>
          <a:p>
            <a:pPr lvl="0"/>
            <a:r>
              <a:rPr lang="en-US" altLang="ko-KR" sz="2000" dirty="0" smtClean="0"/>
              <a:t>Y:</a:t>
            </a:r>
          </a:p>
          <a:p>
            <a:pPr lvl="0"/>
            <a:r>
              <a:rPr lang="en-US" altLang="ko-KR" sz="2000" dirty="0" smtClean="0"/>
              <a:t>N:</a:t>
            </a:r>
          </a:p>
          <a:p>
            <a:pPr lvl="0"/>
            <a:r>
              <a:rPr lang="en-US" altLang="ko-KR" sz="2000" dirty="0" smtClean="0"/>
              <a:t>A:</a:t>
            </a:r>
            <a:endParaRPr lang="en-US" altLang="ko-KR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90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/>
              <a:t>[</a:t>
            </a:r>
            <a:r>
              <a:rPr lang="en-US" sz="1600" b="0" dirty="0"/>
              <a:t>1]	</a:t>
            </a:r>
            <a:r>
              <a:rPr lang="en-US" sz="1600" b="0" dirty="0" smtClean="0"/>
              <a:t>11-13-0545-00 </a:t>
            </a:r>
            <a:r>
              <a:rPr lang="en-US" sz="1600" b="0" dirty="0"/>
              <a:t>On Future Enhancements to  </a:t>
            </a:r>
            <a:r>
              <a:rPr lang="en-US" sz="1600" b="0" dirty="0" smtClean="0"/>
              <a:t>802.11 </a:t>
            </a:r>
            <a:r>
              <a:rPr lang="en-US" sz="1600" b="0" dirty="0" err="1" smtClean="0"/>
              <a:t>Technolog</a:t>
            </a:r>
            <a:r>
              <a:rPr lang="en-US" sz="1600" b="0" dirty="0" smtClean="0"/>
              <a:t>; Juho Pirskanen, et al.</a:t>
            </a: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/>
              <a:t>[2] 	11-13-0527-00 Carrier Oriented </a:t>
            </a:r>
            <a:r>
              <a:rPr lang="en-US" sz="1600" b="0" dirty="0" err="1" smtClean="0"/>
              <a:t>WiFi</a:t>
            </a:r>
            <a:r>
              <a:rPr lang="en-US" sz="1600" b="0" dirty="0" smtClean="0"/>
              <a:t> Cellular Offload; </a:t>
            </a:r>
            <a:r>
              <a:rPr lang="en-US" sz="1600" b="0" dirty="0"/>
              <a:t>Laurent </a:t>
            </a:r>
            <a:r>
              <a:rPr lang="en-US" sz="1600" b="0" dirty="0" err="1"/>
              <a:t>Cariou</a:t>
            </a:r>
            <a:r>
              <a:rPr lang="en-US" sz="1600" b="0" dirty="0"/>
              <a:t> </a:t>
            </a:r>
            <a:r>
              <a:rPr lang="en-US" sz="1600" b="0" dirty="0" smtClean="0"/>
              <a:t>Orange, et al.</a:t>
            </a: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>
                <a:solidFill>
                  <a:schemeClr val="tx2"/>
                </a:solidFill>
              </a:rPr>
              <a:t>[3]	11-13-0534-00</a:t>
            </a:r>
            <a:r>
              <a:rPr lang="en-US" sz="1600" b="0" dirty="0">
                <a:solidFill>
                  <a:schemeClr val="tx2"/>
                </a:solidFill>
              </a:rPr>
              <a:t>	Usage Models for Next Generation </a:t>
            </a:r>
            <a:r>
              <a:rPr lang="en-US" sz="1600" b="0" dirty="0" smtClean="0">
                <a:solidFill>
                  <a:schemeClr val="tx2"/>
                </a:solidFill>
              </a:rPr>
              <a:t>Wi-Fi; Osama </a:t>
            </a:r>
            <a:r>
              <a:rPr lang="en-US" sz="1600" b="0" dirty="0" err="1" smtClean="0">
                <a:solidFill>
                  <a:schemeClr val="tx2"/>
                </a:solidFill>
              </a:rPr>
              <a:t>Aboul-Magd</a:t>
            </a:r>
            <a:r>
              <a:rPr lang="en-US" sz="1600" b="0" dirty="0" smtClean="0">
                <a:solidFill>
                  <a:schemeClr val="tx2"/>
                </a:solidFill>
              </a:rPr>
              <a:t>, et. al.</a:t>
            </a: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>
                <a:solidFill>
                  <a:schemeClr val="tx2"/>
                </a:solidFill>
              </a:rPr>
              <a:t>[4]</a:t>
            </a:r>
            <a:r>
              <a:rPr lang="en-US" sz="1600" b="0" dirty="0">
                <a:solidFill>
                  <a:schemeClr val="tx2"/>
                </a:solidFill>
              </a:rPr>
              <a:t>	</a:t>
            </a:r>
            <a:r>
              <a:rPr lang="en-US" sz="1600" b="0" dirty="0" smtClean="0">
                <a:solidFill>
                  <a:schemeClr val="tx2"/>
                </a:solidFill>
              </a:rPr>
              <a:t>11-13-0761-00</a:t>
            </a:r>
            <a:r>
              <a:rPr lang="en-US" altLang="ko-KR" sz="1600" b="0" dirty="0" smtClean="0">
                <a:solidFill>
                  <a:schemeClr val="tx2"/>
                </a:solidFill>
              </a:rPr>
              <a:t> </a:t>
            </a:r>
            <a:r>
              <a:rPr lang="en-US" altLang="ko-KR" sz="1600" b="0" dirty="0">
                <a:solidFill>
                  <a:schemeClr val="tx2"/>
                </a:solidFill>
              </a:rPr>
              <a:t>Interference Control Use Case for HEW</a:t>
            </a:r>
            <a:r>
              <a:rPr lang="en-US" sz="1600" b="0" dirty="0">
                <a:solidFill>
                  <a:schemeClr val="tx2"/>
                </a:solidFill>
              </a:rPr>
              <a:t>; </a:t>
            </a:r>
            <a:r>
              <a:rPr lang="en-US" sz="1600" b="0" dirty="0" err="1">
                <a:solidFill>
                  <a:schemeClr val="tx2"/>
                </a:solidFill>
              </a:rPr>
              <a:t>Dapeng</a:t>
            </a:r>
            <a:r>
              <a:rPr lang="en-US" sz="1600" b="0" dirty="0">
                <a:solidFill>
                  <a:schemeClr val="tx2"/>
                </a:solidFill>
              </a:rPr>
              <a:t> Liu, et. al.</a:t>
            </a:r>
            <a:r>
              <a:rPr lang="en-US" sz="1600" b="0" dirty="0" smtClean="0">
                <a:solidFill>
                  <a:schemeClr val="tx2"/>
                </a:solidFill>
              </a:rPr>
              <a:t> </a:t>
            </a: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>
                <a:solidFill>
                  <a:schemeClr val="tx2"/>
                </a:solidFill>
              </a:rPr>
              <a:t>[5]</a:t>
            </a:r>
            <a:r>
              <a:rPr lang="en-US" sz="1600" b="0" dirty="0">
                <a:solidFill>
                  <a:schemeClr val="tx2"/>
                </a:solidFill>
              </a:rPr>
              <a:t>	</a:t>
            </a:r>
            <a:r>
              <a:rPr lang="en-GB" sz="1600" b="0" dirty="0" smtClean="0">
                <a:solidFill>
                  <a:schemeClr val="tx2"/>
                </a:solidFill>
              </a:rPr>
              <a:t>3GPP </a:t>
            </a:r>
            <a:r>
              <a:rPr lang="en-GB" sz="1600" b="0" dirty="0">
                <a:solidFill>
                  <a:schemeClr val="tx2"/>
                </a:solidFill>
              </a:rPr>
              <a:t>TR 36.816 V11.2.0, Study on signalling and procedure for interference avoidance for in-device </a:t>
            </a:r>
            <a:r>
              <a:rPr lang="en-GB" sz="1600" b="0" dirty="0" smtClean="0">
                <a:solidFill>
                  <a:schemeClr val="tx2"/>
                </a:solidFill>
              </a:rPr>
              <a:t>coexistence.</a:t>
            </a:r>
            <a:endParaRPr lang="en-US" sz="1600" b="0" dirty="0">
              <a:solidFill>
                <a:schemeClr val="tx2"/>
              </a:solidFill>
            </a:endParaRPr>
          </a:p>
          <a:p>
            <a:pPr marL="449263" indent="-449263">
              <a:buNone/>
              <a:tabLst>
                <a:tab pos="449263" algn="l"/>
              </a:tabLst>
            </a:pPr>
            <a:endParaRPr lang="en-US" b="0" dirty="0" smtClean="0"/>
          </a:p>
          <a:p>
            <a:pPr marL="449263" indent="-449263">
              <a:buNone/>
              <a:tabLst>
                <a:tab pos="449263" algn="l"/>
              </a:tabLst>
            </a:pP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2601"/>
            <a:ext cx="181768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906" y="6475413"/>
            <a:ext cx="2786019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  <a:noFill/>
        </p:spPr>
        <p:txBody>
          <a:bodyPr/>
          <a:lstStyle/>
          <a:p>
            <a:r>
              <a:rPr lang="en-US" sz="2200" smtClean="0"/>
              <a:t>Interference between WiFi and Cellular has been mentioned by several companies [</a:t>
            </a:r>
            <a:r>
              <a:rPr lang="en-US" sz="2000" smtClean="0"/>
              <a:t>1</a:t>
            </a:r>
            <a:r>
              <a:rPr lang="en-US" sz="2200" smtClean="0"/>
              <a:t>][</a:t>
            </a:r>
            <a:r>
              <a:rPr lang="en-US" sz="2000" smtClean="0"/>
              <a:t>2</a:t>
            </a:r>
            <a:r>
              <a:rPr lang="en-US" sz="2200" smtClean="0"/>
              <a:t>][</a:t>
            </a:r>
            <a:r>
              <a:rPr lang="en-US" sz="2000" smtClean="0"/>
              <a:t>3</a:t>
            </a:r>
            <a:r>
              <a:rPr lang="en-US" sz="2200" smtClean="0"/>
              <a:t>][4], including 3</a:t>
            </a:r>
            <a:r>
              <a:rPr lang="en-US" sz="2200" baseline="30000" smtClean="0"/>
              <a:t>rd</a:t>
            </a:r>
            <a:r>
              <a:rPr lang="en-US" sz="2200" smtClean="0"/>
              <a:t> harmonized distortion and In-Device Coexistence (IDC) Interference for WiFi working on 2.4GHz.</a:t>
            </a:r>
          </a:p>
          <a:p>
            <a:r>
              <a:rPr lang="en-US" sz="2200" smtClean="0"/>
              <a:t>This paper will discuss the IDC research background finalized in 3GPP and the necessarity to consider to solve IDC interference from WiFi point of view.</a:t>
            </a:r>
            <a:endParaRPr lang="en-US" sz="1800" smtClean="0"/>
          </a:p>
          <a:p>
            <a:endParaRPr lang="en-US" sz="2000" smtClean="0"/>
          </a:p>
          <a:p>
            <a:endParaRPr lang="en-US" sz="2000" smtClean="0"/>
          </a:p>
          <a:p>
            <a:pPr>
              <a:buNone/>
            </a:pPr>
            <a:endParaRPr lang="en-US" smtClean="0"/>
          </a:p>
          <a:p>
            <a:pPr lvl="2">
              <a:buNone/>
            </a:pPr>
            <a:endParaRPr lang="en-US" sz="1600" b="1" smtClean="0"/>
          </a:p>
          <a:p>
            <a:pPr lvl="1">
              <a:buNone/>
            </a:pPr>
            <a:endParaRPr lang="en-US" sz="160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pPr algn="l"/>
            <a:r>
              <a:rPr lang="en-GB" sz="2800" dirty="0"/>
              <a:t>In-Device Coexistence (IDC) history in 3GPP</a:t>
            </a:r>
            <a:endParaRPr lang="en-US" sz="28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153400" cy="4114800"/>
          </a:xfrm>
          <a:noFill/>
        </p:spPr>
        <p:txBody>
          <a:bodyPr/>
          <a:lstStyle/>
          <a:p>
            <a:r>
              <a:rPr lang="en-GB" sz="2000" dirty="0"/>
              <a:t>Firstly proposed by CMCC on RAN#48 Jun 1 – 4, </a:t>
            </a:r>
            <a:r>
              <a:rPr lang="en-GB" sz="2000" dirty="0" smtClean="0"/>
              <a:t>2010 </a:t>
            </a:r>
            <a:r>
              <a:rPr lang="en-GB" sz="2000" dirty="0"/>
              <a:t>in </a:t>
            </a:r>
            <a:r>
              <a:rPr lang="de-DE" sz="2000" dirty="0"/>
              <a:t>RP-100671</a:t>
            </a:r>
            <a:endParaRPr lang="en-GB" sz="2000" dirty="0"/>
          </a:p>
          <a:p>
            <a:r>
              <a:rPr lang="en-GB" sz="2000" dirty="0"/>
              <a:t>First contribution on RAN2#70bis Jun 28 – Jul 2, 2012 about scenario and modelling.</a:t>
            </a:r>
          </a:p>
          <a:p>
            <a:r>
              <a:rPr lang="en-GB" sz="2000" dirty="0"/>
              <a:t>First solution on RAN2#71 Aug 23-27, 2012.</a:t>
            </a:r>
          </a:p>
          <a:p>
            <a:r>
              <a:rPr lang="en-GB" sz="2000" dirty="0"/>
              <a:t>In RAN#53 Sep 13 - 16 2012, IDC is agreed as a WI and the Scope of core part was revised in RP111355.</a:t>
            </a:r>
          </a:p>
          <a:p>
            <a:r>
              <a:rPr lang="en-GB" sz="2000" dirty="0"/>
              <a:t>Currently, this WI is finalized in R11.</a:t>
            </a:r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  <p:pic>
        <p:nvPicPr>
          <p:cNvPr id="7170" name="Picture 2" descr="lte b40 in W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464820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WLAN in LT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60" y="4395787"/>
            <a:ext cx="435434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680" y="6096000"/>
            <a:ext cx="3966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Coexistence interference impact from LTE in B40 on WLAN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6096000"/>
            <a:ext cx="3966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Coexistence interference impact on LTE in B40 from WLAN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pPr algn="l"/>
            <a:r>
              <a:rPr lang="en-US" sz="2800" dirty="0"/>
              <a:t>Applicable scenarios for IDC in </a:t>
            </a:r>
            <a:r>
              <a:rPr lang="en-US" sz="2800" dirty="0" smtClean="0"/>
              <a:t>3GPP [5]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458200" cy="4114800"/>
          </a:xfrm>
          <a:noFill/>
        </p:spPr>
        <p:txBody>
          <a:bodyPr/>
          <a:lstStyle/>
          <a:p>
            <a:r>
              <a:rPr lang="en-GB" dirty="0"/>
              <a:t>Coexistence interference scenarios </a:t>
            </a:r>
          </a:p>
          <a:p>
            <a:pPr lvl="1"/>
            <a:r>
              <a:rPr lang="en-GB" sz="1800" dirty="0"/>
              <a:t>LTE coexisting with </a:t>
            </a:r>
            <a:r>
              <a:rPr lang="en-GB" sz="1800" dirty="0" err="1"/>
              <a:t>WiFi</a:t>
            </a:r>
            <a:r>
              <a:rPr lang="en-US" sz="1800" dirty="0"/>
              <a:t> </a:t>
            </a:r>
          </a:p>
          <a:p>
            <a:pPr lvl="1"/>
            <a:r>
              <a:rPr lang="en-GB" sz="1800" dirty="0"/>
              <a:t>LTE coexisting with Bluetooth</a:t>
            </a:r>
            <a:endParaRPr lang="en-US" sz="1800" dirty="0"/>
          </a:p>
          <a:p>
            <a:pPr lvl="1"/>
            <a:r>
              <a:rPr lang="en-GB" sz="1800" dirty="0"/>
              <a:t>LTE coexisting with GNSS</a:t>
            </a:r>
            <a:endParaRPr lang="en-US" sz="1800" dirty="0"/>
          </a:p>
          <a:p>
            <a:r>
              <a:rPr lang="en-GB" dirty="0" smtClean="0"/>
              <a:t>Summary </a:t>
            </a:r>
            <a:r>
              <a:rPr lang="en-GB" dirty="0"/>
              <a:t>of in-device coexistence interference scenarios</a:t>
            </a:r>
          </a:p>
          <a:p>
            <a:pPr lvl="1"/>
            <a:r>
              <a:rPr lang="en-GB" sz="1800" dirty="0"/>
              <a:t>Case 1: LTE Band 40 radio </a:t>
            </a:r>
            <a:r>
              <a:rPr lang="en-GB" sz="1800" dirty="0" err="1"/>
              <a:t>Tx</a:t>
            </a:r>
            <a:r>
              <a:rPr lang="en-GB" sz="1800" dirty="0"/>
              <a:t> causing interference to ISM radio Rx;</a:t>
            </a:r>
          </a:p>
          <a:p>
            <a:pPr lvl="1"/>
            <a:r>
              <a:rPr lang="en-GB" sz="1800" dirty="0"/>
              <a:t>Case 2: ISM radio </a:t>
            </a:r>
            <a:r>
              <a:rPr lang="en-GB" sz="1800" dirty="0" err="1"/>
              <a:t>Tx</a:t>
            </a:r>
            <a:r>
              <a:rPr lang="en-GB" sz="1800" dirty="0"/>
              <a:t> causing interference to LTE Band 40 radio Rx;</a:t>
            </a:r>
            <a:endParaRPr lang="en-US" sz="1800" dirty="0"/>
          </a:p>
          <a:p>
            <a:pPr lvl="1"/>
            <a:r>
              <a:rPr lang="en-GB" sz="1800" dirty="0"/>
              <a:t>Case 3: LTE Band 7 radio </a:t>
            </a:r>
            <a:r>
              <a:rPr lang="en-GB" sz="1800" dirty="0" err="1"/>
              <a:t>Tx</a:t>
            </a:r>
            <a:r>
              <a:rPr lang="en-GB" sz="1800" dirty="0"/>
              <a:t> causing interference to ISM radio Rx;</a:t>
            </a:r>
            <a:endParaRPr lang="en-US" sz="1800" dirty="0"/>
          </a:p>
          <a:p>
            <a:pPr lvl="1"/>
            <a:r>
              <a:rPr lang="en-GB" sz="1800" dirty="0"/>
              <a:t>Case 4: LTE Band 7/13/14 radio </a:t>
            </a:r>
            <a:r>
              <a:rPr lang="en-GB" sz="1800" dirty="0" err="1"/>
              <a:t>Tx</a:t>
            </a:r>
            <a:r>
              <a:rPr lang="en-GB" sz="1800" dirty="0"/>
              <a:t> causing interference to GNSS radio Rx.</a:t>
            </a:r>
            <a:endParaRPr lang="en-US" sz="1800" dirty="0"/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202932"/>
              </p:ext>
            </p:extLst>
          </p:nvPr>
        </p:nvGraphicFramePr>
        <p:xfrm>
          <a:off x="4325938" y="1676400"/>
          <a:ext cx="489426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Visio" r:id="rId4" imgW="6682692" imgH="2380583" progId="Visio.Drawing.11">
                  <p:embed/>
                </p:oleObj>
              </mc:Choice>
              <mc:Fallback>
                <p:oleObj name="Visio" r:id="rId4" imgW="6682692" imgH="2380583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1676400"/>
                        <a:ext cx="4894262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477681"/>
              </p:ext>
            </p:extLst>
          </p:nvPr>
        </p:nvGraphicFramePr>
        <p:xfrm>
          <a:off x="1792287" y="4865688"/>
          <a:ext cx="5903913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Visio" r:id="rId6" imgW="6824223" imgH="2295435" progId="Visio.Drawing.11">
                  <p:embed/>
                </p:oleObj>
              </mc:Choice>
              <mc:Fallback>
                <p:oleObj name="Visio" r:id="rId6" imgW="6824223" imgH="2295435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7" y="4865688"/>
                        <a:ext cx="5903913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flipH="1">
            <a:off x="4875213" y="6019800"/>
            <a:ext cx="76358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6934200" y="6019800"/>
            <a:ext cx="685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638800" y="5867400"/>
            <a:ext cx="129540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TDD in China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pPr algn="l"/>
            <a:r>
              <a:rPr lang="en-GB" sz="2800" dirty="0"/>
              <a:t>Usage scenarios</a:t>
            </a:r>
            <a:endParaRPr lang="en-US" sz="28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  <a:noFill/>
        </p:spPr>
        <p:txBody>
          <a:bodyPr/>
          <a:lstStyle/>
          <a:p>
            <a:r>
              <a:rPr lang="en-GB" dirty="0"/>
              <a:t>LTE + </a:t>
            </a:r>
            <a:r>
              <a:rPr lang="en-GB" dirty="0" err="1"/>
              <a:t>WiFi</a:t>
            </a:r>
            <a:r>
              <a:rPr lang="en-GB" dirty="0"/>
              <a:t> portable router</a:t>
            </a:r>
          </a:p>
          <a:p>
            <a:pPr lvl="1"/>
            <a:r>
              <a:rPr lang="en-US" sz="1800" dirty="0"/>
              <a:t>In this scenario, LTE is considered as a backhaul link to access the Internet, and the connectivity is shared by other local users using </a:t>
            </a:r>
            <a:r>
              <a:rPr lang="en-US" sz="1800" dirty="0" err="1"/>
              <a:t>WiFi</a:t>
            </a:r>
            <a:r>
              <a:rPr lang="en-US" sz="1800" dirty="0"/>
              <a:t>. </a:t>
            </a:r>
            <a:r>
              <a:rPr lang="en-GB" sz="1800" dirty="0"/>
              <a:t>The </a:t>
            </a:r>
            <a:r>
              <a:rPr lang="en-GB" sz="1800" dirty="0" err="1"/>
              <a:t>WiFi</a:t>
            </a:r>
            <a:r>
              <a:rPr lang="en-GB" sz="1800" dirty="0"/>
              <a:t> transceiver is operated as an AP and has full control on frequency channel and transmitting power. it may be possible to avoid interference to/from </a:t>
            </a:r>
            <a:r>
              <a:rPr lang="en-GB" sz="1800" dirty="0" err="1"/>
              <a:t>WiFi</a:t>
            </a:r>
            <a:r>
              <a:rPr lang="en-GB" sz="1800" dirty="0"/>
              <a:t> by moving the </a:t>
            </a:r>
            <a:r>
              <a:rPr lang="en-GB" sz="1800" dirty="0" err="1"/>
              <a:t>WiFi</a:t>
            </a:r>
            <a:r>
              <a:rPr lang="en-GB" sz="1800" dirty="0"/>
              <a:t> signal away from the LTE band. If this is not sufficient, time domain solutions are applicable</a:t>
            </a:r>
            <a:r>
              <a:rPr lang="en-US" sz="1800" dirty="0"/>
              <a:t>:</a:t>
            </a:r>
            <a:endParaRPr lang="en-US" altLang="zh-CN" sz="1800" dirty="0"/>
          </a:p>
          <a:p>
            <a:pPr lvl="1"/>
            <a:r>
              <a:rPr lang="en-US" sz="1800" dirty="0"/>
              <a:t>The coexistence interference case 1-3 may happen in this usage scenario.</a:t>
            </a:r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34679"/>
              </p:ext>
            </p:extLst>
          </p:nvPr>
        </p:nvGraphicFramePr>
        <p:xfrm>
          <a:off x="2124075" y="4152900"/>
          <a:ext cx="541337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Visio" r:id="rId4" imgW="4241924" imgH="3178857" progId="Visio.Drawing.11">
                  <p:embed/>
                </p:oleObj>
              </mc:Choice>
              <mc:Fallback>
                <p:oleObj name="Visio" r:id="rId4" imgW="4241924" imgH="317885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152900"/>
                        <a:ext cx="5413375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9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pPr algn="l"/>
            <a:r>
              <a:rPr lang="en-GB" sz="2800" dirty="0"/>
              <a:t>Usage scenarios</a:t>
            </a:r>
            <a:endParaRPr lang="en-US" sz="28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  <a:noFill/>
        </p:spPr>
        <p:txBody>
          <a:bodyPr/>
          <a:lstStyle/>
          <a:p>
            <a:r>
              <a:rPr lang="en-GB" dirty="0"/>
              <a:t>LTE + </a:t>
            </a:r>
            <a:r>
              <a:rPr lang="en-GB" dirty="0" err="1"/>
              <a:t>WiFi</a:t>
            </a:r>
            <a:r>
              <a:rPr lang="en-GB" dirty="0"/>
              <a:t> offload</a:t>
            </a:r>
          </a:p>
          <a:p>
            <a:pPr lvl="1"/>
            <a:r>
              <a:rPr lang="en-GB" sz="1800" dirty="0"/>
              <a:t>In t</a:t>
            </a:r>
            <a:r>
              <a:rPr lang="en-US" sz="1800" dirty="0"/>
              <a:t>his scenario, an LTE UE can also connect to </a:t>
            </a:r>
            <a:r>
              <a:rPr lang="en-US" sz="1800" dirty="0" err="1"/>
              <a:t>WiFi</a:t>
            </a:r>
            <a:r>
              <a:rPr lang="en-US" sz="1800" dirty="0"/>
              <a:t> to offload traffic from LTE and</a:t>
            </a:r>
            <a:r>
              <a:rPr lang="en-GB" sz="1800" dirty="0"/>
              <a:t> the </a:t>
            </a:r>
            <a:r>
              <a:rPr lang="en-GB" sz="1800" dirty="0" err="1"/>
              <a:t>WiFi</a:t>
            </a:r>
            <a:r>
              <a:rPr lang="en-GB" sz="1800" dirty="0"/>
              <a:t> transceiver of the UE operates as a terminal (not AP) in infrastructure mode. The </a:t>
            </a:r>
            <a:r>
              <a:rPr lang="en-GB" sz="1800" dirty="0" err="1"/>
              <a:t>WiFi</a:t>
            </a:r>
            <a:r>
              <a:rPr lang="en-GB" sz="1800" dirty="0"/>
              <a:t> radio has to keep listening to the beacon signal transmitted from </a:t>
            </a:r>
            <a:r>
              <a:rPr lang="en-GB" sz="1800" dirty="0" err="1"/>
              <a:t>WiFi</a:t>
            </a:r>
            <a:r>
              <a:rPr lang="en-GB" sz="1800" dirty="0"/>
              <a:t> AP for maintaining connection. </a:t>
            </a:r>
          </a:p>
          <a:p>
            <a:pPr lvl="1"/>
            <a:r>
              <a:rPr lang="en-US" sz="1800" dirty="0"/>
              <a:t>The coexistence interference case 1-3 may happen.</a:t>
            </a:r>
            <a:endParaRPr lang="en-GB" sz="1800" dirty="0"/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78" y="3733800"/>
            <a:ext cx="5702222" cy="244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9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pPr algn="l"/>
            <a:r>
              <a:rPr lang="en-GB" sz="2800" dirty="0"/>
              <a:t>Other Usage scenarios – Non WLAN related</a:t>
            </a:r>
            <a:endParaRPr lang="en-US" sz="28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  <a:noFill/>
        </p:spPr>
        <p:txBody>
          <a:bodyPr/>
          <a:lstStyle/>
          <a:p>
            <a:r>
              <a:rPr lang="en-GB" sz="2000" dirty="0"/>
              <a:t>LTE + BT earphone (VoIP service)</a:t>
            </a:r>
          </a:p>
          <a:p>
            <a:pPr lvl="1"/>
            <a:r>
              <a:rPr lang="en-US" sz="1800" dirty="0"/>
              <a:t>The voice traffic transmitted by BT is actually from/to LTE, where the traffic activities between LTE and BT will be very similar because of the end-to-end latency requirement. </a:t>
            </a:r>
          </a:p>
          <a:p>
            <a:pPr lvl="1"/>
            <a:r>
              <a:rPr lang="en-US" sz="1800" dirty="0"/>
              <a:t>The coexistence interference case 1-3 may happen in this usage scenario.</a:t>
            </a:r>
          </a:p>
          <a:p>
            <a:r>
              <a:rPr lang="en-GB" sz="2000" dirty="0"/>
              <a:t>LTE + BT earphone (Multimedia service)</a:t>
            </a:r>
          </a:p>
          <a:p>
            <a:pPr lvl="1"/>
            <a:r>
              <a:rPr lang="en-US" sz="1800" dirty="0"/>
              <a:t>Multimedia (e.g. HD video) is downloaded by LTE and audio is routed to a BT headset.</a:t>
            </a:r>
          </a:p>
          <a:p>
            <a:pPr lvl="1"/>
            <a:r>
              <a:rPr lang="en-US" sz="1800" dirty="0"/>
              <a:t>The coexistence interference case 1-3 may happen in this usage scenario.</a:t>
            </a:r>
          </a:p>
          <a:p>
            <a:r>
              <a:rPr lang="en-GB" sz="2000" dirty="0"/>
              <a:t>LTE + GNSS Receiver</a:t>
            </a:r>
          </a:p>
          <a:p>
            <a:pPr lvl="1"/>
            <a:r>
              <a:rPr lang="en-GB" sz="1800" dirty="0"/>
              <a:t>This usage scenario considers that the LTE UE is also equipped with the GNSS (e.g. GPS) receiver to support location services. </a:t>
            </a:r>
          </a:p>
          <a:p>
            <a:pPr lvl="1"/>
            <a:r>
              <a:rPr lang="en-US" sz="1800" dirty="0"/>
              <a:t>In this scenario, it can be expected that LTE UL transmissions cause interference to the GNSS receiver.</a:t>
            </a:r>
          </a:p>
          <a:p>
            <a:pPr lvl="1"/>
            <a:r>
              <a:rPr lang="en-US" sz="1800" dirty="0"/>
              <a:t>The coexistence interference case 4 may happen in this usage scenario.</a:t>
            </a:r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pPr algn="l"/>
            <a:r>
              <a:rPr lang="en-US" sz="2800" dirty="0"/>
              <a:t>Solutions agreed in 3GPP</a:t>
            </a:r>
            <a:endParaRPr lang="en-US" sz="28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9144000" cy="4114800"/>
          </a:xfrm>
          <a:noFill/>
        </p:spPr>
        <p:txBody>
          <a:bodyPr/>
          <a:lstStyle/>
          <a:p>
            <a:r>
              <a:rPr lang="en-GB" sz="2000" dirty="0"/>
              <a:t>FDM solution</a:t>
            </a:r>
            <a:endParaRPr lang="en-GB" sz="2000" dirty="0">
              <a:solidFill>
                <a:srgbClr val="00B050"/>
              </a:solidFill>
            </a:endParaRPr>
          </a:p>
          <a:p>
            <a:pPr lvl="1"/>
            <a:r>
              <a:rPr lang="en-GB" sz="1800" dirty="0"/>
              <a:t>The UE will indicate which LTE frequencies are unusable due to in-device coexistence.</a:t>
            </a:r>
            <a:endParaRPr lang="en-GB" sz="1800" b="1" dirty="0">
              <a:solidFill>
                <a:srgbClr val="00B050"/>
              </a:solidFill>
            </a:endParaRPr>
          </a:p>
          <a:p>
            <a:r>
              <a:rPr lang="en-GB" sz="2000" dirty="0"/>
              <a:t>TDM solutions based on DRX</a:t>
            </a:r>
          </a:p>
          <a:p>
            <a:pPr lvl="1"/>
            <a:r>
              <a:rPr lang="en-GB" sz="1800" dirty="0"/>
              <a:t>The UE provides the </a:t>
            </a:r>
            <a:r>
              <a:rPr lang="en-GB" sz="1800" dirty="0" err="1"/>
              <a:t>eNB</a:t>
            </a:r>
            <a:r>
              <a:rPr lang="en-GB" sz="1800" dirty="0"/>
              <a:t> with a desired Discontinuous Reception</a:t>
            </a:r>
            <a:r>
              <a:rPr lang="en-GB" sz="1800" dirty="0" smtClean="0"/>
              <a:t> (DRX) </a:t>
            </a:r>
            <a:r>
              <a:rPr lang="en-GB" sz="1800" dirty="0"/>
              <a:t>pattern, e.g. LTE ON/OFF pattern.</a:t>
            </a:r>
          </a:p>
          <a:p>
            <a:pPr lvl="1"/>
            <a:r>
              <a:rPr lang="en-GB" sz="1800" dirty="0"/>
              <a:t>It is up to the </a:t>
            </a:r>
            <a:r>
              <a:rPr lang="en-GB" sz="1800" dirty="0" err="1"/>
              <a:t>eNB</a:t>
            </a:r>
            <a:r>
              <a:rPr lang="en-GB" sz="1800" dirty="0"/>
              <a:t> to decide and signal the final DRX configuration to the UE based on UE suggested TDM pattern and other possible criteria e.g. traffic type.</a:t>
            </a:r>
          </a:p>
          <a:p>
            <a:pPr lvl="1"/>
            <a:r>
              <a:rPr lang="en-GB" sz="1800" dirty="0"/>
              <a:t>DRX period provides time periods for WLAN to operate without in-device interference</a:t>
            </a:r>
          </a:p>
          <a:p>
            <a:r>
              <a:rPr lang="en-US" sz="2000" dirty="0"/>
              <a:t>Autonomous denial solutions</a:t>
            </a:r>
            <a:endParaRPr lang="en-US" sz="2000" dirty="0">
              <a:solidFill>
                <a:srgbClr val="00B050"/>
              </a:solidFill>
            </a:endParaRPr>
          </a:p>
          <a:p>
            <a:pPr lvl="1"/>
            <a:r>
              <a:rPr lang="en-GB" sz="1800" dirty="0"/>
              <a:t>UE can autonomously deny LTE UL transmission due to some critical short-term event receptions of ISM side, e.g. some events during WLAN connection-setup or other important signalling.</a:t>
            </a:r>
          </a:p>
          <a:p>
            <a:pPr lvl="1"/>
            <a:r>
              <a:rPr lang="en-GB" sz="1800" dirty="0"/>
              <a:t>UE can also autonomously deny ISM transmissions to ensure successful reception of important LTE signalling in order to ensure connectivity with the </a:t>
            </a:r>
            <a:r>
              <a:rPr lang="en-GB" sz="1800" dirty="0" err="1"/>
              <a:t>eNB</a:t>
            </a:r>
            <a:r>
              <a:rPr lang="en-GB" sz="1800" dirty="0"/>
              <a:t>, e.g. system information, paging, synchronization signal, critical dedicated signalling, etc.</a:t>
            </a:r>
            <a:endParaRPr lang="en-US" sz="1800" b="1" dirty="0">
              <a:solidFill>
                <a:srgbClr val="00B050"/>
              </a:solidFill>
            </a:endParaRPr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458200" cy="914400"/>
          </a:xfrm>
          <a:noFill/>
        </p:spPr>
        <p:txBody>
          <a:bodyPr/>
          <a:lstStyle/>
          <a:p>
            <a:pPr algn="l"/>
            <a:r>
              <a:rPr lang="en-US" sz="2800" dirty="0"/>
              <a:t>Necessity </a:t>
            </a:r>
            <a:r>
              <a:rPr lang="en-GB" sz="2800" dirty="0"/>
              <a:t>to consider IDC from </a:t>
            </a:r>
            <a:r>
              <a:rPr lang="en-GB" sz="2800" dirty="0" err="1" smtClean="0"/>
              <a:t>WiFi</a:t>
            </a:r>
            <a:r>
              <a:rPr lang="en-GB" sz="2800" dirty="0" smtClean="0"/>
              <a:t> </a:t>
            </a:r>
            <a:r>
              <a:rPr lang="en-GB" sz="2800" dirty="0"/>
              <a:t>point of view</a:t>
            </a:r>
            <a:endParaRPr lang="en-US" sz="28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763000" cy="4114800"/>
          </a:xfrm>
          <a:noFill/>
        </p:spPr>
        <p:txBody>
          <a:bodyPr/>
          <a:lstStyle/>
          <a:p>
            <a:r>
              <a:rPr lang="en-GB" sz="2000" dirty="0"/>
              <a:t>There are two important usage scenarios where improvement in IDC side at </a:t>
            </a:r>
            <a:r>
              <a:rPr lang="en-GB" sz="2000" dirty="0" err="1" smtClean="0"/>
              <a:t>WiFi</a:t>
            </a:r>
            <a:r>
              <a:rPr lang="en-GB" sz="2000" dirty="0" smtClean="0"/>
              <a:t> </a:t>
            </a:r>
            <a:r>
              <a:rPr lang="en-GB" sz="2000" dirty="0"/>
              <a:t>side would be beneficial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Some real world scenario</a:t>
            </a:r>
            <a:endParaRPr lang="en-GB" sz="1800" dirty="0"/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225426"/>
              </p:ext>
            </p:extLst>
          </p:nvPr>
        </p:nvGraphicFramePr>
        <p:xfrm>
          <a:off x="1115616" y="1981200"/>
          <a:ext cx="3380184" cy="158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Visio" r:id="rId4" imgW="4241924" imgH="3178857" progId="Visio.Drawing.11">
                  <p:embed/>
                </p:oleObj>
              </mc:Choice>
              <mc:Fallback>
                <p:oleObj name="Visio" r:id="rId4" imgW="4241924" imgH="31788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981200"/>
                        <a:ext cx="3380184" cy="1588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37" y="2286000"/>
            <a:ext cx="2959163" cy="127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082" y="3950374"/>
            <a:ext cx="4423936" cy="25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ce presentation subject title text here]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place presentation subject title text here]</Template>
  <TotalTime>0</TotalTime>
  <Words>1456</Words>
  <Application>Microsoft Office PowerPoint</Application>
  <PresentationFormat>On-screen Show (4:3)</PresentationFormat>
  <Paragraphs>225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Times New Roman</vt:lpstr>
      <vt:lpstr>place presentation subject title text here]</vt:lpstr>
      <vt:lpstr>Document</vt:lpstr>
      <vt:lpstr>Visio</vt:lpstr>
      <vt:lpstr>Considering In-Device Coexistence interference from WiFi point of view</vt:lpstr>
      <vt:lpstr>Abstract</vt:lpstr>
      <vt:lpstr>In-Device Coexistence (IDC) history in 3GPP</vt:lpstr>
      <vt:lpstr>Applicable scenarios for IDC in 3GPP [5]</vt:lpstr>
      <vt:lpstr>Usage scenarios</vt:lpstr>
      <vt:lpstr>Usage scenarios</vt:lpstr>
      <vt:lpstr>Other Usage scenarios – Non WLAN related</vt:lpstr>
      <vt:lpstr>Solutions agreed in 3GPP</vt:lpstr>
      <vt:lpstr>Necessity to consider IDC from WiFi point of view</vt:lpstr>
      <vt:lpstr>Necessity to consider IDC from WiFi point of view</vt:lpstr>
      <vt:lpstr>Proposed method</vt:lpstr>
      <vt:lpstr>Straw Poll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2011-11-05T12:47:06Z</dcterms:created>
  <dcterms:modified xsi:type="dcterms:W3CDTF">2013-07-17T07:07:29Z</dcterms:modified>
</cp:coreProperties>
</file>