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0" r:id="rId3"/>
    <p:sldId id="277" r:id="rId4"/>
    <p:sldId id="298" r:id="rId5"/>
    <p:sldId id="315" r:id="rId6"/>
    <p:sldId id="316" r:id="rId7"/>
    <p:sldId id="317" r:id="rId8"/>
    <p:sldId id="318" r:id="rId9"/>
    <p:sldId id="319" r:id="rId10"/>
    <p:sldId id="314" r:id="rId11"/>
    <p:sldId id="313" r:id="rId12"/>
    <p:sldId id="296" r:id="rId13"/>
    <p:sldId id="320" r:id="rId1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98B936"/>
    <a:srgbClr val="E7F6EF"/>
    <a:srgbClr val="CBECDE"/>
    <a:srgbClr val="66FF99"/>
    <a:srgbClr val="FF9966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86475" autoAdjust="0"/>
  </p:normalViewPr>
  <p:slideViewPr>
    <p:cSldViewPr>
      <p:cViewPr varScale="1">
        <p:scale>
          <a:sx n="65" d="100"/>
          <a:sy n="65" d="100"/>
        </p:scale>
        <p:origin x="-159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39977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67943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802.11-13/0869r0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Simulation scenarios and metrics for HEW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2013-07-15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3577502"/>
              </p:ext>
            </p:extLst>
          </p:nvPr>
        </p:nvGraphicFramePr>
        <p:xfrm>
          <a:off x="569913" y="2346325"/>
          <a:ext cx="7194550" cy="310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4" name="Document" r:id="rId4" imgW="8285051" imgH="3588799" progId="Word.Document.8">
                  <p:embed/>
                </p:oleObj>
              </mc:Choice>
              <mc:Fallback>
                <p:oleObj name="Document" r:id="rId4" imgW="8285051" imgH="358879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13" y="2346325"/>
                        <a:ext cx="7194550" cy="310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2013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458200" cy="1066800"/>
          </a:xfrm>
        </p:spPr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raffic models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382000" cy="685800"/>
          </a:xfrm>
        </p:spPr>
        <p:txBody>
          <a:bodyPr/>
          <a:lstStyle/>
          <a:p>
            <a:r>
              <a:rPr lang="en-US" sz="1600" b="0" dirty="0" smtClean="0"/>
              <a:t>Based on mixture of the traffic types defined in the usage models</a:t>
            </a:r>
          </a:p>
          <a:p>
            <a:endParaRPr lang="en-US" sz="1600" b="0" dirty="0"/>
          </a:p>
          <a:p>
            <a:r>
              <a:rPr lang="en-US" sz="1600" b="0" dirty="0" smtClean="0"/>
              <a:t>For networks of interest, primarily web, streaming/IPTV video, file transfer</a:t>
            </a:r>
          </a:p>
          <a:p>
            <a:pPr lvl="1"/>
            <a:r>
              <a:rPr lang="en-US" sz="1400" dirty="0"/>
              <a:t>r</a:t>
            </a:r>
            <a:r>
              <a:rPr lang="en-US" sz="1400" dirty="0" smtClean="0"/>
              <a:t>elatively high per-user throughput requirements in 2a wireless office and 3a dense apartment building</a:t>
            </a:r>
          </a:p>
          <a:p>
            <a:pPr lvl="1"/>
            <a:r>
              <a:rPr lang="en-US" sz="1400" dirty="0"/>
              <a:t>m</a:t>
            </a:r>
            <a:r>
              <a:rPr lang="en-US" sz="1400" dirty="0" smtClean="0"/>
              <a:t>ostly TCP, except IPTV / </a:t>
            </a:r>
            <a:r>
              <a:rPr lang="en-US" sz="1400" dirty="0" err="1" smtClean="0"/>
              <a:t>Miracast</a:t>
            </a:r>
            <a:r>
              <a:rPr lang="en-US" sz="1400" dirty="0" smtClean="0"/>
              <a:t> / VoIP which are typically UDP</a:t>
            </a:r>
          </a:p>
          <a:p>
            <a:pPr lvl="1"/>
            <a:r>
              <a:rPr lang="en-US" sz="1400" dirty="0"/>
              <a:t>i</a:t>
            </a:r>
            <a:r>
              <a:rPr lang="en-US" sz="1400" dirty="0" smtClean="0"/>
              <a:t>nclude small packets (video – reverse direction ACKs, VoIP, </a:t>
            </a:r>
            <a:r>
              <a:rPr lang="en-US" sz="1400" dirty="0" err="1" smtClean="0"/>
              <a:t>etc</a:t>
            </a:r>
            <a:r>
              <a:rPr lang="en-US" sz="1400" dirty="0" smtClean="0"/>
              <a:t>)</a:t>
            </a:r>
          </a:p>
          <a:p>
            <a:pPr lvl="1"/>
            <a:r>
              <a:rPr lang="en-US" sz="1400" dirty="0"/>
              <a:t>o</a:t>
            </a:r>
            <a:r>
              <a:rPr lang="en-US" sz="1400" b="0" dirty="0" smtClean="0"/>
              <a:t>ther interfering networks can be modeled in the same way</a:t>
            </a:r>
          </a:p>
          <a:p>
            <a:pPr lvl="1"/>
            <a:endParaRPr lang="en-US" sz="1200" dirty="0"/>
          </a:p>
          <a:p>
            <a:pPr lvl="1"/>
            <a:endParaRPr lang="en-US" sz="1000" b="0" dirty="0" smtClean="0"/>
          </a:p>
          <a:p>
            <a:pPr marL="0" indent="0">
              <a:buNone/>
            </a:pPr>
            <a:endParaRPr lang="en-US" sz="1600" b="0" dirty="0"/>
          </a:p>
          <a:p>
            <a:r>
              <a:rPr lang="en-US" sz="1600" b="0" dirty="0" smtClean="0"/>
              <a:t>For idle device traffic, consider modeling as chaotic interference or specific model</a:t>
            </a:r>
          </a:p>
          <a:p>
            <a:pPr lvl="1"/>
            <a:r>
              <a:rPr lang="en-US" sz="1400" dirty="0"/>
              <a:t>e</a:t>
            </a:r>
            <a:r>
              <a:rPr lang="en-US" sz="1400" dirty="0" smtClean="0"/>
              <a:t>.g. probe request transmitted by each STA every X </a:t>
            </a:r>
            <a:r>
              <a:rPr lang="en-US" sz="1400" dirty="0" err="1" smtClean="0"/>
              <a:t>secs</a:t>
            </a:r>
            <a:r>
              <a:rPr lang="en-US" sz="1400" dirty="0" smtClean="0"/>
              <a:t>, followed by flurry of probe responses from other STAs</a:t>
            </a:r>
            <a:endParaRPr lang="en-US" sz="1400" dirty="0"/>
          </a:p>
          <a:p>
            <a:endParaRPr lang="en-US" sz="1800" b="0" dirty="0" smtClean="0"/>
          </a:p>
          <a:p>
            <a:pPr marL="0" indent="0">
              <a:buNone/>
            </a:pPr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B044674-53E0-428A-8AF2-BC0E6B499C1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2013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4423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458200" cy="1066800"/>
          </a:xfrm>
        </p:spPr>
        <p:txBody>
          <a:bodyPr/>
          <a:lstStyle/>
          <a:p>
            <a:r>
              <a:rPr lang="en-US" dirty="0" smtClean="0"/>
              <a:t>Evaluation metrics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228600" y="1539708"/>
            <a:ext cx="8458200" cy="685800"/>
          </a:xfrm>
        </p:spPr>
        <p:txBody>
          <a:bodyPr/>
          <a:lstStyle/>
          <a:p>
            <a:r>
              <a:rPr lang="en-US" sz="1600" b="0" dirty="0" smtClean="0"/>
              <a:t>We propose evaluation metrics are calculated over the Networks of interest only</a:t>
            </a:r>
          </a:p>
          <a:p>
            <a:pPr lvl="1"/>
            <a:r>
              <a:rPr lang="en-US" sz="1400" dirty="0" smtClean="0"/>
              <a:t>If multiple types of Networks of interest (e.g. scenario C -  WLAN ESS + many wireless display/dock links), it may be useful to express metrics for each type individually</a:t>
            </a:r>
          </a:p>
          <a:p>
            <a:pPr lvl="1"/>
            <a:r>
              <a:rPr lang="en-US" sz="1400" dirty="0" smtClean="0"/>
              <a:t>For simpler analysis of certain techniques (e.g. PHY), a single (or partial) Network of interest can be selected from the full scenario as described in [1]</a:t>
            </a:r>
          </a:p>
          <a:p>
            <a:pPr lvl="1"/>
            <a:endParaRPr lang="en-US" sz="1200" b="0" dirty="0"/>
          </a:p>
          <a:p>
            <a:r>
              <a:rPr lang="en-US" sz="1600" b="0" dirty="0" smtClean="0"/>
              <a:t>For hotspot / classical WLAN, the most important metric is </a:t>
            </a:r>
            <a:r>
              <a:rPr lang="en-US" sz="1600" b="0" u="sng" dirty="0" smtClean="0"/>
              <a:t>per-user MAC layer throughput</a:t>
            </a:r>
          </a:p>
          <a:p>
            <a:pPr lvl="1"/>
            <a:r>
              <a:rPr lang="en-US" sz="1400" dirty="0" smtClean="0"/>
              <a:t>Average per-user throughput gives good indication of typical </a:t>
            </a:r>
            <a:r>
              <a:rPr lang="en-US" sz="1400" dirty="0" err="1" smtClean="0"/>
              <a:t>QoE</a:t>
            </a:r>
            <a:endParaRPr lang="en-US" sz="1400" dirty="0" smtClean="0"/>
          </a:p>
          <a:p>
            <a:pPr lvl="1"/>
            <a:r>
              <a:rPr lang="en-US" sz="1400" dirty="0" smtClean="0"/>
              <a:t>Probability of throughput &lt; 2 Mbps  describes % of users with less than acceptable </a:t>
            </a:r>
            <a:r>
              <a:rPr lang="en-US" sz="1400" dirty="0" err="1" smtClean="0"/>
              <a:t>QoE</a:t>
            </a:r>
            <a:endParaRPr lang="en-US" sz="1400" dirty="0" smtClean="0"/>
          </a:p>
          <a:p>
            <a:pPr lvl="1"/>
            <a:r>
              <a:rPr lang="en-US" sz="1400" dirty="0" smtClean="0"/>
              <a:t>5% throughput (</a:t>
            </a:r>
            <a:r>
              <a:rPr lang="en-US" sz="1400" dirty="0" err="1" smtClean="0"/>
              <a:t>cdf</a:t>
            </a:r>
            <a:r>
              <a:rPr lang="en-US" sz="1400" dirty="0" smtClean="0"/>
              <a:t> over multiple random drops) describes the “worst case” experience</a:t>
            </a:r>
          </a:p>
          <a:p>
            <a:pPr lvl="2"/>
            <a:r>
              <a:rPr lang="en-US" sz="1200" dirty="0" smtClean="0"/>
              <a:t>A good proxy for drop-out rate (below throughput for minimal connectivity)</a:t>
            </a:r>
          </a:p>
          <a:p>
            <a:pPr lvl="1"/>
            <a:r>
              <a:rPr lang="en-US" sz="1400" dirty="0" smtClean="0"/>
              <a:t>Jitter, PER </a:t>
            </a:r>
            <a:r>
              <a:rPr lang="en-US" sz="1400" dirty="0" err="1" smtClean="0"/>
              <a:t>etc</a:t>
            </a:r>
            <a:r>
              <a:rPr lang="en-US" sz="1400" dirty="0" smtClean="0"/>
              <a:t> may be optional considerations for certain usages (e.g.. Gaming, telephony/UCC)</a:t>
            </a:r>
            <a:endParaRPr lang="en-US" sz="1800" dirty="0" smtClean="0"/>
          </a:p>
          <a:p>
            <a:pPr lvl="1"/>
            <a:endParaRPr lang="en-US" sz="1400" dirty="0"/>
          </a:p>
          <a:p>
            <a:r>
              <a:rPr lang="en-US" sz="1600" b="0" dirty="0" smtClean="0"/>
              <a:t>Higher-layer </a:t>
            </a:r>
            <a:r>
              <a:rPr lang="en-US" sz="1600" b="0" dirty="0" err="1" smtClean="0"/>
              <a:t>QoE</a:t>
            </a:r>
            <a:r>
              <a:rPr lang="en-US" sz="1600" b="0" dirty="0" smtClean="0"/>
              <a:t> metrics (e.g. association time) should be mapped to corresponding PHY/MAC metrics by separate simulation if necessary (e.g. depending on protocol, architecture)</a:t>
            </a:r>
          </a:p>
          <a:p>
            <a:pPr lvl="1"/>
            <a:endParaRPr lang="en-US" sz="1600" dirty="0"/>
          </a:p>
          <a:p>
            <a:r>
              <a:rPr lang="en-US" sz="1600" b="0" dirty="0" smtClean="0"/>
              <a:t>Using the same metrics, a baseline reference can be calculated (e.g. based on 11ac) to quantify relative gains achieved with HEW</a:t>
            </a:r>
          </a:p>
          <a:p>
            <a:pPr lvl="1"/>
            <a:r>
              <a:rPr lang="en-US" sz="1400" dirty="0" smtClean="0"/>
              <a:t>“Area throughput” may be optional to show the aggregate spectral efficiency limits of HEW technology</a:t>
            </a:r>
            <a:endParaRPr lang="en-US" sz="14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B044674-53E0-428A-8AF2-BC0E6B499C1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533400" y="3581400"/>
            <a:ext cx="5410200" cy="190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0" indent="-381000">
              <a:lnSpc>
                <a:spcPct val="110000"/>
              </a:lnSpc>
              <a:buFontTx/>
              <a:buAutoNum type="arabicPeriod"/>
            </a:pPr>
            <a:endParaRPr lang="en-US" sz="1600" b="0" dirty="0" smtClean="0"/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2013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8289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81000" y="655320"/>
            <a:ext cx="8458200" cy="1066800"/>
          </a:xfrm>
        </p:spPr>
        <p:txBody>
          <a:bodyPr/>
          <a:lstStyle/>
          <a:p>
            <a:r>
              <a:rPr lang="en-US" dirty="0" smtClean="0"/>
              <a:t>References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382000" cy="4495800"/>
          </a:xfrm>
        </p:spPr>
        <p:txBody>
          <a:bodyPr/>
          <a:lstStyle/>
          <a:p>
            <a:r>
              <a:rPr lang="en-US" sz="1800" dirty="0" smtClean="0"/>
              <a:t>[1] IEEE 802.11-13/0520r1 - T. </a:t>
            </a:r>
            <a:r>
              <a:rPr lang="en-US" sz="1800" dirty="0" err="1" smtClean="0"/>
              <a:t>Derham</a:t>
            </a:r>
            <a:r>
              <a:rPr lang="en-US" sz="1800" dirty="0" smtClean="0"/>
              <a:t> - “HEW scenarios and evaluation metrics”</a:t>
            </a:r>
          </a:p>
          <a:p>
            <a:r>
              <a:rPr lang="en-US" sz="1800" dirty="0" smtClean="0"/>
              <a:t>[2] </a:t>
            </a:r>
            <a:r>
              <a:rPr lang="en-US" sz="1800" dirty="0"/>
              <a:t>IEEE </a:t>
            </a:r>
            <a:r>
              <a:rPr lang="en-US" sz="1800" dirty="0" smtClean="0"/>
              <a:t>802.11-13/0657r3 – L. </a:t>
            </a:r>
            <a:r>
              <a:rPr lang="en-US" sz="1800" dirty="0" err="1" smtClean="0"/>
              <a:t>Cariou</a:t>
            </a:r>
            <a:r>
              <a:rPr lang="en-US" sz="1800" dirty="0" smtClean="0"/>
              <a:t> </a:t>
            </a:r>
            <a:r>
              <a:rPr lang="en-US" sz="1800" dirty="0"/>
              <a:t>- </a:t>
            </a:r>
            <a:r>
              <a:rPr lang="en-US" sz="1800" dirty="0" smtClean="0"/>
              <a:t>“Usage models for IEEE 802.11 High Efficiency WLAN study group (HEW SG) – Liaison with WFA”</a:t>
            </a:r>
            <a:endParaRPr lang="en-US" sz="1800" dirty="0"/>
          </a:p>
          <a:p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2"/>
            <a:endParaRPr lang="en-US" sz="1200" dirty="0" smtClean="0"/>
          </a:p>
          <a:p>
            <a:pPr lvl="1"/>
            <a:endParaRPr lang="en-US" sz="1400" dirty="0" smtClean="0"/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endParaRPr lang="en-US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B044674-53E0-428A-8AF2-BC0E6B499C1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2013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5615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228600" y="655320"/>
            <a:ext cx="8763000" cy="1066800"/>
          </a:xfrm>
        </p:spPr>
        <p:txBody>
          <a:bodyPr/>
          <a:lstStyle/>
          <a:p>
            <a:r>
              <a:rPr lang="en-US" dirty="0" smtClean="0"/>
              <a:t>Key performance issues per usage case category</a:t>
            </a:r>
            <a:endParaRPr lang="en-US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04800" y="1661652"/>
            <a:ext cx="8382000" cy="4495800"/>
          </a:xfrm>
        </p:spPr>
        <p:txBody>
          <a:bodyPr/>
          <a:lstStyle/>
          <a:p>
            <a:r>
              <a:rPr lang="en-US" sz="1800" dirty="0" smtClean="0"/>
              <a:t>Category 1</a:t>
            </a:r>
          </a:p>
          <a:p>
            <a:pPr lvl="1"/>
            <a:r>
              <a:rPr lang="en-US" sz="1400" dirty="0"/>
              <a:t>difficulties to perform frequency/spatial reuse between neighboring BSSs</a:t>
            </a:r>
          </a:p>
          <a:p>
            <a:pPr lvl="1"/>
            <a:r>
              <a:rPr lang="en-US" sz="1400" dirty="0"/>
              <a:t>reduced efficiency when multiple APs are sharing the same channel</a:t>
            </a:r>
          </a:p>
          <a:p>
            <a:pPr lvl="1"/>
            <a:r>
              <a:rPr lang="en-US" sz="1400" dirty="0"/>
              <a:t>reducing the size of each BSS (to reduce number of STAs per APs, enable channel reuse in neighboring BSSs and increase capacity per STA) is limited by co-channel interference and protection</a:t>
            </a:r>
          </a:p>
          <a:p>
            <a:pPr lvl="1"/>
            <a:r>
              <a:rPr lang="en-US" sz="1400" dirty="0"/>
              <a:t>per user throughput collapses with high number of STAs per AP: bad efficiency per BSS</a:t>
            </a:r>
          </a:p>
          <a:p>
            <a:r>
              <a:rPr lang="en-US" sz="1800" dirty="0" smtClean="0"/>
              <a:t>Category 2</a:t>
            </a:r>
          </a:p>
          <a:p>
            <a:pPr lvl="1"/>
            <a:r>
              <a:rPr lang="en-US" sz="1400" dirty="0" smtClean="0"/>
              <a:t>per </a:t>
            </a:r>
            <a:r>
              <a:rPr lang="en-US" sz="1400" dirty="0"/>
              <a:t>user throughput collapses with high number of STAs per AP: bad efficiency per BSS</a:t>
            </a:r>
          </a:p>
          <a:p>
            <a:r>
              <a:rPr lang="en-US" sz="1800" dirty="0" smtClean="0"/>
              <a:t>Category 3</a:t>
            </a:r>
          </a:p>
          <a:p>
            <a:pPr lvl="1"/>
            <a:r>
              <a:rPr lang="en-US" sz="1400" dirty="0"/>
              <a:t>difficulties to perform frequency/spatial reuse between neighboring BSSs with different management entities (co-channel interference)</a:t>
            </a:r>
          </a:p>
          <a:p>
            <a:pPr lvl="1"/>
            <a:r>
              <a:rPr lang="en-US" sz="1400" dirty="0"/>
              <a:t>weak performance at BSS-edge with low SINR in such an interfering environment</a:t>
            </a:r>
          </a:p>
          <a:p>
            <a:r>
              <a:rPr lang="en-US" sz="1800" dirty="0" smtClean="0"/>
              <a:t>Category 4</a:t>
            </a:r>
          </a:p>
          <a:p>
            <a:pPr lvl="1"/>
            <a:r>
              <a:rPr lang="en-US" sz="1400" dirty="0"/>
              <a:t>weak performance at BSS-edge with low SINR in such an interfering environment</a:t>
            </a:r>
          </a:p>
          <a:p>
            <a:pPr lvl="1"/>
            <a:r>
              <a:rPr lang="en-US" sz="1400" dirty="0"/>
              <a:t>difficulties to perform frequency/spatial reuse between neighboring BSSs</a:t>
            </a:r>
          </a:p>
          <a:p>
            <a:pPr lvl="1"/>
            <a:r>
              <a:rPr lang="en-US" sz="1400" dirty="0"/>
              <a:t>per user throughput collapses with high number of STAs per AP: bad efficiency per BSS</a:t>
            </a:r>
          </a:p>
          <a:p>
            <a:pPr lvl="1"/>
            <a:r>
              <a:rPr lang="en-US" sz="1400" dirty="0"/>
              <a:t>performance is affected by outdoor propagation conditions</a:t>
            </a:r>
          </a:p>
          <a:p>
            <a:endParaRPr lang="en-US" sz="1800" dirty="0"/>
          </a:p>
          <a:p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2"/>
            <a:endParaRPr lang="en-US" sz="1200" dirty="0" smtClean="0"/>
          </a:p>
          <a:p>
            <a:pPr lvl="1"/>
            <a:endParaRPr lang="en-US" sz="1400" dirty="0" smtClean="0"/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endParaRPr lang="en-US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B044674-53E0-428A-8AF2-BC0E6B499C1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2013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3842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382000" cy="2057400"/>
          </a:xfrm>
        </p:spPr>
        <p:txBody>
          <a:bodyPr/>
          <a:lstStyle/>
          <a:p>
            <a:r>
              <a:rPr lang="en-US" sz="1600" b="0" dirty="0" smtClean="0"/>
              <a:t>We presented in 13/0520r1 [1] some proposed general approaches for defining the evaluation scenarios, methodologies and metrics for HEW</a:t>
            </a:r>
          </a:p>
          <a:p>
            <a:pPr marL="0" indent="0">
              <a:buNone/>
            </a:pPr>
            <a:endParaRPr lang="en-US" sz="1600" b="0" dirty="0" smtClean="0"/>
          </a:p>
          <a:p>
            <a:r>
              <a:rPr lang="en-US" sz="1600" b="0" dirty="0" smtClean="0"/>
              <a:t>In this document, we propose a small number of specific evaluation scenarios and corresponding metrics, based on categorization of the usage models outlined in 13/0657r3 [2]</a:t>
            </a:r>
            <a:endParaRPr lang="en-US" sz="1100" b="0" dirty="0" smtClean="0"/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2013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305800" cy="3962400"/>
          </a:xfrm>
        </p:spPr>
        <p:txBody>
          <a:bodyPr/>
          <a:lstStyle/>
          <a:p>
            <a:r>
              <a:rPr lang="en-US" sz="1600" b="0" dirty="0" smtClean="0"/>
              <a:t>A total of 15 different usage models are outlined in 13/0657r3, each with some variations</a:t>
            </a:r>
          </a:p>
          <a:p>
            <a:pPr lvl="1"/>
            <a:r>
              <a:rPr lang="en-US" sz="1400" b="0" dirty="0" smtClean="0"/>
              <a:t>too many to all be included in the evaluation methodology</a:t>
            </a:r>
          </a:p>
          <a:p>
            <a:endParaRPr lang="en-US" sz="1600" b="0" dirty="0"/>
          </a:p>
          <a:p>
            <a:r>
              <a:rPr lang="en-US" sz="1600" b="0" dirty="0" smtClean="0"/>
              <a:t>We expect that WFA will provide input on prioritization and/or additional considerations, nevertheless it is useful to start defining key scenarios for evaluation as soon as possible</a:t>
            </a:r>
          </a:p>
          <a:p>
            <a:endParaRPr lang="en-US" sz="1600" b="0" dirty="0"/>
          </a:p>
          <a:p>
            <a:r>
              <a:rPr lang="en-US" sz="1600" b="0" dirty="0" smtClean="0"/>
              <a:t>We prefer a small number of scenarios that are </a:t>
            </a:r>
            <a:r>
              <a:rPr lang="en-US" sz="1600" b="0" u="sng" dirty="0" smtClean="0"/>
              <a:t>complete</a:t>
            </a:r>
            <a:r>
              <a:rPr lang="en-US" sz="1600" b="0" dirty="0" smtClean="0"/>
              <a:t> models of real-world environments</a:t>
            </a:r>
          </a:p>
          <a:p>
            <a:pPr lvl="1"/>
            <a:r>
              <a:rPr lang="en-US" sz="1400" dirty="0" smtClean="0"/>
              <a:t>i.e. approximately model what would be seen if one were to “</a:t>
            </a:r>
            <a:r>
              <a:rPr lang="en-US" sz="1400" dirty="0" err="1" smtClean="0"/>
              <a:t>Wireshark</a:t>
            </a:r>
            <a:r>
              <a:rPr lang="en-US" sz="1400" dirty="0" smtClean="0"/>
              <a:t>” a WLAN channel</a:t>
            </a:r>
          </a:p>
          <a:p>
            <a:pPr lvl="1"/>
            <a:r>
              <a:rPr lang="en-US" sz="1400" dirty="0" smtClean="0"/>
              <a:t>in particular, to model the interferences in a realistic way</a:t>
            </a:r>
          </a:p>
          <a:p>
            <a:pPr lvl="1"/>
            <a:endParaRPr lang="en-US" sz="1400" b="0" dirty="0"/>
          </a:p>
          <a:p>
            <a:r>
              <a:rPr lang="en-US" sz="1600" b="0" dirty="0" smtClean="0"/>
              <a:t>Evaluation metrics should follow naturally from the scenarios</a:t>
            </a:r>
            <a:r>
              <a:rPr lang="en-US" sz="1600" b="0" dirty="0"/>
              <a:t> </a:t>
            </a:r>
            <a:r>
              <a:rPr lang="en-US" sz="1600" b="0" dirty="0" smtClean="0"/>
              <a:t>by clarifying the elements of each scenario that we are actually interested 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B044674-53E0-428A-8AF2-BC0E6B499C1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2013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8627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458200" cy="1066800"/>
          </a:xfrm>
        </p:spPr>
        <p:txBody>
          <a:bodyPr/>
          <a:lstStyle/>
          <a:p>
            <a:r>
              <a:rPr lang="en-US" dirty="0" smtClean="0"/>
              <a:t>What forms a scenario?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458200" cy="685800"/>
          </a:xfrm>
        </p:spPr>
        <p:txBody>
          <a:bodyPr/>
          <a:lstStyle/>
          <a:p>
            <a:r>
              <a:rPr lang="en-US" sz="1600" b="0" dirty="0" smtClean="0"/>
              <a:t>A scenario can be formed by fully specifying the environment corresponding to a usage model</a:t>
            </a:r>
          </a:p>
          <a:p>
            <a:r>
              <a:rPr lang="en-US" sz="1600" b="0" dirty="0" smtClean="0"/>
              <a:t>We define three components in a layered approach [1] as follows:</a:t>
            </a:r>
          </a:p>
          <a:p>
            <a:pPr marL="0" indent="0">
              <a:buNone/>
            </a:pPr>
            <a:endParaRPr lang="en-US" sz="2000" b="0" dirty="0"/>
          </a:p>
          <a:p>
            <a:r>
              <a:rPr lang="en-US" sz="1600" b="0" dirty="0" smtClean="0"/>
              <a:t>(</a:t>
            </a:r>
            <a:r>
              <a:rPr lang="en-US" sz="1600" b="0" dirty="0" err="1" smtClean="0"/>
              <a:t>i</a:t>
            </a:r>
            <a:r>
              <a:rPr lang="en-US" sz="1600" b="0" dirty="0" smtClean="0"/>
              <a:t>) “networks of interest”: networks used to </a:t>
            </a:r>
            <a:r>
              <a:rPr lang="en-US" sz="1600" b="0" dirty="0" err="1" smtClean="0"/>
              <a:t>realise</a:t>
            </a:r>
            <a:r>
              <a:rPr lang="en-US" sz="1600" b="0" dirty="0" smtClean="0"/>
              <a:t> the usage model</a:t>
            </a:r>
          </a:p>
          <a:p>
            <a:pPr lvl="1"/>
            <a:r>
              <a:rPr lang="en-US" sz="1400" dirty="0"/>
              <a:t>d</a:t>
            </a:r>
            <a:r>
              <a:rPr lang="en-US" sz="1400" dirty="0" smtClean="0"/>
              <a:t>escribed in usage models “pre-conditions”, “environment” and “applications”</a:t>
            </a:r>
          </a:p>
          <a:p>
            <a:pPr marL="457200" lvl="1" indent="0">
              <a:buNone/>
            </a:pPr>
            <a:endParaRPr lang="en-US" sz="1200" dirty="0"/>
          </a:p>
          <a:p>
            <a:r>
              <a:rPr lang="en-US" sz="1600" b="0" dirty="0" smtClean="0"/>
              <a:t>(ii) “other interfering networks”: networks not required to </a:t>
            </a:r>
            <a:r>
              <a:rPr lang="en-US" sz="1600" b="0" dirty="0" err="1" smtClean="0"/>
              <a:t>realise</a:t>
            </a:r>
            <a:r>
              <a:rPr lang="en-US" sz="1600" b="0" dirty="0" smtClean="0"/>
              <a:t> the usage model but that coexist in the same real-world scenario</a:t>
            </a:r>
          </a:p>
          <a:p>
            <a:pPr lvl="1"/>
            <a:r>
              <a:rPr lang="en-US" sz="1400" dirty="0"/>
              <a:t>d</a:t>
            </a:r>
            <a:r>
              <a:rPr lang="en-US" sz="1400" dirty="0" smtClean="0"/>
              <a:t>escribed only in usage models “traffic conditions” (as other interferences)</a:t>
            </a:r>
          </a:p>
          <a:p>
            <a:pPr lvl="1"/>
            <a:endParaRPr lang="en-US" sz="1400" dirty="0" smtClean="0"/>
          </a:p>
          <a:p>
            <a:r>
              <a:rPr lang="en-US" sz="1600" b="0" dirty="0" smtClean="0"/>
              <a:t>(iii) “idle devices”: STAs and APs that are not transmitting data but still causing interference with management frames</a:t>
            </a:r>
          </a:p>
          <a:p>
            <a:pPr lvl="1"/>
            <a:r>
              <a:rPr lang="en-US" sz="1400" dirty="0" smtClean="0"/>
              <a:t>e.g. beacons from Soft APs (WFD, tethering, …), probe and association requests from STAs, radio resource management reports, …</a:t>
            </a:r>
          </a:p>
          <a:p>
            <a:pPr lvl="1"/>
            <a:endParaRPr lang="en-US" sz="1400" dirty="0"/>
          </a:p>
          <a:p>
            <a:endParaRPr lang="en-US" sz="1800" b="0" dirty="0" smtClean="0"/>
          </a:p>
          <a:p>
            <a:pPr marL="0" indent="0">
              <a:buNone/>
            </a:pPr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B044674-53E0-428A-8AF2-BC0E6B499C1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533400" y="3581400"/>
            <a:ext cx="5410200" cy="190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0" indent="-381000">
              <a:lnSpc>
                <a:spcPct val="110000"/>
              </a:lnSpc>
              <a:buFontTx/>
              <a:buAutoNum type="arabicPeriod"/>
            </a:pPr>
            <a:endParaRPr lang="en-US" sz="1600" b="0" dirty="0" smtClean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1049592" y="6019800"/>
            <a:ext cx="6705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200" b="0" kern="0" dirty="0" smtClean="0"/>
              <a:t>* The term “interference” refers to all other co-channel transmissions, no matter if they are sharing airtime (i.e. normal CSMA/CA operation) or causing link-level interference (e.g. hidden node)</a:t>
            </a:r>
            <a:endParaRPr lang="en-US" sz="1600" b="0" kern="0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2013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0089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458200" cy="1066800"/>
          </a:xfrm>
        </p:spPr>
        <p:txBody>
          <a:bodyPr/>
          <a:lstStyle/>
          <a:p>
            <a:r>
              <a:rPr lang="en-US" dirty="0" smtClean="0"/>
              <a:t>Scenario </a:t>
            </a:r>
            <a:r>
              <a:rPr lang="en-US" dirty="0" err="1" smtClean="0"/>
              <a:t>downselection</a:t>
            </a:r>
            <a:endParaRPr lang="en-US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458200" cy="685800"/>
          </a:xfrm>
        </p:spPr>
        <p:txBody>
          <a:bodyPr/>
          <a:lstStyle/>
          <a:p>
            <a:r>
              <a:rPr lang="en-US" sz="1600" dirty="0"/>
              <a:t>A</a:t>
            </a:r>
            <a:r>
              <a:rPr lang="en-US" sz="1600" dirty="0" smtClean="0"/>
              <a:t>. </a:t>
            </a:r>
            <a:r>
              <a:rPr lang="en-US" sz="1600" dirty="0"/>
              <a:t>HOTSPOT / MANAGED ESS</a:t>
            </a:r>
          </a:p>
          <a:p>
            <a:pPr lvl="1"/>
            <a:r>
              <a:rPr lang="en-US" sz="1400" dirty="0"/>
              <a:t>1a Usage in stadium</a:t>
            </a:r>
          </a:p>
          <a:p>
            <a:pPr lvl="1"/>
            <a:r>
              <a:rPr lang="en-US" sz="1400" dirty="0"/>
              <a:t>1b Airports and Train </a:t>
            </a:r>
            <a:r>
              <a:rPr lang="en-US" sz="1400" dirty="0" smtClean="0"/>
              <a:t>Stations</a:t>
            </a:r>
          </a:p>
          <a:p>
            <a:pPr lvl="1"/>
            <a:r>
              <a:rPr lang="en-US" sz="1400" dirty="0" smtClean="0"/>
              <a:t>1c Exhibition hall</a:t>
            </a:r>
            <a:endParaRPr lang="en-US" sz="1400" dirty="0"/>
          </a:p>
          <a:p>
            <a:pPr lvl="1"/>
            <a:r>
              <a:rPr lang="en-US" sz="1400" dirty="0"/>
              <a:t>1d Shopping mall</a:t>
            </a:r>
          </a:p>
          <a:p>
            <a:pPr lvl="1"/>
            <a:r>
              <a:rPr lang="en-US" sz="1400" dirty="0"/>
              <a:t>4a Super-dense urban street</a:t>
            </a:r>
          </a:p>
          <a:p>
            <a:pPr lvl="1"/>
            <a:r>
              <a:rPr lang="en-US" sz="1400" dirty="0"/>
              <a:t>4b Pico-cell street deployment</a:t>
            </a:r>
          </a:p>
          <a:p>
            <a:pPr marL="0" indent="0">
              <a:buNone/>
            </a:pPr>
            <a:endParaRPr lang="en-US" sz="1600" b="0" dirty="0"/>
          </a:p>
          <a:p>
            <a:r>
              <a:rPr lang="en-US" sz="1600" dirty="0" smtClean="0"/>
              <a:t>B. RESIDENTIAL</a:t>
            </a:r>
          </a:p>
          <a:p>
            <a:pPr lvl="1"/>
            <a:r>
              <a:rPr lang="en-US" sz="1400" dirty="0" smtClean="0"/>
              <a:t>3a Dense apartment building</a:t>
            </a:r>
          </a:p>
          <a:p>
            <a:pPr lvl="1"/>
            <a:r>
              <a:rPr lang="en-US" sz="1400" b="0" dirty="0" smtClean="0"/>
              <a:t>3b Community Wi-Fi</a:t>
            </a:r>
          </a:p>
          <a:p>
            <a:pPr marL="457200" lvl="1" indent="0">
              <a:buNone/>
            </a:pPr>
            <a:endParaRPr lang="en-US" sz="1400" dirty="0"/>
          </a:p>
          <a:p>
            <a:r>
              <a:rPr lang="en-US" sz="1600" dirty="0" smtClean="0"/>
              <a:t>C. OFFICE / SCHOOL</a:t>
            </a:r>
          </a:p>
          <a:p>
            <a:pPr lvl="1"/>
            <a:r>
              <a:rPr lang="en-US" sz="1400" dirty="0"/>
              <a:t>1e </a:t>
            </a:r>
            <a:r>
              <a:rPr lang="en-US" sz="1400" dirty="0" smtClean="0"/>
              <a:t>e-Education</a:t>
            </a:r>
          </a:p>
          <a:p>
            <a:pPr lvl="1"/>
            <a:r>
              <a:rPr lang="en-US" sz="1400" dirty="0" smtClean="0"/>
              <a:t>2a Wireless Office</a:t>
            </a:r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endParaRPr lang="en-US" sz="1800" dirty="0" smtClean="0"/>
          </a:p>
          <a:p>
            <a:pPr lvl="1"/>
            <a:endParaRPr lang="en-US" sz="1400" dirty="0"/>
          </a:p>
          <a:p>
            <a:endParaRPr lang="en-US" sz="1800" b="0" dirty="0" smtClean="0"/>
          </a:p>
          <a:p>
            <a:pPr marL="0" indent="0">
              <a:buNone/>
            </a:pPr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B044674-53E0-428A-8AF2-BC0E6B499C1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533400" y="3581400"/>
            <a:ext cx="5410200" cy="190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0" indent="-381000">
              <a:lnSpc>
                <a:spcPct val="110000"/>
              </a:lnSpc>
              <a:buFontTx/>
              <a:buAutoNum type="arabicPeriod"/>
            </a:pPr>
            <a:endParaRPr lang="en-US" sz="1600" b="0" dirty="0" smtClean="0"/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2013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2404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458200" cy="1066800"/>
          </a:xfrm>
        </p:spPr>
        <p:txBody>
          <a:bodyPr/>
          <a:lstStyle/>
          <a:p>
            <a:r>
              <a:rPr lang="en-US" dirty="0" smtClean="0"/>
              <a:t>A. Hotspot / Managed ESS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685800"/>
          </a:xfrm>
        </p:spPr>
        <p:txBody>
          <a:bodyPr/>
          <a:lstStyle/>
          <a:p>
            <a:r>
              <a:rPr lang="en-US" sz="1600" dirty="0" smtClean="0"/>
              <a:t>Networks of interest</a:t>
            </a:r>
          </a:p>
          <a:p>
            <a:pPr lvl="1"/>
            <a:r>
              <a:rPr lang="en-US" sz="1400" dirty="0"/>
              <a:t>m</a:t>
            </a:r>
            <a:r>
              <a:rPr lang="en-US" sz="1400" dirty="0" smtClean="0"/>
              <a:t>anaged hotspot/WLAN ESS (all)</a:t>
            </a:r>
          </a:p>
          <a:p>
            <a:pPr lvl="1"/>
            <a:r>
              <a:rPr lang="en-US" sz="1400" dirty="0" smtClean="0"/>
              <a:t>+ unmanaged APs in retail, booths, </a:t>
            </a:r>
            <a:r>
              <a:rPr lang="en-US" sz="1400" dirty="0" err="1" smtClean="0"/>
              <a:t>etc</a:t>
            </a:r>
            <a:r>
              <a:rPr lang="en-US" sz="1400" dirty="0" smtClean="0"/>
              <a:t> (1c exhibition hall, 1d shopping mall)</a:t>
            </a:r>
            <a:endParaRPr lang="en-US" sz="1400" dirty="0"/>
          </a:p>
          <a:p>
            <a:r>
              <a:rPr lang="en-US" sz="1600" dirty="0" smtClean="0"/>
              <a:t>Other interfering networks</a:t>
            </a:r>
          </a:p>
          <a:p>
            <a:pPr lvl="1"/>
            <a:r>
              <a:rPr lang="en-US" sz="1400" dirty="0"/>
              <a:t>t</a:t>
            </a:r>
            <a:r>
              <a:rPr lang="en-US" sz="1400" dirty="0" smtClean="0"/>
              <a:t>ethering Soft-APs (1a stadium, 1b airport/station)</a:t>
            </a:r>
          </a:p>
          <a:p>
            <a:pPr lvl="1"/>
            <a:r>
              <a:rPr lang="en-US" sz="1400" dirty="0"/>
              <a:t>o</a:t>
            </a:r>
            <a:r>
              <a:rPr lang="en-US" sz="1400" dirty="0" smtClean="0"/>
              <a:t>ther </a:t>
            </a:r>
            <a:r>
              <a:rPr lang="en-US" sz="1400" dirty="0"/>
              <a:t>operators’ hotspots (1b </a:t>
            </a:r>
            <a:r>
              <a:rPr lang="en-US" sz="1400" dirty="0" smtClean="0"/>
              <a:t>airport/station, 4a/b outdoor hotspots)</a:t>
            </a:r>
            <a:endParaRPr lang="en-US" sz="1400" dirty="0"/>
          </a:p>
          <a:p>
            <a:r>
              <a:rPr lang="en-US" sz="1600" dirty="0" smtClean="0"/>
              <a:t>Idle devices</a:t>
            </a:r>
          </a:p>
          <a:p>
            <a:pPr lvl="1"/>
            <a:r>
              <a:rPr lang="en-US" sz="1400" dirty="0"/>
              <a:t>i</a:t>
            </a:r>
            <a:r>
              <a:rPr lang="en-US" sz="1400" dirty="0" smtClean="0"/>
              <a:t>dle STAs (e.g. probe requests, esp. with WFD discovery)</a:t>
            </a:r>
          </a:p>
          <a:p>
            <a:pPr lvl="1"/>
            <a:r>
              <a:rPr lang="en-US" sz="1400" dirty="0"/>
              <a:t>i</a:t>
            </a:r>
            <a:r>
              <a:rPr lang="en-US" sz="1400" dirty="0" smtClean="0"/>
              <a:t>dle personal routers (e.g. beacons – esp. in 1a stadium, 2b airport/station)</a:t>
            </a:r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3"/>
            <a:endParaRPr lang="en-US" sz="12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B044674-53E0-428A-8AF2-BC0E6B499C1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2013</a:t>
            </a:r>
            <a:endParaRPr lang="en-US" sz="18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5480256" y="6210298"/>
            <a:ext cx="2971800" cy="325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200" b="0" kern="0" dirty="0" smtClean="0"/>
              <a:t>* due to siting constraints</a:t>
            </a:r>
            <a:endParaRPr lang="en-US" sz="1600" b="0" kern="0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1351284" y="5201356"/>
            <a:ext cx="1485900" cy="325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sz="1400" b="0" kern="0" dirty="0" smtClean="0"/>
              <a:t>AP density</a:t>
            </a:r>
            <a:endParaRPr lang="en-US" sz="1800" b="0" kern="0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394764" y="4417140"/>
            <a:ext cx="3888036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kern="0" dirty="0" smtClean="0"/>
              <a:t>Variations: 2 sub-categories</a:t>
            </a:r>
            <a:endParaRPr lang="en-US" sz="1200" b="0" kern="0" dirty="0" smtClean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796008" y="5661016"/>
            <a:ext cx="2043636" cy="325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sz="1400" b="0" kern="0" dirty="0" smtClean="0"/>
              <a:t>Hotspot channel model</a:t>
            </a:r>
            <a:endParaRPr lang="en-US" sz="1800" b="0" kern="0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3320196" y="5186608"/>
            <a:ext cx="1485900" cy="325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400" b="0" kern="0" dirty="0"/>
              <a:t>m</a:t>
            </a:r>
            <a:r>
              <a:rPr lang="en-US" sz="1400" b="0" kern="0" dirty="0" smtClean="0"/>
              <a:t>oderate (4b*)</a:t>
            </a:r>
            <a:endParaRPr lang="en-US" sz="1800" b="0" kern="0" dirty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5686732" y="5171860"/>
            <a:ext cx="1485900" cy="325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400" b="0" kern="0" dirty="0"/>
              <a:t>v</a:t>
            </a:r>
            <a:r>
              <a:rPr lang="en-US" sz="1400" b="0" kern="0" dirty="0" smtClean="0"/>
              <a:t>ery high (1a, 4a)</a:t>
            </a:r>
            <a:endParaRPr lang="en-US" sz="1800" b="0" kern="0" dirty="0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3323880" y="5664702"/>
            <a:ext cx="1485900" cy="325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400" b="0" kern="0" dirty="0" smtClean="0"/>
              <a:t>outdoor (4a, 4b)</a:t>
            </a:r>
            <a:endParaRPr lang="en-US" sz="1800" b="0" kern="0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5503985" y="5664703"/>
            <a:ext cx="1927016" cy="325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400" b="0" kern="0" dirty="0" smtClean="0"/>
              <a:t>indoor (1a, 1b, 1c, 1d)</a:t>
            </a:r>
            <a:endParaRPr lang="en-US" sz="1800" b="0" kern="0" dirty="0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3346004" y="4801301"/>
            <a:ext cx="1485900" cy="325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600" kern="0" dirty="0" smtClean="0"/>
              <a:t>A1</a:t>
            </a:r>
            <a:endParaRPr lang="en-US" sz="1600" kern="0" dirty="0"/>
          </a:p>
        </p:txBody>
      </p:sp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5671984" y="4805608"/>
            <a:ext cx="1485900" cy="325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600" kern="0" dirty="0" smtClean="0"/>
              <a:t>A2</a:t>
            </a:r>
            <a:endParaRPr lang="en-US" sz="1600" kern="0" dirty="0"/>
          </a:p>
        </p:txBody>
      </p:sp>
      <p:sp>
        <p:nvSpPr>
          <p:cNvPr id="3" name="Rectangle 2"/>
          <p:cNvSpPr/>
          <p:nvPr/>
        </p:nvSpPr>
        <p:spPr>
          <a:xfrm>
            <a:off x="4692268" y="5190915"/>
            <a:ext cx="101181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ctr">
              <a:buNone/>
            </a:pPr>
            <a:r>
              <a:rPr lang="en-US" sz="1400" b="0" kern="0" dirty="0"/>
              <a:t>(</a:t>
            </a:r>
            <a:r>
              <a:rPr lang="en-US" sz="1400" b="0" kern="0" dirty="0" smtClean="0"/>
              <a:t>1b, 1c, 1d)</a:t>
            </a:r>
            <a:endParaRPr lang="en-US" sz="1800" b="0" kern="0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1042800" y="5542936"/>
            <a:ext cx="648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3021540" y="4978902"/>
            <a:ext cx="0" cy="11170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5201285" y="4978902"/>
            <a:ext cx="0" cy="11170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63528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458200" cy="1066800"/>
          </a:xfrm>
        </p:spPr>
        <p:txBody>
          <a:bodyPr/>
          <a:lstStyle/>
          <a:p>
            <a:r>
              <a:rPr lang="en-US" dirty="0"/>
              <a:t>B</a:t>
            </a:r>
            <a:r>
              <a:rPr lang="en-US" dirty="0" smtClean="0"/>
              <a:t>. Residential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685800"/>
          </a:xfrm>
        </p:spPr>
        <p:txBody>
          <a:bodyPr/>
          <a:lstStyle/>
          <a:p>
            <a:r>
              <a:rPr lang="en-US" sz="1600" dirty="0" smtClean="0"/>
              <a:t>Networks of interest</a:t>
            </a:r>
          </a:p>
          <a:p>
            <a:pPr lvl="1"/>
            <a:r>
              <a:rPr lang="en-US" sz="1400" dirty="0"/>
              <a:t>u</a:t>
            </a:r>
            <a:r>
              <a:rPr lang="en-US" sz="1400" dirty="0" smtClean="0"/>
              <a:t>nmanaged AP in each apartment (all)</a:t>
            </a:r>
          </a:p>
          <a:p>
            <a:r>
              <a:rPr lang="en-US" sz="1600" dirty="0" smtClean="0"/>
              <a:t>Other interfering networks</a:t>
            </a:r>
          </a:p>
          <a:p>
            <a:pPr lvl="1"/>
            <a:r>
              <a:rPr lang="en-US" sz="1400" dirty="0" smtClean="0"/>
              <a:t>none</a:t>
            </a:r>
            <a:endParaRPr lang="en-US" sz="1400" dirty="0"/>
          </a:p>
          <a:p>
            <a:r>
              <a:rPr lang="en-US" sz="1600" dirty="0" smtClean="0"/>
              <a:t>Idle devices</a:t>
            </a:r>
          </a:p>
          <a:p>
            <a:pPr lvl="1"/>
            <a:r>
              <a:rPr lang="en-US" sz="1400" dirty="0"/>
              <a:t>i</a:t>
            </a:r>
            <a:r>
              <a:rPr lang="en-US" sz="1400" dirty="0" smtClean="0"/>
              <a:t>dle STAs (e.g. probe/association requests from outdoor STAs in 3b community Wi-Fi)</a:t>
            </a:r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3"/>
            <a:endParaRPr lang="en-US" sz="12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B044674-53E0-428A-8AF2-BC0E6B499C1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394764" y="4419600"/>
            <a:ext cx="7149036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kern="0" dirty="0" smtClean="0"/>
              <a:t>Variations:</a:t>
            </a:r>
          </a:p>
          <a:p>
            <a:pPr lvl="1"/>
            <a:r>
              <a:rPr lang="en-US" sz="1400" b="0" kern="0" dirty="0" smtClean="0"/>
              <a:t>STA location: larger drop range in 3b community Wi-Fi (including outdoor STAs)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2013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4195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458200" cy="1066800"/>
          </a:xfrm>
        </p:spPr>
        <p:txBody>
          <a:bodyPr/>
          <a:lstStyle/>
          <a:p>
            <a:r>
              <a:rPr lang="en-US" dirty="0" smtClean="0"/>
              <a:t>C. Office / school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685800"/>
          </a:xfrm>
        </p:spPr>
        <p:txBody>
          <a:bodyPr/>
          <a:lstStyle/>
          <a:p>
            <a:r>
              <a:rPr lang="en-US" sz="1600" dirty="0" smtClean="0"/>
              <a:t>Networks of interest</a:t>
            </a:r>
          </a:p>
          <a:p>
            <a:pPr lvl="1"/>
            <a:r>
              <a:rPr lang="en-US" sz="1400" dirty="0"/>
              <a:t>m</a:t>
            </a:r>
            <a:r>
              <a:rPr lang="en-US" sz="1400" dirty="0" smtClean="0"/>
              <a:t>anaged WLAN ESS (all)</a:t>
            </a:r>
          </a:p>
          <a:p>
            <a:pPr lvl="1"/>
            <a:r>
              <a:rPr lang="en-US" sz="1400" dirty="0" smtClean="0"/>
              <a:t>+ wireless display/docking P2P – many links (all)</a:t>
            </a:r>
            <a:endParaRPr lang="en-US" sz="1400" dirty="0"/>
          </a:p>
          <a:p>
            <a:r>
              <a:rPr lang="en-US" sz="1600" dirty="0" smtClean="0"/>
              <a:t>Other interfering networks</a:t>
            </a:r>
          </a:p>
          <a:p>
            <a:pPr lvl="1"/>
            <a:r>
              <a:rPr lang="en-US" sz="1400" dirty="0"/>
              <a:t>o</a:t>
            </a:r>
            <a:r>
              <a:rPr lang="en-US" sz="1400" dirty="0" smtClean="0"/>
              <a:t>ther tenants’ ESS (2a wireless office)</a:t>
            </a:r>
            <a:endParaRPr lang="en-US" sz="1400" dirty="0"/>
          </a:p>
          <a:p>
            <a:r>
              <a:rPr lang="en-US" sz="1600" dirty="0" smtClean="0"/>
              <a:t>Idle devices</a:t>
            </a:r>
          </a:p>
          <a:p>
            <a:pPr lvl="1"/>
            <a:r>
              <a:rPr lang="en-US" sz="1400" dirty="0" smtClean="0"/>
              <a:t>none</a:t>
            </a:r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3"/>
            <a:endParaRPr lang="en-US" sz="12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B044674-53E0-428A-8AF2-BC0E6B499C1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410496" y="4343400"/>
            <a:ext cx="6615636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kern="0" dirty="0" smtClean="0"/>
              <a:t>Variations</a:t>
            </a:r>
          </a:p>
          <a:p>
            <a:pPr lvl="1"/>
            <a:r>
              <a:rPr lang="en-US" sz="1400" b="0" kern="0" dirty="0"/>
              <a:t>d</a:t>
            </a:r>
            <a:r>
              <a:rPr lang="en-US" sz="1400" b="0" kern="0" dirty="0" smtClean="0"/>
              <a:t>enser deployment of </a:t>
            </a:r>
            <a:r>
              <a:rPr lang="en-US" sz="1400" b="0" kern="0" dirty="0"/>
              <a:t>wireless display/docking P2P in 2a wireless </a:t>
            </a:r>
            <a:r>
              <a:rPr lang="en-US" sz="1400" b="0" kern="0" dirty="0" smtClean="0"/>
              <a:t>office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2013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6787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458200" cy="1066800"/>
          </a:xfrm>
        </p:spPr>
        <p:txBody>
          <a:bodyPr/>
          <a:lstStyle/>
          <a:p>
            <a:r>
              <a:rPr lang="en-US" dirty="0" smtClean="0"/>
              <a:t>Association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458200" cy="685800"/>
          </a:xfrm>
        </p:spPr>
        <p:txBody>
          <a:bodyPr/>
          <a:lstStyle/>
          <a:p>
            <a:r>
              <a:rPr lang="en-US" sz="1600" b="0" dirty="0" smtClean="0"/>
              <a:t>In some cases a STA will not associate to the AP with lowest path loss, e.g.</a:t>
            </a:r>
          </a:p>
          <a:p>
            <a:pPr lvl="1"/>
            <a:r>
              <a:rPr lang="en-US" sz="1400" dirty="0" smtClean="0"/>
              <a:t>No credentials (e.g. neighboring apartment’s residential AP, different operator’s hotspot, </a:t>
            </a:r>
            <a:r>
              <a:rPr lang="en-US" sz="1400" dirty="0" err="1" smtClean="0"/>
              <a:t>etc</a:t>
            </a:r>
            <a:r>
              <a:rPr lang="en-US" sz="1400" dirty="0" smtClean="0"/>
              <a:t>)</a:t>
            </a:r>
          </a:p>
          <a:p>
            <a:pPr lvl="1"/>
            <a:r>
              <a:rPr lang="en-US" sz="1400" b="0" dirty="0" smtClean="0"/>
              <a:t>Different network service provided (e.g. internet </a:t>
            </a:r>
            <a:r>
              <a:rPr lang="en-US" sz="1400" b="0" dirty="0" err="1" smtClean="0"/>
              <a:t>vs</a:t>
            </a:r>
            <a:r>
              <a:rPr lang="en-US" sz="1400" b="0" dirty="0" smtClean="0"/>
              <a:t> intranet </a:t>
            </a:r>
            <a:r>
              <a:rPr lang="en-US" sz="1400" b="0" dirty="0" err="1" smtClean="0"/>
              <a:t>vs</a:t>
            </a:r>
            <a:r>
              <a:rPr lang="en-US" sz="1400" b="0" dirty="0" smtClean="0"/>
              <a:t> P2P </a:t>
            </a:r>
            <a:r>
              <a:rPr lang="en-US" sz="1400" dirty="0" smtClean="0"/>
              <a:t>link)</a:t>
            </a:r>
          </a:p>
          <a:p>
            <a:pPr lvl="1"/>
            <a:r>
              <a:rPr lang="en-US" sz="1400" dirty="0" smtClean="0"/>
              <a:t>Load balancing, </a:t>
            </a:r>
            <a:r>
              <a:rPr lang="en-US" sz="1400" dirty="0" err="1" smtClean="0"/>
              <a:t>etc</a:t>
            </a:r>
            <a:r>
              <a:rPr lang="en-US" sz="1400" dirty="0" smtClean="0"/>
              <a:t> (in special cases)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r>
              <a:rPr lang="en-US" sz="1600" b="0" dirty="0" smtClean="0"/>
              <a:t>We propose dropping STAs associated with each network in a scenario separately</a:t>
            </a:r>
          </a:p>
          <a:p>
            <a:pPr lvl="1"/>
            <a:r>
              <a:rPr lang="en-US" sz="1400" b="0" dirty="0" smtClean="0"/>
              <a:t>Allows for simple but accurate association rules and STA placement</a:t>
            </a:r>
          </a:p>
          <a:p>
            <a:pPr lvl="1"/>
            <a:r>
              <a:rPr lang="en-US" sz="1400" b="0" dirty="0" smtClean="0"/>
              <a:t>Both “networks of interest” and “other interfering networks” should be simulated</a:t>
            </a:r>
          </a:p>
          <a:p>
            <a:pPr lvl="1"/>
            <a:r>
              <a:rPr lang="en-US" sz="1400" dirty="0" smtClean="0"/>
              <a:t>Some STAs may be associated with two networks (e.g. WLAN + wireless display/dock in scenario C)</a:t>
            </a:r>
            <a:endParaRPr lang="en-US" sz="1400" b="0" dirty="0" smtClean="0"/>
          </a:p>
          <a:p>
            <a:pPr lvl="1"/>
            <a:r>
              <a:rPr lang="en-US" sz="1400" dirty="0" smtClean="0"/>
              <a:t>STA density and spatial distributions to be derived from usage models (with some refinement/precision)</a:t>
            </a:r>
            <a:endParaRPr lang="en-US" sz="14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B044674-53E0-428A-8AF2-BC0E6B499C1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533400" y="3581400"/>
            <a:ext cx="5410200" cy="190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0" indent="-381000">
              <a:lnSpc>
                <a:spcPct val="110000"/>
              </a:lnSpc>
              <a:buFontTx/>
              <a:buAutoNum type="arabicPeriod"/>
            </a:pPr>
            <a:endParaRPr lang="en-US" sz="1600" b="0" dirty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2013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8088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81731</TotalTime>
  <Words>1487</Words>
  <Application>Microsoft Office PowerPoint</Application>
  <PresentationFormat>On-screen Show (4:3)</PresentationFormat>
  <Paragraphs>222</Paragraphs>
  <Slides>13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Default Design</vt:lpstr>
      <vt:lpstr>Document</vt:lpstr>
      <vt:lpstr>Simulation scenarios and metrics for HEW</vt:lpstr>
      <vt:lpstr>Abstract</vt:lpstr>
      <vt:lpstr>Context</vt:lpstr>
      <vt:lpstr>What forms a scenario?</vt:lpstr>
      <vt:lpstr>Scenario downselection</vt:lpstr>
      <vt:lpstr>A. Hotspot / Managed ESS</vt:lpstr>
      <vt:lpstr>B. Residential</vt:lpstr>
      <vt:lpstr>C. Office / school</vt:lpstr>
      <vt:lpstr>Association</vt:lpstr>
      <vt:lpstr>Traffic models</vt:lpstr>
      <vt:lpstr>Evaluation metrics</vt:lpstr>
      <vt:lpstr>References</vt:lpstr>
      <vt:lpstr>Key performance issues per usage case category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Density Scenario Evaluation Metrics</dc:title>
  <dc:creator>Thomas Derham</dc:creator>
  <cp:lastModifiedBy>Thomas DERHAM</cp:lastModifiedBy>
  <cp:revision>1589</cp:revision>
  <cp:lastPrinted>1998-02-10T13:28:06Z</cp:lastPrinted>
  <dcterms:created xsi:type="dcterms:W3CDTF">1998-02-10T13:07:52Z</dcterms:created>
  <dcterms:modified xsi:type="dcterms:W3CDTF">2013-07-16T08:23:05Z</dcterms:modified>
</cp:coreProperties>
</file>