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339" r:id="rId4"/>
    <p:sldId id="344" r:id="rId5"/>
    <p:sldId id="336" r:id="rId6"/>
    <p:sldId id="326" r:id="rId7"/>
    <p:sldId id="345" r:id="rId8"/>
    <p:sldId id="338" r:id="rId9"/>
    <p:sldId id="327" r:id="rId10"/>
    <p:sldId id="281" r:id="rId11"/>
    <p:sldId id="340" r:id="rId12"/>
    <p:sldId id="286" r:id="rId13"/>
    <p:sldId id="291" r:id="rId14"/>
    <p:sldId id="295" r:id="rId15"/>
    <p:sldId id="343" r:id="rId16"/>
    <p:sldId id="346" r:id="rId17"/>
    <p:sldId id="28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6" autoAdjust="0"/>
  </p:normalViewPr>
  <p:slideViewPr>
    <p:cSldViewPr>
      <p:cViewPr>
        <p:scale>
          <a:sx n="100" d="100"/>
          <a:sy n="100" d="100"/>
        </p:scale>
        <p:origin x="-690" y="4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641EDDF-DB5B-4ABB-A263-99C9D3316F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641EDDF-DB5B-4ABB-A263-99C9D3316F7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EE0D702-7A27-4264-82F8-1683136B9E0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802.11-13/0862r0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mu-eap-tunnel-method/" TargetMode="External"/><Relationship Id="rId3" Type="http://schemas.openxmlformats.org/officeDocument/2006/relationships/hyperlink" Target="http://www.ietf.org/html.charters/emu-charter.html" TargetMode="External"/><Relationship Id="rId7" Type="http://schemas.openxmlformats.org/officeDocument/2006/relationships/hyperlink" Target="http://datatracker.ietf.org/doc/rfc6678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6677/" TargetMode="External"/><Relationship Id="rId5" Type="http://schemas.openxmlformats.org/officeDocument/2006/relationships/hyperlink" Target="http://datatracker.ietf.org/doc/rfc5433/" TargetMode="External"/><Relationship Id="rId4" Type="http://schemas.openxmlformats.org/officeDocument/2006/relationships/hyperlink" Target="http://datatracker.ietf.org/doc/rfc5216/" TargetMode="External"/><Relationship Id="rId9" Type="http://schemas.openxmlformats.org/officeDocument/2006/relationships/hyperlink" Target="http://datatracker.ietf.org/doc/draft-ietf-emu-crypto-bind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pkix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pkix-est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geopriv-relative-location/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s://mentor.ieee.org/802.11/dcn/09/11-09-0718-01-000v-liaison-request-to-ietf-geopriv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4776.txt" TargetMode="External"/><Relationship Id="rId5" Type="http://schemas.openxmlformats.org/officeDocument/2006/relationships/hyperlink" Target="http://www.ietf.org/rfc/rfc3693.txt" TargetMode="External"/><Relationship Id="rId4" Type="http://schemas.openxmlformats.org/officeDocument/2006/relationships/hyperlink" Target="http://www.ietf.org/proceedings/66/IDs/draft-ietf-geopriv-radius-lo-08.txt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crit-additional-data/" TargetMode="External"/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://datatracker.ietf.org/doc/draft-ietf-ecrit-unauthenticated-acces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psap-callback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dessez-homenet-googleplus-interconnect/" TargetMode="External"/><Relationship Id="rId5" Type="http://schemas.openxmlformats.org/officeDocument/2006/relationships/hyperlink" Target="https://datatracker.ietf.org/doc/draft-ietf-homenet-arch/" TargetMode="External"/><Relationship Id="rId4" Type="http://schemas.openxmlformats.org/officeDocument/2006/relationships/hyperlink" Target="http://datatracker.ietf.org/doc/draft-ruminski-homenet-galop-proto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id/draft-zhang-opsawg-capwap-eap-00.txt" TargetMode="External"/><Relationship Id="rId5" Type="http://schemas.openxmlformats.org/officeDocument/2006/relationships/hyperlink" Target="http://www.ietf.org/id/draft-chen-opsawg-capwap-extension-00.txt" TargetMode="External"/><Relationship Id="rId4" Type="http://schemas.openxmlformats.org/officeDocument/2006/relationships/hyperlink" Target="http://www.ietf.org/id/draft-shao-opsawg-capwap-hybridmac-00.tx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hyperlink" Target="http://www.iab.org/activities/joint-activities/iab-ieee-coordin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draft-iab-rfc4441rev-0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27-01-0arc-ietf-rfc4441bis-rev-0-comments-cc6.xls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draft%20802-liaison-list%20revision%2005MAR2013.pdf" TargetMode="External"/><Relationship Id="rId3" Type="http://schemas.openxmlformats.org/officeDocument/2006/relationships/notesSlide" Target="../notesSlides/notesSlide5.xml"/><Relationship Id="rId7" Type="http://schemas.openxmlformats.org/officeDocument/2006/relationships/hyperlink" Target="http://www.ieee802.org/liaisons.s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hyperlink" Target="https://datatracker.ietf.org/liaison/" TargetMode="External"/><Relationship Id="rId5" Type="http://schemas.openxmlformats.org/officeDocument/2006/relationships/hyperlink" Target="http://www.ietf.org/liaison/managers.html" TargetMode="External"/><Relationship Id="rId10" Type="http://schemas.openxmlformats.org/officeDocument/2006/relationships/image" Target="../media/image3.wmf"/><Relationship Id="rId4" Type="http://schemas.openxmlformats.org/officeDocument/2006/relationships/hyperlink" Target="http://tools.ietf.org/html/rfc4441" TargetMode="External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meeting/87/agenda.html" TargetMode="External"/><Relationship Id="rId3" Type="http://schemas.openxmlformats.org/officeDocument/2006/relationships/hyperlink" Target="https://datatracker.ietf.org/meeting/87/agenda/stir/" TargetMode="External"/><Relationship Id="rId7" Type="http://schemas.openxmlformats.org/officeDocument/2006/relationships/hyperlink" Target="https://datatracker.ietf.org/meeting/87/agenda/tcmtf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meeting/87/agenda/dnssdext/" TargetMode="External"/><Relationship Id="rId5" Type="http://schemas.openxmlformats.org/officeDocument/2006/relationships/hyperlink" Target="https://datatracker.ietf.org/meeting/87/agenda/aqm/" TargetMode="External"/><Relationship Id="rId4" Type="http://schemas.openxmlformats.org/officeDocument/2006/relationships/hyperlink" Target="https://datatracker.ietf.org/meeting/87/agenda/dmarc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radext-ieee802ex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paws/" TargetMode="External"/><Relationship Id="rId7" Type="http://schemas.openxmlformats.org/officeDocument/2006/relationships/hyperlink" Target="https://datatracker.ietf.org/doc/draft-ietf-paws-protoco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2013-07-17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3BD9D14-B20B-461C-8E52-3D63F369AD2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EAP Method Update (EMU)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dirty="0" smtClean="0">
                <a:hlinkClick r:id="rId3"/>
              </a:rPr>
              <a:t>http://www.ietf.org/html.charters/emu-charter.html</a:t>
            </a:r>
            <a:r>
              <a:rPr lang="en-GB" sz="1600" dirty="0" smtClean="0"/>
              <a:t> </a:t>
            </a:r>
            <a:endParaRPr lang="en-GB" sz="16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RFC Documents - published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EAP-TLS Authentication </a:t>
            </a:r>
            <a:r>
              <a:rPr lang="en-US" sz="1400" dirty="0" smtClean="0"/>
              <a:t>Protocol - </a:t>
            </a:r>
            <a:r>
              <a:rPr lang="en-US" sz="1400" dirty="0" smtClean="0">
                <a:hlinkClick r:id="rId4"/>
              </a:rPr>
              <a:t>http</a:t>
            </a:r>
            <a:r>
              <a:rPr lang="en-US" sz="1400" dirty="0">
                <a:hlinkClick r:id="rId4"/>
              </a:rPr>
              <a:t>://datatracker.ietf.org/doc/rfc5216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Extensible Authentication Protocol - Generalized Pre-Shared Key (EAP-GPSK) </a:t>
            </a:r>
            <a:r>
              <a:rPr lang="en-US" sz="1400" dirty="0" smtClean="0"/>
              <a:t>Method- </a:t>
            </a: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://datatracker.ietf.org/doc/rfc5433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Channel-Binding </a:t>
            </a:r>
            <a:r>
              <a:rPr lang="en-US" sz="1400" dirty="0"/>
              <a:t>Support for Extensible Authentication Protocol (EAP) </a:t>
            </a:r>
            <a:r>
              <a:rPr lang="en-US" sz="1400" dirty="0" smtClean="0"/>
              <a:t>Methods </a:t>
            </a:r>
            <a:r>
              <a:rPr lang="en-US" sz="1400" dirty="0" smtClean="0">
                <a:hlinkClick r:id="rId6"/>
              </a:rPr>
              <a:t>http</a:t>
            </a:r>
            <a:r>
              <a:rPr lang="en-US" sz="1400" dirty="0">
                <a:hlinkClick r:id="rId6"/>
              </a:rPr>
              <a:t>://datatracker.ietf.org/doc/rfc6677</a:t>
            </a:r>
            <a:r>
              <a:rPr lang="en-US" sz="1400" dirty="0" smtClean="0">
                <a:hlinkClick r:id="rId6"/>
              </a:rPr>
              <a:t>/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Requirements for a Tunnel-Based Extensible Authentication Protocol (EAP) </a:t>
            </a:r>
            <a:r>
              <a:rPr lang="en-US" sz="1400" dirty="0" smtClean="0"/>
              <a:t>Method -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://datatracker.ietf.org/doc/rfc6678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2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GB" sz="1600" dirty="0" smtClean="0"/>
              <a:t>Updates </a:t>
            </a:r>
            <a:r>
              <a:rPr lang="en-GB" sz="1600" dirty="0" smtClean="0"/>
              <a:t>[</a:t>
            </a:r>
            <a:r>
              <a:rPr lang="en-GB" sz="1600" dirty="0" smtClean="0"/>
              <a:t>Jul</a:t>
            </a:r>
            <a:r>
              <a:rPr lang="en-GB" sz="1600" dirty="0" smtClean="0"/>
              <a:t>y </a:t>
            </a:r>
            <a:r>
              <a:rPr lang="en-GB" sz="1600" dirty="0" smtClean="0"/>
              <a:t>2013]: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Tunnel EAP Method (TEAP) Version 1 - </a:t>
            </a:r>
            <a:r>
              <a:rPr lang="en-US" sz="1400" dirty="0" smtClean="0">
                <a:hlinkClick r:id="rId8"/>
              </a:rPr>
              <a:t>http://datatracker.ietf.org/doc/draft-ietf-emu-eap-tunnel-method/</a:t>
            </a:r>
            <a:r>
              <a:rPr lang="en-US" sz="1400" dirty="0" smtClean="0"/>
              <a:t> - </a:t>
            </a:r>
            <a:r>
              <a:rPr lang="en-US" sz="1400" dirty="0" smtClean="0"/>
              <a:t>New version posted. Last call ends 2013-07-30.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</a:t>
            </a:r>
            <a:r>
              <a:rPr lang="en-US" sz="1400" dirty="0"/>
              <a:t>EAP Mutual Cryptographic Binding, see </a:t>
            </a:r>
            <a:r>
              <a:rPr lang="en-US" sz="1400" dirty="0">
                <a:hlinkClick r:id="rId9"/>
              </a:rPr>
              <a:t>http://datatracker.ietf.org/doc/draft-ietf-emu-crypto-bind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. Introduces </a:t>
            </a:r>
            <a:r>
              <a:rPr lang="en-US" sz="1400" dirty="0"/>
              <a:t>a new form of cryptographic binding that protects both peer and </a:t>
            </a:r>
            <a:r>
              <a:rPr lang="en-US" sz="1400" dirty="0" smtClean="0"/>
              <a:t>server, rather than just the server</a:t>
            </a:r>
            <a:r>
              <a:rPr lang="en-US" sz="1400" dirty="0" smtClean="0"/>
              <a:t>. Last call ends 2013-07-25.</a:t>
            </a:r>
            <a:endParaRPr lang="en-US" sz="1400" dirty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3BD9D14-B20B-461C-8E52-3D63F369AD2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dirty="0" smtClean="0"/>
              <a:t>Public-Key </a:t>
            </a:r>
            <a:r>
              <a:rPr lang="en-US" dirty="0"/>
              <a:t>Infrastructure (X.509) (</a:t>
            </a:r>
            <a:r>
              <a:rPr lang="en-US" dirty="0" err="1"/>
              <a:t>pkix</a:t>
            </a:r>
            <a:r>
              <a:rPr lang="en-US" dirty="0" smtClean="0"/>
              <a:t>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2000" dirty="0">
                <a:hlinkClick r:id="rId3"/>
              </a:rPr>
              <a:t>http://datatracker.ietf.org/wg/pkix/charter</a:t>
            </a:r>
            <a:r>
              <a:rPr lang="en-GB" sz="2000" dirty="0" smtClean="0">
                <a:hlinkClick r:id="rId3"/>
              </a:rPr>
              <a:t>/</a:t>
            </a:r>
            <a:r>
              <a:rPr lang="en-GB" sz="2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Develops </a:t>
            </a:r>
            <a:r>
              <a:rPr lang="en-US" dirty="0"/>
              <a:t>Internet standards to support X.509-based Public </a:t>
            </a:r>
            <a:br>
              <a:rPr lang="en-US" dirty="0"/>
            </a:br>
            <a:r>
              <a:rPr lang="en-US" dirty="0"/>
              <a:t>Key Infrastructures (PKIs).</a:t>
            </a:r>
            <a:endParaRPr lang="en-GB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Documents - published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Numerous – see website</a:t>
            </a:r>
          </a:p>
          <a:p>
            <a:pPr lvl="2">
              <a:lnSpc>
                <a:spcPct val="80000"/>
              </a:lnSpc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r>
              <a:rPr lang="en-GB" sz="2000" dirty="0" smtClean="0"/>
              <a:t>Updates </a:t>
            </a:r>
            <a:r>
              <a:rPr lang="en-GB" sz="2000" dirty="0" smtClean="0"/>
              <a:t>[</a:t>
            </a:r>
            <a:r>
              <a:rPr lang="en-GB" sz="2000" dirty="0" smtClean="0"/>
              <a:t>Jul</a:t>
            </a:r>
            <a:r>
              <a:rPr lang="en-GB" sz="2000" dirty="0" smtClean="0"/>
              <a:t>y </a:t>
            </a:r>
            <a:r>
              <a:rPr lang="en-GB" sz="2000" dirty="0" smtClean="0"/>
              <a:t>2013]: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 for enrollment of devices into a certificate infrastructure: Updated: </a:t>
            </a:r>
            <a:r>
              <a:rPr lang="en-US" sz="1600" b="1" dirty="0" smtClean="0"/>
              <a:t>Enrollment over </a:t>
            </a:r>
            <a:r>
              <a:rPr lang="en-US" sz="1600" b="1" dirty="0"/>
              <a:t>Secure </a:t>
            </a:r>
            <a:r>
              <a:rPr lang="en-US" sz="1600" b="1" dirty="0" smtClean="0"/>
              <a:t>Transport, </a:t>
            </a:r>
            <a:r>
              <a:rPr lang="en-US" sz="1600" dirty="0" smtClean="0"/>
              <a:t>IESG review: </a:t>
            </a:r>
            <a:endParaRPr lang="en-US" sz="1600" dirty="0" smtClean="0"/>
          </a:p>
          <a:p>
            <a:pPr lvl="2">
              <a:lnSpc>
                <a:spcPct val="80000"/>
              </a:lnSpc>
              <a:defRPr/>
            </a:pP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://datatracker.ietf.org/doc/draft-ietf-pkix-est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Working </a:t>
            </a:r>
            <a:r>
              <a:rPr lang="en-US" sz="1600" dirty="0" smtClean="0"/>
              <a:t>Group will close shortly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5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6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7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Jul</a:t>
            </a:r>
            <a:r>
              <a:rPr lang="en-US" sz="1800" dirty="0" smtClean="0"/>
              <a:t>y </a:t>
            </a:r>
            <a:r>
              <a:rPr lang="en-US" sz="1800" dirty="0" smtClean="0"/>
              <a:t>2013]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Location, see </a:t>
            </a:r>
            <a:r>
              <a:rPr lang="en-US" sz="1600" dirty="0" smtClean="0">
                <a:hlinkClick r:id="rId8"/>
              </a:rPr>
              <a:t>http://datatracker.ietf.org/doc/draft-ietf-geopriv-relative-location/</a:t>
            </a:r>
            <a:r>
              <a:rPr lang="en-US" sz="1600" dirty="0" smtClean="0"/>
              <a:t> draft </a:t>
            </a:r>
            <a:r>
              <a:rPr lang="en-US" sz="1600" dirty="0" smtClean="0"/>
              <a:t>updated; area director follow-up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Group </a:t>
            </a:r>
            <a:r>
              <a:rPr lang="en-US" sz="1600" dirty="0" smtClean="0"/>
              <a:t>will close soon.</a:t>
            </a:r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Jul</a:t>
            </a:r>
            <a:r>
              <a:rPr lang="en-US" sz="1800" dirty="0" smtClean="0"/>
              <a:t>y </a:t>
            </a:r>
            <a:r>
              <a:rPr lang="en-US" sz="1800" dirty="0" smtClean="0"/>
              <a:t>2013]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Public Safety Answering Point (PSAP) Callback  </a:t>
            </a:r>
            <a:r>
              <a:rPr lang="en-US" sz="1400" dirty="0">
                <a:hlinkClick r:id="rId6"/>
              </a:rPr>
              <a:t>http://datatracker.ietf.org/doc/draft-ietf-ecrit-psap-callback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Unauthorized access, </a:t>
            </a:r>
            <a:r>
              <a:rPr lang="en-US" sz="1400" dirty="0"/>
              <a:t>see </a:t>
            </a:r>
            <a:r>
              <a:rPr lang="en-US" sz="1400" dirty="0">
                <a:hlinkClick r:id="rId7"/>
              </a:rPr>
              <a:t>http://datatracker.ietf.org/doc/draft-ietf-ecrit-unauthenticated-access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Additional Data related to an </a:t>
            </a:r>
            <a:r>
              <a:rPr lang="en-US" sz="1400" dirty="0"/>
              <a:t>emergency call, see </a:t>
            </a:r>
            <a:r>
              <a:rPr lang="en-US" sz="1400" dirty="0">
                <a:hlinkClick r:id="rId8"/>
              </a:rPr>
              <a:t>http://datatracker.ietf.org/doc/draft-ietf-ecrit-additional-data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</a:t>
            </a:r>
            <a:r>
              <a:rPr lang="en-US" sz="1600" dirty="0" smtClean="0"/>
              <a:t>[</a:t>
            </a:r>
            <a:r>
              <a:rPr lang="en-US" sz="1600" dirty="0" smtClean="0"/>
              <a:t>Jul</a:t>
            </a:r>
            <a:r>
              <a:rPr lang="en-US" sz="1600" dirty="0" smtClean="0"/>
              <a:t>y </a:t>
            </a:r>
            <a:r>
              <a:rPr lang="en-US" sz="1600" dirty="0" smtClean="0"/>
              <a:t>2013]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Grazed and Lightweight Open Protocol, see </a:t>
            </a:r>
            <a:r>
              <a:rPr lang="en-US" sz="1400" dirty="0" smtClean="0">
                <a:hlinkClick r:id="rId4"/>
              </a:rPr>
              <a:t>http://datatracker.ietf.org/doc/draft-ruminski-homenet-galop-proto/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networking Architecture for IPv6, see </a:t>
            </a:r>
            <a:r>
              <a:rPr lang="en-US" sz="1400" dirty="0" smtClean="0">
                <a:hlinkClick r:id="rId5"/>
              </a:rPr>
              <a:t>https://datatracker.ietf.org/doc/draft-ietf-homenet-arch/</a:t>
            </a:r>
            <a:r>
              <a:rPr lang="en-US" sz="1400" dirty="0" smtClean="0"/>
              <a:t> - in Working Group last </a:t>
            </a:r>
            <a:r>
              <a:rPr lang="en-US" sz="1400" dirty="0" smtClean="0"/>
              <a:t>Call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Connecting Home Networks via the social network </a:t>
            </a:r>
            <a:r>
              <a:rPr lang="en-US" sz="1400" dirty="0" err="1" smtClean="0"/>
              <a:t>GooglePlus</a:t>
            </a:r>
            <a:r>
              <a:rPr lang="en-US" sz="1400" dirty="0"/>
              <a:t>, see </a:t>
            </a:r>
            <a:r>
              <a:rPr lang="en-US" sz="1400" dirty="0">
                <a:hlinkClick r:id="rId6"/>
              </a:rPr>
              <a:t>http://datatracker.ietf.org/doc/draft-dessez-homenet-googleplus-interconnect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Recently, individual submissions related to the CAPWAP protocol and 802.11 extensions were submitted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u="sng" dirty="0" smtClean="0">
                <a:hlinkClick r:id="rId4"/>
              </a:rPr>
              <a:t>http://www.ietf.org/id/draft-shao-opsawg-capwap-hybridmac-00.txt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u="sng" dirty="0" smtClean="0">
                <a:hlinkClick r:id="rId5"/>
              </a:rPr>
              <a:t>http://www.ietf.org/id/draft-chen-opsawg-capwap-extension-00.txt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u="sng" dirty="0" smtClean="0">
                <a:hlinkClick r:id="rId6"/>
              </a:rPr>
              <a:t>http://www.ietf.org/id/draft-zhang-opsawg-capwap-eap-00.txt</a:t>
            </a:r>
            <a:endParaRPr lang="en-US" sz="1400" u="sng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Operations Area Working Group has agreed to accept the first 2 as work group items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- 1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presentations: </a:t>
            </a:r>
            <a:r>
              <a:rPr lang="en-US" sz="2000" dirty="0" err="1" smtClean="0"/>
              <a:t>Telecon</a:t>
            </a:r>
            <a:r>
              <a:rPr lang="en-US" sz="2000" dirty="0" smtClean="0"/>
              <a:t> Meeting  held </a:t>
            </a:r>
            <a:r>
              <a:rPr lang="en-US" sz="2000" dirty="0" smtClean="0"/>
              <a:t>17</a:t>
            </a:r>
            <a:r>
              <a:rPr lang="en-US" sz="2000" dirty="0" smtClean="0"/>
              <a:t> June 2013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hlinkClick r:id="rId4"/>
              </a:rPr>
              <a:t>http://www.iab.org/activities/joint-activities/iab-ieee-coordination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endParaRPr lang="en-US" sz="2400" dirty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No new 802.11 items</a:t>
            </a: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072306"/>
              </p:ext>
            </p:extLst>
          </p:nvPr>
        </p:nvGraphicFramePr>
        <p:xfrm>
          <a:off x="1676400" y="2743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Packager Shell Object" showAsIcon="1" r:id="rId5" imgW="914400" imgH="771480" progId="Package">
                  <p:embed/>
                </p:oleObj>
              </mc:Choice>
              <mc:Fallback>
                <p:oleObj name="Packager Shell Object" showAsIcon="1" r:id="rId5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2743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- 2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RFC4441bis </a:t>
            </a:r>
            <a:r>
              <a:rPr lang="en-US" sz="1800" dirty="0"/>
              <a:t>update, see </a:t>
            </a:r>
            <a:r>
              <a:rPr lang="en-US" sz="1800" dirty="0">
                <a:hlinkClick r:id="rId3"/>
              </a:rPr>
              <a:t>http://tools.ietf.org/html/draft-iab-rfc4441rev-04</a:t>
            </a:r>
            <a:r>
              <a:rPr lang="en-US" sz="1800" dirty="0"/>
              <a:t> 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Includes </a:t>
            </a:r>
            <a:r>
              <a:rPr lang="en-US" sz="1600" dirty="0"/>
              <a:t>resolutions </a:t>
            </a:r>
            <a:r>
              <a:rPr lang="en-US" sz="1600" dirty="0" smtClean="0"/>
              <a:t>to collected </a:t>
            </a:r>
            <a:r>
              <a:rPr lang="en-US" sz="1600" dirty="0"/>
              <a:t>IEEE 802.11 comments in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mentor.ieee.org/802.11/dcn/13/11-13-0227-01-0arc-ietf-rfc4441bis-rev-0-comments-cc6.xlsx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No revision since May meeting (IETF editor change)</a:t>
            </a:r>
            <a:endParaRPr lang="en-US" sz="16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buNone/>
            </a:pPr>
            <a:endParaRPr lang="en-US" sz="1100" dirty="0" smtClean="0"/>
          </a:p>
          <a:p>
            <a:r>
              <a:rPr lang="en-US" sz="1800" dirty="0" smtClean="0"/>
              <a:t>Status of IEEE 802.11 review of RFC4441rev-04</a:t>
            </a:r>
          </a:p>
          <a:p>
            <a:pPr lvl="1"/>
            <a:r>
              <a:rPr lang="en-US" sz="1400" dirty="0" smtClean="0"/>
              <a:t>IEEE 802.11 WG has completed review of RFC4441rev-04, and</a:t>
            </a:r>
          </a:p>
          <a:p>
            <a:pPr lvl="1"/>
            <a:r>
              <a:rPr lang="en-US" sz="1400" dirty="0" smtClean="0"/>
              <a:t>The identified comment will be forwarded to the IETF/IEEE 802 RFC4441bis editing team </a:t>
            </a:r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985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CB9AC8F-E624-4E23-955D-D706C0EBAB8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RFC 4441 &amp; IETF liaisons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Reference document: RFC 4441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2006 document, but still relevant: “The IEEE 802/IETF Relationship”, see </a:t>
            </a:r>
            <a:r>
              <a:rPr lang="en-US" sz="1600" dirty="0">
                <a:hlinkClick r:id="rId4"/>
              </a:rPr>
              <a:t>http://tools.ietf.org/html/rfc4441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info: </a:t>
            </a:r>
            <a:r>
              <a:rPr lang="en-US" sz="1600" dirty="0">
                <a:hlinkClick r:id="rId5"/>
              </a:rPr>
              <a:t>http://www.ietf.org/liaison/managers.html</a:t>
            </a:r>
            <a:r>
              <a:rPr lang="en-US" sz="1600" dirty="0"/>
              <a:t>. IETF has a liaison manager FROM IETF to IEEE SA and IEEE 802.1, not to 802.11. </a:t>
            </a:r>
          </a:p>
          <a:p>
            <a:pPr lvl="2">
              <a:defRPr/>
            </a:pPr>
            <a:r>
              <a:rPr lang="en-US" sz="1400" dirty="0"/>
              <a:t>The IETF has a limited number of liaison relationships with other organizations. Liaisons are appointed by the IAB when the IAB feels that conditions warrant appointing a specific person to such a task. Note that such appointments are rare </a:t>
            </a:r>
            <a:r>
              <a:rPr lang="en-US" sz="1400" b="1" dirty="0"/>
              <a:t>as the best way for organizations to work with the IETF is to do so within the working groups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statements are here: </a:t>
            </a:r>
            <a:r>
              <a:rPr lang="en-US" sz="1600" dirty="0">
                <a:hlinkClick r:id="rId6"/>
              </a:rPr>
              <a:t>https://datatracker.ietf.org/liaison/</a:t>
            </a:r>
            <a:r>
              <a:rPr lang="en-US" sz="1600" dirty="0"/>
              <a:t>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802 Liaisons link and list now available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7"/>
              </a:rPr>
              <a:t>http://</a:t>
            </a:r>
            <a:r>
              <a:rPr lang="en-US" sz="1600" u="sng" dirty="0" smtClean="0">
                <a:hlinkClick r:id="rId7"/>
              </a:rPr>
              <a:t>www.ieee802.org/liaisons.shtml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8"/>
              </a:rPr>
              <a:t>http://</a:t>
            </a:r>
            <a:r>
              <a:rPr lang="en-US" sz="1600" dirty="0" smtClean="0">
                <a:hlinkClick r:id="rId8"/>
              </a:rPr>
              <a:t>www.ieee802.org/draft%20802-liaison-list%20revision%2005MAR2013.pdf</a:t>
            </a:r>
            <a:r>
              <a:rPr lang="en-US" sz="1600" dirty="0" smtClean="0"/>
              <a:t> </a:t>
            </a:r>
            <a:endParaRPr lang="en-US" sz="1600" dirty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90430"/>
              </p:ext>
            </p:extLst>
          </p:nvPr>
        </p:nvGraphicFramePr>
        <p:xfrm>
          <a:off x="6858000" y="5410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Acrobat Document" showAsIcon="1" r:id="rId9" imgW="914400" imgH="771480" progId="AcroExch.Document.7">
                  <p:embed/>
                </p:oleObj>
              </mc:Choice>
              <mc:Fallback>
                <p:oleObj name="Acrobat Document" showAsIcon="1" r:id="rId9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58000" y="5410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July 28 – August 2, 2013 – Berlin</a:t>
            </a:r>
          </a:p>
          <a:p>
            <a:pPr lvl="1"/>
            <a:r>
              <a:rPr lang="en-US" dirty="0" smtClean="0"/>
              <a:t>November 3-8, 2013 – Vancouver</a:t>
            </a:r>
          </a:p>
          <a:p>
            <a:pPr lvl="1"/>
            <a:r>
              <a:rPr lang="en-US" dirty="0" smtClean="0"/>
              <a:t>March 2-5, 2014 – London </a:t>
            </a:r>
          </a:p>
          <a:p>
            <a:pPr lvl="1"/>
            <a:r>
              <a:rPr lang="en-US" dirty="0" smtClean="0"/>
              <a:t>July 20-25, 2014 – Toronto</a:t>
            </a:r>
          </a:p>
          <a:p>
            <a:pPr lvl="1"/>
            <a:r>
              <a:rPr lang="en-US" dirty="0" smtClean="0"/>
              <a:t>November 9-14, 2014 - Honolulu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802.1Q tutorial presented last week: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</a:t>
            </a:r>
            <a:r>
              <a:rPr lang="en-US" dirty="0" smtClean="0"/>
              <a:t>Berlin Meeting BOFs</a:t>
            </a:r>
            <a:endParaRPr 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sz="2000" dirty="0"/>
              <a:t>Stacked Tunnels for Source Routing </a:t>
            </a:r>
            <a:r>
              <a:rPr lang="en-US" sz="2000" dirty="0" smtClean="0"/>
              <a:t>BOF </a:t>
            </a:r>
          </a:p>
          <a:p>
            <a:r>
              <a:rPr lang="en-US" sz="2000" dirty="0"/>
              <a:t>Network Service </a:t>
            </a:r>
            <a:r>
              <a:rPr lang="en-US" sz="2000" dirty="0" smtClean="0"/>
              <a:t>Chaining</a:t>
            </a:r>
          </a:p>
          <a:p>
            <a:r>
              <a:rPr lang="en-US" sz="2000" dirty="0"/>
              <a:t>Proposed Update IPR Policy </a:t>
            </a:r>
            <a:r>
              <a:rPr lang="en-US" sz="2000" dirty="0" smtClean="0"/>
              <a:t>BOF</a:t>
            </a:r>
          </a:p>
          <a:p>
            <a:r>
              <a:rPr lang="en-US" sz="2000" dirty="0"/>
              <a:t>PKIX over Secure HTTP </a:t>
            </a:r>
            <a:r>
              <a:rPr lang="en-US" sz="2000" dirty="0" smtClean="0"/>
              <a:t>BOF</a:t>
            </a:r>
          </a:p>
          <a:p>
            <a:r>
              <a:rPr lang="en-US" sz="2000" dirty="0">
                <a:hlinkClick r:id="rId3"/>
              </a:rPr>
              <a:t>Secure Telephone Identity Revisited</a:t>
            </a:r>
            <a:r>
              <a:rPr lang="en-US" sz="2000" dirty="0"/>
              <a:t> </a:t>
            </a:r>
            <a:r>
              <a:rPr lang="en-US" sz="2000" dirty="0" smtClean="0"/>
              <a:t>BOF</a:t>
            </a:r>
          </a:p>
          <a:p>
            <a:r>
              <a:rPr lang="en-US" sz="2000" dirty="0"/>
              <a:t>Deterministic IPv6 over IEEE802.15.4e </a:t>
            </a:r>
            <a:r>
              <a:rPr lang="en-US" sz="2000" dirty="0" err="1"/>
              <a:t>Timeslotted</a:t>
            </a:r>
            <a:r>
              <a:rPr lang="en-US" sz="2000" dirty="0"/>
              <a:t> Channel Hopping </a:t>
            </a:r>
            <a:r>
              <a:rPr lang="en-US" sz="2000" dirty="0" smtClean="0"/>
              <a:t>BOF</a:t>
            </a:r>
          </a:p>
          <a:p>
            <a:r>
              <a:rPr lang="en-US" sz="2000" dirty="0">
                <a:hlinkClick r:id="rId4"/>
              </a:rPr>
              <a:t>Domain-based Message Authentication, Reporting &amp; Conformance</a:t>
            </a:r>
            <a:r>
              <a:rPr lang="en-US" sz="2000" dirty="0"/>
              <a:t> </a:t>
            </a:r>
            <a:r>
              <a:rPr lang="en-US" sz="2000" dirty="0" smtClean="0"/>
              <a:t>BOF</a:t>
            </a:r>
          </a:p>
          <a:p>
            <a:r>
              <a:rPr lang="en-US" sz="2000" dirty="0">
                <a:hlinkClick r:id="rId5"/>
              </a:rPr>
              <a:t>Active Queue Management and Packet Scheduling</a:t>
            </a:r>
            <a:r>
              <a:rPr lang="en-US" sz="2000" dirty="0"/>
              <a:t> </a:t>
            </a:r>
            <a:r>
              <a:rPr lang="en-US" sz="2000" dirty="0" smtClean="0"/>
              <a:t>BOF</a:t>
            </a:r>
          </a:p>
          <a:p>
            <a:r>
              <a:rPr lang="en-US" sz="2000" dirty="0">
                <a:hlinkClick r:id="rId6"/>
              </a:rPr>
              <a:t>DNS-SD Extensions</a:t>
            </a:r>
            <a:r>
              <a:rPr lang="en-US" sz="2000" dirty="0"/>
              <a:t> </a:t>
            </a:r>
            <a:r>
              <a:rPr lang="en-US" sz="2000" dirty="0" smtClean="0"/>
              <a:t>BOF</a:t>
            </a:r>
          </a:p>
          <a:p>
            <a:r>
              <a:rPr lang="en-US" sz="2000" dirty="0"/>
              <a:t>DTLS In Constrained Environments </a:t>
            </a:r>
            <a:r>
              <a:rPr lang="en-US" sz="2000" dirty="0" smtClean="0"/>
              <a:t>BOF</a:t>
            </a:r>
          </a:p>
          <a:p>
            <a:r>
              <a:rPr lang="en-US" sz="2000" dirty="0">
                <a:hlinkClick r:id="rId7"/>
              </a:rPr>
              <a:t>Tunneling Compressed Multiplexed Traffic Flows</a:t>
            </a:r>
            <a:r>
              <a:rPr lang="en-US" sz="2000" dirty="0"/>
              <a:t> </a:t>
            </a:r>
            <a:r>
              <a:rPr lang="en-US" sz="2000" dirty="0" smtClean="0"/>
              <a:t>BOF</a:t>
            </a:r>
          </a:p>
          <a:p>
            <a:r>
              <a:rPr lang="en-US" sz="1200" dirty="0"/>
              <a:t>See </a:t>
            </a:r>
            <a:r>
              <a:rPr lang="en-US" sz="1200" dirty="0">
                <a:hlinkClick r:id="rId8"/>
              </a:rPr>
              <a:t>https://</a:t>
            </a:r>
            <a:r>
              <a:rPr lang="en-US" sz="1200" dirty="0" smtClean="0">
                <a:hlinkClick r:id="rId8"/>
              </a:rPr>
              <a:t>datatracker.ietf.org/meeting/87/agenda.html</a:t>
            </a:r>
            <a:r>
              <a:rPr lang="en-US" sz="1200" dirty="0" smtClean="0"/>
              <a:t>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61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http://datatracker.ietf.org/wg/radext/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RADIUS Extensions Working Group will focus on extensions to the</a:t>
            </a:r>
            <a:br>
              <a:rPr lang="en-US" sz="1400" dirty="0" smtClean="0"/>
            </a:br>
            <a:r>
              <a:rPr lang="en-US" sz="1400" dirty="0" smtClean="0"/>
              <a:t>RADIUS protocol required to define extensions to the standard</a:t>
            </a:r>
            <a:br>
              <a:rPr lang="en-US" sz="1400" dirty="0" smtClean="0"/>
            </a:br>
            <a:r>
              <a:rPr lang="en-US" sz="1400" dirty="0" smtClean="0"/>
              <a:t>attribute space as well as to address cryptographic algorithm</a:t>
            </a:r>
            <a:br>
              <a:rPr lang="en-US" sz="1400" dirty="0" smtClean="0"/>
            </a:br>
            <a:r>
              <a:rPr lang="en-US" sz="1400" dirty="0" smtClean="0"/>
              <a:t>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 addition, RADEXT will work on RADIUS Design Guidelines and define new attributes for</a:t>
            </a:r>
            <a:br>
              <a:rPr lang="en-US" sz="1400" dirty="0" smtClean="0"/>
            </a:br>
            <a:r>
              <a:rPr lang="en-US" sz="1400" dirty="0" smtClean="0"/>
              <a:t>particular applications of authentication, authorization and</a:t>
            </a:r>
            <a:br>
              <a:rPr lang="en-US" sz="1400" dirty="0" smtClean="0"/>
            </a:br>
            <a:r>
              <a:rPr lang="en-US" sz="1400" dirty="0" smtClean="0"/>
              <a:t>accounting such as NAS management and local area network (LAN) usage. </a:t>
            </a: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600" dirty="0" smtClean="0"/>
              <a:t>Updates </a:t>
            </a:r>
            <a:r>
              <a:rPr lang="en-US" sz="1600" dirty="0" smtClean="0"/>
              <a:t>[</a:t>
            </a:r>
            <a:r>
              <a:rPr lang="en-US" sz="1600" dirty="0" smtClean="0"/>
              <a:t>Jul</a:t>
            </a:r>
            <a:r>
              <a:rPr lang="en-US" sz="1600" dirty="0" smtClean="0"/>
              <a:t>y </a:t>
            </a:r>
            <a:r>
              <a:rPr lang="en-US" sz="1600" dirty="0" smtClean="0"/>
              <a:t>2013]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Of interest: RADIUS Attributes for IEEE 802 Networks, see </a:t>
            </a:r>
            <a:r>
              <a:rPr lang="en-US" sz="1400" dirty="0">
                <a:hlinkClick r:id="rId4"/>
              </a:rPr>
              <a:t>http://datatracker.ietf.org/doc/draft-ietf-radext-ieee802ext</a:t>
            </a:r>
            <a:r>
              <a:rPr lang="en-US" sz="1400" dirty="0" smtClean="0">
                <a:hlinkClick r:id="rId4"/>
              </a:rPr>
              <a:t>/  </a:t>
            </a: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</a:pP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paws Working Group was formed June </a:t>
            </a:r>
            <a:r>
              <a:rPr lang="en-US" sz="1600" dirty="0"/>
              <a:t>2011, see </a:t>
            </a:r>
            <a:r>
              <a:rPr lang="en-US" sz="1600" dirty="0">
                <a:hlinkClick r:id="rId3"/>
              </a:rPr>
              <a:t>http://datatracker.ietf.org/wg/paws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 </a:t>
            </a: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C</a:t>
            </a:r>
            <a:r>
              <a:rPr lang="en-US" sz="1600" dirty="0" smtClean="0"/>
              <a:t>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Charter, see </a:t>
            </a:r>
            <a:r>
              <a:rPr lang="en-US" sz="1400" dirty="0" smtClean="0">
                <a:hlinkClick r:id="rId4"/>
              </a:rPr>
              <a:t>https://datatracker.ietf.org/wg/paws/charter/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Problem Statement, see </a:t>
            </a:r>
            <a:r>
              <a:rPr lang="en-US" sz="1400" dirty="0">
                <a:hlinkClick r:id="rId5"/>
              </a:rPr>
              <a:t>https://datatracker.ietf.org/doc/draft-patil-paws-problem-stmt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Goals and Milestones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Aug 2012 - Submit 'Use Cases and Requirements for Accessing a Radio White Space Database' to the IESG for publication as Informational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April 2013 </a:t>
            </a:r>
            <a:r>
              <a:rPr lang="en-US" sz="1400" dirty="0"/>
              <a:t>- Submit 'Accessing a Radio White Space Database' to the IESG for publication as Proposed Standard 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Updates </a:t>
            </a:r>
            <a:r>
              <a:rPr lang="en-US" sz="1600" dirty="0" smtClean="0"/>
              <a:t>[</a:t>
            </a:r>
            <a:r>
              <a:rPr lang="en-US" sz="1600" dirty="0" smtClean="0"/>
              <a:t>Jul</a:t>
            </a:r>
            <a:r>
              <a:rPr lang="en-US" sz="1600" dirty="0" smtClean="0"/>
              <a:t>y </a:t>
            </a:r>
            <a:r>
              <a:rPr lang="en-US" sz="1600" dirty="0" smtClean="0"/>
              <a:t>2013]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 Use Cases and requirements, </a:t>
            </a:r>
            <a:r>
              <a:rPr lang="en-US" sz="1400" dirty="0"/>
              <a:t>published as RFC 6953: </a:t>
            </a:r>
            <a:r>
              <a:rPr lang="en-US" sz="1400" dirty="0">
                <a:hlinkClick r:id="rId6"/>
              </a:rPr>
              <a:t>https://datatracker.ietf.org/doc/rfc6953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Paws protocol </a:t>
            </a:r>
            <a:r>
              <a:rPr lang="en-US" sz="1400" dirty="0"/>
              <a:t>draft document: </a:t>
            </a:r>
            <a:r>
              <a:rPr lang="en-US" sz="1400" dirty="0">
                <a:hlinkClick r:id="rId7"/>
              </a:rPr>
              <a:t>https://datatracker.ietf.org/doc/draft-ietf-paws-protocol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Potential future request for P802.11af draft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55504</TotalTime>
  <Words>1392</Words>
  <Application>Microsoft Office PowerPoint</Application>
  <PresentationFormat>On-screen Show (4:3)</PresentationFormat>
  <Paragraphs>326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802-11-Submission</vt:lpstr>
      <vt:lpstr>Document</vt:lpstr>
      <vt:lpstr>Acrobat Document</vt:lpstr>
      <vt:lpstr>Package</vt:lpstr>
      <vt:lpstr>IEEE 802.11-IETF Liaison Report</vt:lpstr>
      <vt:lpstr>Abstract</vt:lpstr>
      <vt:lpstr>IETF- IEEE 802 Liaison Activity - 1 </vt:lpstr>
      <vt:lpstr>IETF- IEEE 802 Liaison Activity - 2 </vt:lpstr>
      <vt:lpstr>About RFC 4441 &amp; IETF liaisons</vt:lpstr>
      <vt:lpstr>IETF Meetings</vt:lpstr>
      <vt:lpstr>IETF Berlin Meeting BOFs</vt:lpstr>
      <vt:lpstr>RADEXT WG</vt:lpstr>
      <vt:lpstr>Protocol to Access White Space database (paws) WG</vt:lpstr>
      <vt:lpstr>EAP Method Update (EMU) </vt:lpstr>
      <vt:lpstr>Public-Key Infrastructure (X.509) (pkix)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338</cp:revision>
  <cp:lastPrinted>1998-02-10T13:28:06Z</cp:lastPrinted>
  <dcterms:created xsi:type="dcterms:W3CDTF">2005-01-04T21:26:55Z</dcterms:created>
  <dcterms:modified xsi:type="dcterms:W3CDTF">2013-07-17T08:27:46Z</dcterms:modified>
</cp:coreProperties>
</file>