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5" r:id="rId2"/>
    <p:sldId id="296" r:id="rId3"/>
    <p:sldId id="324" r:id="rId4"/>
    <p:sldId id="325" r:id="rId5"/>
    <p:sldId id="335" r:id="rId6"/>
    <p:sldId id="326" r:id="rId7"/>
    <p:sldId id="337" r:id="rId8"/>
    <p:sldId id="327" r:id="rId9"/>
    <p:sldId id="328" r:id="rId10"/>
    <p:sldId id="338" r:id="rId11"/>
    <p:sldId id="342" r:id="rId12"/>
    <p:sldId id="336" r:id="rId13"/>
    <p:sldId id="301" r:id="rId14"/>
    <p:sldId id="340" r:id="rId15"/>
    <p:sldId id="341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99CCFF"/>
    <a:srgbClr val="66FF99"/>
    <a:srgbClr val="FF33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12" autoAdjust="0"/>
    <p:restoredTop sz="94637" autoAdjust="0"/>
  </p:normalViewPr>
  <p:slideViewPr>
    <p:cSldViewPr>
      <p:cViewPr>
        <p:scale>
          <a:sx n="80" d="100"/>
          <a:sy n="80" d="100"/>
        </p:scale>
        <p:origin x="-186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327F6D-6BED-47BF-94C5-5D1FBF797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17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802.11-06/1560r1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2006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Matthew Fischer (Broadcom)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E812B79-8528-4777-A4DF-19E15476A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004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AC053-8BFA-4FF4-8B5A-5332AD0B1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67B4FF7-C279-4157-8C3F-BBC793015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E0C4-469D-441A-AD53-3066FCCE1E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FB57A7-45DD-4B7F-8EF5-82A19C909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92058E-C99D-4C72-8EB6-4E1059F1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18690" y="6475413"/>
            <a:ext cx="132523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426E09-725D-4934-A96A-1F827AD02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C7E0EC-48E4-4506-868C-CC003E861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90F1EA-9367-4D96-9B34-FED93D974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62800" y="6477000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3ED263-403A-4F38-931E-307630065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E0078D-A59A-46BB-8866-5AD10ECA6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AD1AC-5791-4ADE-9734-2C630AD5A7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0218" y="6475413"/>
            <a:ext cx="13637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54EBB73-0A65-4394-9BC5-2702EDBF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802.11-13/0858r0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dms_pub/itu-r/opb/rep/R-REP-M.2135-1-2009-PDF-E.pdf" TargetMode="External"/><Relationship Id="rId2" Type="http://schemas.openxmlformats.org/officeDocument/2006/relationships/hyperlink" Target="http://www.ist-winner.corg/deliverabl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Channel Model for HEW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685800" y="16764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2013-07-15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781625"/>
              </p:ext>
            </p:extLst>
          </p:nvPr>
        </p:nvGraphicFramePr>
        <p:xfrm>
          <a:off x="511175" y="2387600"/>
          <a:ext cx="7196138" cy="341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Document" r:id="rId3" imgW="8257888" imgH="3937878" progId="Word.Document.8">
                  <p:embed/>
                </p:oleObj>
              </mc:Choice>
              <mc:Fallback>
                <p:oleObj name="Document" r:id="rId3" imgW="8257888" imgH="3937878" progId="Word.Document.8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387600"/>
                        <a:ext cx="7196138" cy="341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0035" y="609600"/>
            <a:ext cx="8458200" cy="533400"/>
          </a:xfrm>
        </p:spPr>
        <p:txBody>
          <a:bodyPr/>
          <a:lstStyle/>
          <a:p>
            <a:r>
              <a:rPr lang="en-US" dirty="0" smtClean="0"/>
              <a:t>WINNER </a:t>
            </a:r>
            <a:r>
              <a:rPr lang="en-US" dirty="0"/>
              <a:t>II Channel </a:t>
            </a:r>
            <a:r>
              <a:rPr lang="en-US" dirty="0" smtClean="0"/>
              <a:t>Models: Path Loss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72935" y="11430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FontTx/>
              <a:buChar char="•"/>
            </a:pPr>
            <a:r>
              <a:rPr lang="en-US" sz="2000" b="1" dirty="0" smtClean="0"/>
              <a:t>WINNER II path loss models are </a:t>
            </a:r>
            <a:r>
              <a:rPr lang="en-US" b="1" dirty="0" smtClean="0"/>
              <a:t>developed </a:t>
            </a:r>
            <a:r>
              <a:rPr lang="en-US" b="1" dirty="0"/>
              <a:t>based on results of measurements </a:t>
            </a:r>
            <a:r>
              <a:rPr lang="en-US" b="1" dirty="0" smtClean="0"/>
              <a:t>carried out within WINNER, as well as results from the open literature, and they are typically</a:t>
            </a:r>
            <a:r>
              <a:rPr lang="en-US" sz="2000" b="1" dirty="0" smtClean="0"/>
              <a:t> of </a:t>
            </a:r>
            <a:r>
              <a:rPr lang="en-US" sz="2000" b="1" dirty="0"/>
              <a:t>the </a:t>
            </a:r>
            <a:r>
              <a:rPr lang="en-US" sz="2000" b="1" dirty="0" smtClean="0"/>
              <a:t>form </a:t>
            </a:r>
            <a:endParaRPr lang="en-US" sz="2000" b="1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685800" lvl="1"/>
            <a:r>
              <a:rPr lang="en-US" sz="1600" dirty="0" smtClean="0"/>
              <a:t>where </a:t>
            </a:r>
            <a:r>
              <a:rPr lang="en-US" sz="1600" dirty="0"/>
              <a:t>d is the distance between the transmitter and the </a:t>
            </a:r>
            <a:r>
              <a:rPr lang="en-US" sz="1600" dirty="0" smtClean="0"/>
              <a:t>receiver in </a:t>
            </a:r>
            <a:r>
              <a:rPr lang="en-US" sz="1600" dirty="0"/>
              <a:t>[m], fc is the system frequency in [GHz], the fitting parameter A includes the path-loss </a:t>
            </a:r>
            <a:r>
              <a:rPr lang="en-US" sz="1600" dirty="0" smtClean="0"/>
              <a:t>exponent, parameter </a:t>
            </a:r>
            <a:r>
              <a:rPr lang="en-US" sz="1600" dirty="0"/>
              <a:t>B is the intercept, parameter C describes the path loss frequency dependence, and X is </a:t>
            </a:r>
            <a:r>
              <a:rPr lang="en-US" sz="1600" dirty="0" smtClean="0"/>
              <a:t>an optional</a:t>
            </a:r>
            <a:r>
              <a:rPr lang="en-US" sz="1600" dirty="0"/>
              <a:t>, environment-specific term (e.g., wall attenuation in the A1 NLOS scenario</a:t>
            </a:r>
            <a:r>
              <a:rPr lang="en-US" sz="1600" dirty="0" smtClean="0"/>
              <a:t>) that are </a:t>
            </a:r>
            <a:r>
              <a:rPr lang="en-US" sz="1600" dirty="0"/>
              <a:t>defined separately for each </a:t>
            </a:r>
            <a:r>
              <a:rPr lang="en-US" sz="1600" dirty="0" smtClean="0"/>
              <a:t>scenario</a:t>
            </a:r>
          </a:p>
          <a:p>
            <a:pPr marL="685800" lvl="1"/>
            <a:r>
              <a:rPr lang="en-US" sz="1600" dirty="0"/>
              <a:t>The models can be applied in the frequency range from 2 – 6 GHz and for different antenna </a:t>
            </a:r>
            <a:r>
              <a:rPr lang="en-US" sz="1600" dirty="0" smtClean="0"/>
              <a:t>heights</a:t>
            </a:r>
            <a:endParaRPr lang="en-US" sz="2000" dirty="0" smtClean="0"/>
          </a:p>
          <a:p>
            <a:r>
              <a:rPr lang="en-US" sz="2000" dirty="0" smtClean="0"/>
              <a:t>The free-space path loss is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distribution of the shadow fading is log-normal, </a:t>
            </a:r>
            <a:r>
              <a:rPr lang="en-US" sz="2000" dirty="0" smtClean="0"/>
              <a:t>with a different standard </a:t>
            </a:r>
            <a:r>
              <a:rPr lang="en-US" sz="2000" dirty="0"/>
              <a:t>deviation for each </a:t>
            </a:r>
            <a:r>
              <a:rPr lang="en-US" sz="2000" dirty="0" smtClean="0"/>
              <a:t>scenario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596" y="2133323"/>
            <a:ext cx="4793012" cy="6860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736" y="5105400"/>
            <a:ext cx="4240339" cy="50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04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990600"/>
          </a:xfrm>
        </p:spPr>
        <p:txBody>
          <a:bodyPr/>
          <a:lstStyle/>
          <a:p>
            <a:r>
              <a:rPr lang="en-US" sz="1800" dirty="0" smtClean="0"/>
              <a:t>For </a:t>
            </a:r>
            <a:r>
              <a:rPr lang="en-US" sz="1800" dirty="0"/>
              <a:t>each scenario in [2], either  the variables of  its corresponding  path-loss model  are provided or a full path loss formula is given. </a:t>
            </a:r>
            <a:r>
              <a:rPr lang="en-US" sz="1800" dirty="0" smtClean="0"/>
              <a:t>The table below provides data for scenario </a:t>
            </a:r>
            <a:r>
              <a:rPr lang="en-US" sz="1800" dirty="0"/>
              <a:t>B1 (typical outdoor urban micro-cell)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0035" y="609600"/>
            <a:ext cx="8458200" cy="457200"/>
          </a:xfrm>
        </p:spPr>
        <p:txBody>
          <a:bodyPr/>
          <a:lstStyle/>
          <a:p>
            <a:r>
              <a:rPr lang="en-US" sz="2800" dirty="0"/>
              <a:t>a</a:t>
            </a:r>
            <a:r>
              <a:rPr lang="en-US" sz="2800" dirty="0" smtClean="0"/>
              <a:t>n Example of WINNER II Path Loss Model 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65" y="1981200"/>
            <a:ext cx="7683335" cy="372525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12519" y="5747808"/>
            <a:ext cx="80158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4) </a:t>
            </a:r>
            <a:r>
              <a:rPr lang="en-US" sz="1400" dirty="0" err="1" smtClean="0"/>
              <a:t>d'</a:t>
            </a:r>
            <a:r>
              <a:rPr lang="en-US" sz="900" dirty="0" err="1" smtClean="0"/>
              <a:t>BP</a:t>
            </a:r>
            <a:r>
              <a:rPr lang="en-US" sz="1400" dirty="0" smtClean="0"/>
              <a:t> is a function of the system frequency </a:t>
            </a:r>
            <a:r>
              <a:rPr lang="en-US" sz="1400" dirty="0"/>
              <a:t>and the transmitter &amp;</a:t>
            </a:r>
            <a:r>
              <a:rPr lang="en-US" sz="1400" dirty="0" smtClean="0"/>
              <a:t> </a:t>
            </a:r>
            <a:r>
              <a:rPr lang="en-US" sz="1400" dirty="0"/>
              <a:t>receiver </a:t>
            </a:r>
            <a:r>
              <a:rPr lang="en-US" sz="1400" dirty="0" smtClean="0"/>
              <a:t>effective </a:t>
            </a:r>
            <a:r>
              <a:rPr lang="en-US" sz="1400" dirty="0"/>
              <a:t>antenna </a:t>
            </a:r>
            <a:r>
              <a:rPr lang="en-US" sz="1400" dirty="0" smtClean="0"/>
              <a:t>heights,, see </a:t>
            </a:r>
            <a:r>
              <a:rPr lang="en-US" sz="1400" dirty="0"/>
              <a:t>[2</a:t>
            </a:r>
            <a:r>
              <a:rPr lang="en-US" sz="1400" dirty="0" smtClean="0"/>
              <a:t>]</a:t>
            </a:r>
          </a:p>
          <a:p>
            <a:r>
              <a:rPr lang="en-US" sz="1100" dirty="0" smtClean="0"/>
              <a:t>5) </a:t>
            </a:r>
            <a:r>
              <a:rPr lang="en-US" sz="1400" dirty="0" smtClean="0"/>
              <a:t>distances</a:t>
            </a:r>
            <a:r>
              <a:rPr lang="en-US" sz="1400" dirty="0"/>
              <a:t>, d1 and d2 are defined with respect to a rectangular street </a:t>
            </a:r>
            <a:r>
              <a:rPr lang="en-US" sz="1400" dirty="0" smtClean="0"/>
              <a:t>grid, where the STA is on a street perpendicular to the street on which the AP is located (the LOS street), see Figure 4-3 in [2]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7334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762000"/>
          </a:xfrm>
        </p:spPr>
        <p:txBody>
          <a:bodyPr/>
          <a:lstStyle/>
          <a:p>
            <a:r>
              <a:rPr lang="en-US" sz="2800" dirty="0" smtClean="0"/>
              <a:t>WINNER II </a:t>
            </a:r>
            <a:r>
              <a:rPr lang="en-US" sz="2800" dirty="0"/>
              <a:t>– parameters for generic </a:t>
            </a:r>
            <a:r>
              <a:rPr lang="en-US" sz="2800" dirty="0" smtClean="0"/>
              <a:t>models</a:t>
            </a:r>
            <a:br>
              <a:rPr lang="en-US" sz="2800" dirty="0" smtClean="0"/>
            </a:br>
            <a:r>
              <a:rPr lang="en-US" sz="2800" dirty="0" smtClean="0"/>
              <a:t>Comparison to IEEE .11n/ac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620623"/>
              </p:ext>
            </p:extLst>
          </p:nvPr>
        </p:nvGraphicFramePr>
        <p:xfrm>
          <a:off x="762001" y="1965960"/>
          <a:ext cx="7467599" cy="3444240"/>
        </p:xfrm>
        <a:graphic>
          <a:graphicData uri="http://schemas.openxmlformats.org/drawingml/2006/table">
            <a:tbl>
              <a:tblPr firstRow="1" bandRow="1"/>
              <a:tblGrid>
                <a:gridCol w="761999"/>
                <a:gridCol w="1447800"/>
                <a:gridCol w="990600"/>
                <a:gridCol w="1752600"/>
                <a:gridCol w="1685431"/>
                <a:gridCol w="829169"/>
              </a:tblGrid>
              <a:tr h="479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Model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Definition </a:t>
                      </a:r>
                      <a:endParaRPr lang="en-US" sz="1400" b="1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CDL* </a:t>
                      </a:r>
                      <a:r>
                        <a:rPr lang="en-US" sz="1400" b="1" dirty="0" err="1" smtClean="0"/>
                        <a:t>rms</a:t>
                      </a:r>
                      <a:r>
                        <a:rPr lang="en-US" sz="1400" b="1" dirty="0" smtClean="0"/>
                        <a:t> delay spread (ns)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Delay distribution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Number Of clusters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Number Of rays</a:t>
                      </a:r>
                      <a:r>
                        <a:rPr lang="en-US" sz="1400" baseline="0" dirty="0" smtClean="0"/>
                        <a:t> per c</a:t>
                      </a:r>
                      <a:r>
                        <a:rPr lang="en-US" sz="1400" dirty="0" smtClean="0"/>
                        <a:t>luster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A2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Indoor to outdoor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~</a:t>
                      </a:r>
                      <a:r>
                        <a:rPr lang="en-US" sz="1400" baseline="0" dirty="0" smtClean="0"/>
                        <a:t> 30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581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Hotspot</a:t>
                      </a:r>
                      <a:endParaRPr lang="en-US" sz="1400" dirty="0" smtClean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Typical urban micro-cell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LOS: 36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NLOS: 76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LOS: EXP</a:t>
                      </a:r>
                    </a:p>
                    <a:p>
                      <a:r>
                        <a:rPr lang="en-US" sz="1400" dirty="0" smtClean="0"/>
                        <a:t>NLOS: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Uniform&lt;=800ns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8 (LOS) ,</a:t>
                      </a:r>
                    </a:p>
                    <a:p>
                      <a:r>
                        <a:rPr lang="en-US" sz="1400" dirty="0" smtClean="0"/>
                        <a:t>16 (NLOS)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20,20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5815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Bad Urban</a:t>
                      </a:r>
                    </a:p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micro-cell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~ 280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Same as B1 NLOS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 delays of B1</a:t>
                      </a:r>
                    </a:p>
                    <a:p>
                      <a:r>
                        <a:rPr lang="en-US" sz="1400" dirty="0" smtClean="0"/>
                        <a:t>The last 2: add</a:t>
                      </a:r>
                      <a:r>
                        <a:rPr lang="en-US" sz="1400" baseline="0" dirty="0" smtClean="0"/>
                        <a:t> excess delay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Same as B1 NLOS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687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B4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Outdoor to indoor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micro-cell</a:t>
                      </a:r>
                      <a:endParaRPr lang="en-US" sz="1400" dirty="0" smtClean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~30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9600" y="5638800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Times New Roman" pitchFamily="18" charset="0"/>
              <a:buChar char="*"/>
            </a:pPr>
            <a:r>
              <a:rPr lang="en-US" sz="1400" dirty="0" smtClean="0"/>
              <a:t>CDL: Clustered  Delay Line - </a:t>
            </a:r>
            <a:r>
              <a:rPr lang="en-US" sz="1400" dirty="0"/>
              <a:t>reduced variability </a:t>
            </a:r>
            <a:r>
              <a:rPr lang="en-US" sz="1400" dirty="0" smtClean="0"/>
              <a:t>CDL </a:t>
            </a:r>
            <a:r>
              <a:rPr lang="en-US" sz="1400" dirty="0"/>
              <a:t>models with fixed large-scale and small-scale parameters </a:t>
            </a:r>
            <a:r>
              <a:rPr lang="en-US" sz="1400" dirty="0" smtClean="0"/>
              <a:t>are defined in [2] for </a:t>
            </a:r>
            <a:r>
              <a:rPr lang="en-US" sz="1400" dirty="0"/>
              <a:t>calibration and comparison of different </a:t>
            </a:r>
            <a:r>
              <a:rPr lang="en-US" sz="1400" dirty="0" smtClean="0"/>
              <a:t>simulations. The parameters of  the </a:t>
            </a:r>
            <a:r>
              <a:rPr lang="en-US" sz="1400" dirty="0"/>
              <a:t>CDL models are based </a:t>
            </a:r>
            <a:r>
              <a:rPr lang="en-US" sz="1400" dirty="0" smtClean="0"/>
              <a:t>on expectation </a:t>
            </a:r>
            <a:r>
              <a:rPr lang="en-US" sz="1400" dirty="0"/>
              <a:t>values of the generic models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9971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[1</a:t>
            </a:r>
            <a:r>
              <a:rPr lang="en-US" sz="2000" dirty="0"/>
              <a:t>] IEEE 802.11-13/0657r1 “Usage models and requirements for IEEE 802.11 High Efficiency WLAN study group (HEW SG) – Liaison with WFA”, </a:t>
            </a:r>
            <a:r>
              <a:rPr lang="en-US" sz="2000" dirty="0" smtClean="0"/>
              <a:t>Laurent </a:t>
            </a:r>
            <a:r>
              <a:rPr lang="en-US" sz="2000" dirty="0" err="1"/>
              <a:t>Cariou</a:t>
            </a:r>
            <a:r>
              <a:rPr lang="en-US" sz="2000" dirty="0"/>
              <a:t> (Orange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[2] </a:t>
            </a:r>
            <a:r>
              <a:rPr lang="de-DE" sz="2000" dirty="0" smtClean="0"/>
              <a:t>IST-WINNER </a:t>
            </a:r>
            <a:r>
              <a:rPr lang="de-DE" sz="2000" dirty="0"/>
              <a:t>II Deliverable 1.1.2 v.1.2. WINNER II Channel Models, IST-WINNER2. Tech. Rep., </a:t>
            </a:r>
            <a:r>
              <a:rPr lang="de-DE" sz="2000" dirty="0" smtClean="0"/>
              <a:t>2007 (</a:t>
            </a:r>
            <a:r>
              <a:rPr lang="de-DE" sz="2000" dirty="0" smtClean="0">
                <a:hlinkClick r:id="rId2"/>
              </a:rPr>
              <a:t>http</a:t>
            </a:r>
            <a:r>
              <a:rPr lang="de-DE" sz="2000" dirty="0">
                <a:hlinkClick r:id="rId2"/>
              </a:rPr>
              <a:t>://www.ist-winner.corg/deliverables.html</a:t>
            </a:r>
            <a:r>
              <a:rPr lang="de-DE" sz="2000" dirty="0" smtClean="0"/>
              <a:t>)</a:t>
            </a:r>
          </a:p>
          <a:p>
            <a:r>
              <a:rPr lang="de-DE" sz="2000" dirty="0"/>
              <a:t>[3</a:t>
            </a:r>
            <a:r>
              <a:rPr lang="de-DE" sz="2000" dirty="0" smtClean="0"/>
              <a:t>] </a:t>
            </a:r>
            <a:r>
              <a:rPr lang="en-US" sz="2000" dirty="0"/>
              <a:t>Report ITU-R </a:t>
            </a:r>
            <a:r>
              <a:rPr lang="en-US" sz="2000" dirty="0" smtClean="0"/>
              <a:t>M.2135-1 “ Guidelines </a:t>
            </a:r>
            <a:r>
              <a:rPr lang="en-US" sz="2000" dirty="0"/>
              <a:t>for evaluation of radio interface technologies for </a:t>
            </a:r>
            <a:r>
              <a:rPr lang="en-US" sz="2000" dirty="0" smtClean="0"/>
              <a:t>IMT-Advanced”, 12/2009, </a:t>
            </a:r>
            <a:r>
              <a:rPr lang="de-DE" sz="2000" dirty="0" smtClean="0"/>
              <a:t>(</a:t>
            </a:r>
            <a:r>
              <a:rPr lang="de-DE" sz="2000" dirty="0" smtClean="0">
                <a:hlinkClick r:id="rId3"/>
              </a:rPr>
              <a:t>http</a:t>
            </a:r>
            <a:r>
              <a:rPr lang="de-DE" sz="2000" dirty="0">
                <a:hlinkClick r:id="rId3"/>
              </a:rPr>
              <a:t>://</a:t>
            </a:r>
            <a:r>
              <a:rPr lang="de-DE" sz="2000" dirty="0" smtClean="0">
                <a:hlinkClick r:id="rId3"/>
              </a:rPr>
              <a:t>www.itu.int/dms_pub/itu-r/opb/rep/R-REP-M.2135-1-2009-PDF-E.pdf</a:t>
            </a:r>
            <a:r>
              <a:rPr lang="de-DE" sz="2000" dirty="0" smtClean="0"/>
              <a:t>)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0668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02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dirty="0"/>
              <a:t>IEEE Path Loss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Shahrnaz Azizi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4407300"/>
                  </p:ext>
                </p:extLst>
              </p:nvPr>
            </p:nvGraphicFramePr>
            <p:xfrm>
              <a:off x="1066800" y="3048000"/>
              <a:ext cx="7162800" cy="339852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790700"/>
                    <a:gridCol w="1790700"/>
                    <a:gridCol w="1790700"/>
                    <a:gridCol w="1790700"/>
                  </a:tblGrid>
                  <a:tr h="117348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Model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381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/>
                                      </a:rPr>
                                      <m:t>𝐵𝑃</m:t>
                                    </m:r>
                                  </m:sub>
                                </m:sSub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𝑚</m:t>
                                </m:r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381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Shadow</a:t>
                          </a:r>
                          <a:r>
                            <a:rPr lang="en-US" sz="1400" baseline="0" dirty="0" smtClean="0"/>
                            <a:t> Fading Std. (dB) Before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𝐵𝑃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 smtClean="0"/>
                            <a:t> (LOS)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381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 smtClean="0"/>
                            <a:t>Shadow</a:t>
                          </a:r>
                          <a:r>
                            <a:rPr lang="en-US" sz="1400" baseline="0" dirty="0" smtClean="0"/>
                            <a:t> Fading Std.(dB)After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𝐵𝑃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 smtClean="0"/>
                            <a:t> (NLOS)</a:t>
                          </a:r>
                          <a:endParaRPr lang="en-US" sz="1400" dirty="0"/>
                        </a:p>
                        <a:p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381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381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381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381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4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381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4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10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E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20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6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30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6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94407300"/>
                  </p:ext>
                </p:extLst>
              </p:nvPr>
            </p:nvGraphicFramePr>
            <p:xfrm>
              <a:off x="1066800" y="3048000"/>
              <a:ext cx="7162800" cy="339852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790700"/>
                    <a:gridCol w="1790700"/>
                    <a:gridCol w="1790700"/>
                    <a:gridCol w="1790700"/>
                  </a:tblGrid>
                  <a:tr h="117348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Model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381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381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0000" t="-518" r="-199660" b="-1891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381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00683" t="-518" r="-100341" b="-1891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381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99660" t="-518" b="-18911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A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381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381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381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4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381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B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4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C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D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10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5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E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20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6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40000"/>
                          </a:srgbClr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F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30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3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/>
                            </a:defRPr>
                          </a:lvl9pPr>
                        </a:lstStyle>
                        <a:p>
                          <a:r>
                            <a:rPr lang="en-US" sz="1400" dirty="0" smtClean="0"/>
                            <a:t>6</a:t>
                          </a:r>
                          <a:endParaRPr lang="en-US" sz="1400" dirty="0"/>
                        </a:p>
                      </a:txBody>
                      <a:tcPr>
                        <a:lnL w="12700" cmpd="sng">
                          <a:solidFill>
                            <a:sysClr val="window" lastClr="FFFFFF"/>
                          </a:solidFill>
                        </a:lnL>
                        <a:lnR w="12700" cmpd="sng">
                          <a:solidFill>
                            <a:sysClr val="window" lastClr="FFFFFF"/>
                          </a:solidFill>
                        </a:lnR>
                        <a:lnT w="12700" cmpd="sng">
                          <a:solidFill>
                            <a:sysClr val="window" lastClr="FFFFFF"/>
                          </a:solidFill>
                        </a:lnT>
                        <a:lnB w="12700" cmpd="sng">
                          <a:solidFill>
                            <a:sysClr val="window" lastClr="FFFFFF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4F81BD">
                            <a:tint val="20000"/>
                          </a:srgb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/>
              <p:cNvSpPr txBox="1">
                <a:spLocks/>
              </p:cNvSpPr>
              <p:nvPr/>
            </p:nvSpPr>
            <p:spPr bwMode="auto">
              <a:xfrm>
                <a:off x="533400" y="1143000"/>
                <a:ext cx="8229600" cy="1828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sz="2000" dirty="0" smtClean="0"/>
                  <a:t>The path loss model consists of a free space 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𝐹𝑆</m:t>
                        </m:r>
                      </m:sub>
                    </m:sSub>
                  </m:oMath>
                </a14:m>
                <a:r>
                  <a:rPr lang="en-US" sz="2000" dirty="0" smtClean="0"/>
                  <a:t> with a fixed slope of 2, up to a breakpoint distance and there after having a slope of 3.5.  A different breakpoint distance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𝐵𝑃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was chosen for each model:</a:t>
                </a:r>
              </a:p>
              <a:p>
                <a:pPr marL="0" indent="0">
                  <a:buFontTx/>
                  <a:buNone/>
                </a:pPr>
                <a:r>
                  <a:rPr lang="en-US" b="0" dirty="0" smtClean="0"/>
                  <a:t>    </a:t>
                </a:r>
                <a14:m>
                  <m:oMath xmlns:m="http://schemas.openxmlformats.org/officeDocument/2006/math">
                    <m:r>
                      <a:rPr lang="en-US" sz="2000" b="0" smtClean="0">
                        <a:latin typeface="Cambria Math"/>
                      </a:rPr>
                      <m:t>                           </m:t>
                    </m:r>
                    <m:r>
                      <a:rPr lang="en-US" sz="2000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𝐹𝑆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                                                    </m:t>
                    </m:r>
                    <m:r>
                      <a:rPr lang="en-US" sz="2000" b="0" i="1" smtClean="0">
                        <a:latin typeface="Cambria Math"/>
                      </a:rPr>
                      <m:t>𝑑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𝐵𝑃</m:t>
                        </m:r>
                      </m:sub>
                    </m:sSub>
                  </m:oMath>
                </a14:m>
                <a:endParaRPr lang="en-US" sz="2000" b="0" dirty="0" smtClean="0">
                  <a:ea typeface="Cambria Math"/>
                </a:endParaRPr>
              </a:p>
              <a:p>
                <a:pPr marL="0" indent="0"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𝐿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𝐹𝑆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+35</m:t>
                      </m:r>
                      <m:r>
                        <a:rPr lang="en-US" sz="2000" b="0" i="1" smtClean="0">
                          <a:latin typeface="Cambria Math"/>
                        </a:rPr>
                        <m:t>𝑙𝑜𝑔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</m:e>
                      </m:func>
                      <m:r>
                        <a:rPr lang="en-US" sz="2000" b="0" i="1" smtClean="0">
                          <a:latin typeface="Cambria Math"/>
                        </a:rPr>
                        <m:t>                      </m:t>
                      </m:r>
                      <m:r>
                        <a:rPr lang="en-US" sz="2000" b="0" i="1" smtClean="0">
                          <a:latin typeface="Cambria Math"/>
                        </a:rPr>
                        <m:t>𝑑</m:t>
                      </m:r>
                      <m:r>
                        <a:rPr lang="en-US" sz="2000" b="0" i="1" smtClean="0">
                          <a:latin typeface="Cambria Math"/>
                        </a:rPr>
                        <m:t>&gt;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𝐵𝑃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400" y="1143000"/>
                <a:ext cx="8229600" cy="1828800"/>
              </a:xfrm>
              <a:prstGeom prst="rect">
                <a:avLst/>
              </a:prstGeom>
              <a:blipFill rotWithShape="1">
                <a:blip r:embed="rId3"/>
                <a:stretch>
                  <a:fillRect l="-667" t="-166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370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presentation </a:t>
            </a:r>
            <a:r>
              <a:rPr lang="en-US" dirty="0"/>
              <a:t>proposes </a:t>
            </a:r>
            <a:r>
              <a:rPr lang="en-US" dirty="0" smtClean="0"/>
              <a:t>consideration of an enhanced 5GHz channel model for HEW, in particular, to target outdoor usage models, and system level simulations.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The usage model environments presented in [1] address new and enhanced applications for HEW. </a:t>
            </a:r>
          </a:p>
          <a:p>
            <a:r>
              <a:rPr lang="en-US" dirty="0" smtClean="0"/>
              <a:t>The IEEE Channel model developed for .11n/ac does not fit all the HEW environments, in particular:</a:t>
            </a:r>
          </a:p>
          <a:p>
            <a:pPr lvl="1"/>
            <a:r>
              <a:rPr lang="en-US" dirty="0"/>
              <a:t>Outdoor hotspots</a:t>
            </a:r>
          </a:p>
          <a:p>
            <a:pPr lvl="2"/>
            <a:r>
              <a:rPr lang="en-US" dirty="0"/>
              <a:t>park, streets, stadium, special crowded events</a:t>
            </a:r>
          </a:p>
          <a:p>
            <a:pPr lvl="2"/>
            <a:r>
              <a:rPr lang="en-US" dirty="0" smtClean="0"/>
              <a:t>co-location with cellular base stations (small cell deployments) in dense zones</a:t>
            </a:r>
          </a:p>
          <a:p>
            <a:r>
              <a:rPr lang="en-US" dirty="0" smtClean="0"/>
              <a:t>Several HEW environments </a:t>
            </a:r>
            <a:r>
              <a:rPr lang="en-US" dirty="0"/>
              <a:t>are characterized by the overlap, in the same area, of multiple </a:t>
            </a:r>
            <a:r>
              <a:rPr lang="en-US" dirty="0" err="1"/>
              <a:t>WiFi</a:t>
            </a:r>
            <a:r>
              <a:rPr lang="en-US" dirty="0"/>
              <a:t> networks </a:t>
            </a:r>
            <a:endParaRPr lang="en-US" dirty="0" smtClean="0"/>
          </a:p>
          <a:p>
            <a:pPr lvl="1"/>
            <a:r>
              <a:rPr lang="en-US" dirty="0" smtClean="0"/>
              <a:t>System </a:t>
            </a:r>
            <a:r>
              <a:rPr lang="en-US" dirty="0"/>
              <a:t>level simulations are </a:t>
            </a:r>
            <a:r>
              <a:rPr lang="en-US" dirty="0" smtClean="0"/>
              <a:t>needed for evaluation in these environments.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8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System level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To evaluate different </a:t>
            </a:r>
            <a:r>
              <a:rPr lang="en-US" dirty="0"/>
              <a:t>types of </a:t>
            </a:r>
            <a:r>
              <a:rPr lang="en-US" dirty="0" smtClean="0"/>
              <a:t>HEW networks </a:t>
            </a:r>
            <a:r>
              <a:rPr lang="en-US" dirty="0"/>
              <a:t>that </a:t>
            </a:r>
            <a:r>
              <a:rPr lang="en-US" dirty="0" smtClean="0"/>
              <a:t>overlap [1], system level simulations are needed:</a:t>
            </a:r>
            <a:endParaRPr lang="en-US" dirty="0"/>
          </a:p>
          <a:p>
            <a:pPr lvl="1"/>
            <a:r>
              <a:rPr lang="en-US" dirty="0"/>
              <a:t>one or multiple cluster of APs (ESS), each of these ESS are managed by a controller</a:t>
            </a:r>
          </a:p>
          <a:p>
            <a:pPr lvl="1"/>
            <a:r>
              <a:rPr lang="en-US" dirty="0"/>
              <a:t>one or multiple stand-alone APs (home, shops private APs, soft APs…), each of them with their own private management entity</a:t>
            </a:r>
          </a:p>
          <a:p>
            <a:pPr lvl="1"/>
            <a:r>
              <a:rPr lang="en-US" dirty="0"/>
              <a:t>one or multiple single-link networks for P2P communications (tethering, </a:t>
            </a:r>
            <a:r>
              <a:rPr lang="en-US" dirty="0" err="1"/>
              <a:t>miracast</a:t>
            </a:r>
            <a:r>
              <a:rPr lang="en-US" dirty="0" smtClean="0"/>
              <a:t>…)</a:t>
            </a:r>
          </a:p>
          <a:p>
            <a:r>
              <a:rPr lang="en-US" dirty="0" smtClean="0"/>
              <a:t>Need to perform simulations </a:t>
            </a:r>
            <a:r>
              <a:rPr lang="en-US" dirty="0"/>
              <a:t>with time </a:t>
            </a:r>
            <a:r>
              <a:rPr lang="en-US" dirty="0" smtClean="0"/>
              <a:t>evolution</a:t>
            </a:r>
          </a:p>
          <a:p>
            <a:pPr lvl="1"/>
            <a:r>
              <a:rPr lang="en-US" dirty="0" smtClean="0"/>
              <a:t>Allows performance studies with variable </a:t>
            </a:r>
            <a:r>
              <a:rPr lang="en-US" dirty="0"/>
              <a:t>channel </a:t>
            </a:r>
            <a:r>
              <a:rPr lang="en-US" dirty="0" smtClean="0"/>
              <a:t>conditions </a:t>
            </a:r>
          </a:p>
          <a:p>
            <a:r>
              <a:rPr lang="en-US" dirty="0" smtClean="0"/>
              <a:t>Therefore we need system level channel model besides the traditional IEEE link level channel model.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838200"/>
          </a:xfrm>
        </p:spPr>
        <p:txBody>
          <a:bodyPr/>
          <a:lstStyle/>
          <a:p>
            <a:r>
              <a:rPr lang="en-US" dirty="0" smtClean="0"/>
              <a:t>Indoor Usage Scenarios</a:t>
            </a:r>
            <a:br>
              <a:rPr lang="en-US" dirty="0" smtClean="0"/>
            </a:br>
            <a:r>
              <a:rPr lang="en-US" dirty="0" smtClean="0"/>
              <a:t>Link level simulations: IEEE Channel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143000"/>
          </a:xfrm>
        </p:spPr>
        <p:txBody>
          <a:bodyPr/>
          <a:lstStyle/>
          <a:p>
            <a:r>
              <a:rPr lang="en-US" dirty="0" smtClean="0"/>
              <a:t>For indoor usage scenarios, we propose to continue using .11n/ac IEEE channel models as summarized below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52429"/>
              </p:ext>
            </p:extLst>
          </p:nvPr>
        </p:nvGraphicFramePr>
        <p:xfrm>
          <a:off x="685800" y="2971800"/>
          <a:ext cx="8077199" cy="3039745"/>
        </p:xfrm>
        <a:graphic>
          <a:graphicData uri="http://schemas.openxmlformats.org/drawingml/2006/table">
            <a:tbl>
              <a:tblPr firstRow="1" bandRow="1"/>
              <a:tblGrid>
                <a:gridCol w="953062"/>
                <a:gridCol w="953062"/>
                <a:gridCol w="953062"/>
                <a:gridCol w="1358113"/>
                <a:gridCol w="1929950"/>
                <a:gridCol w="1929950"/>
              </a:tblGrid>
              <a:tr h="479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Model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err="1" smtClean="0"/>
                        <a:t>rms</a:t>
                      </a:r>
                      <a:r>
                        <a:rPr lang="en-US" sz="1200" dirty="0" smtClean="0"/>
                        <a:t> Delay Spread</a:t>
                      </a:r>
                    </a:p>
                    <a:p>
                      <a:r>
                        <a:rPr lang="en-US" sz="1200" dirty="0" smtClean="0"/>
                        <a:t>(ns)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Number Of Clusters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Taps/Cluster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Propagation Scenario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Usage Model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1847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A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Flat</a:t>
                      </a:r>
                      <a:r>
                        <a:rPr lang="en-US" sz="1200" baseline="0" dirty="0" smtClean="0"/>
                        <a:t> fading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2581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B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15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5,7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baseline="0" dirty="0" smtClean="0"/>
                        <a:t>Indoor Residential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Intra</a:t>
                      </a:r>
                      <a:r>
                        <a:rPr lang="en-US" sz="1200" baseline="0" dirty="0" smtClean="0"/>
                        <a:t> Room, Room to Room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581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C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10,8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Indoor</a:t>
                      </a:r>
                      <a:r>
                        <a:rPr lang="en-US" sz="1200" baseline="0" dirty="0" smtClean="0"/>
                        <a:t> Residential/Small Office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Enclosed</a:t>
                      </a:r>
                      <a:r>
                        <a:rPr lang="en-US" sz="1200" baseline="0" dirty="0" smtClean="0"/>
                        <a:t> Offices Meeting, Conference or Class rooms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36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D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50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16,7,4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Indoor Typical</a:t>
                      </a:r>
                      <a:r>
                        <a:rPr lang="en-US" sz="1200" baseline="0" dirty="0" smtClean="0"/>
                        <a:t> Office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Offices – cubes</a:t>
                      </a:r>
                      <a:r>
                        <a:rPr lang="en-US" sz="1200" baseline="0" dirty="0" smtClean="0"/>
                        <a:t> farms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open areas and large</a:t>
                      </a:r>
                      <a:r>
                        <a:rPr lang="en-US" sz="1200" baseline="0" dirty="0" smtClean="0"/>
                        <a:t> classrooms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3687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E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15,12,7,4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Indoor</a:t>
                      </a:r>
                      <a:r>
                        <a:rPr lang="en-US" sz="1200" baseline="0" dirty="0" smtClean="0"/>
                        <a:t> Large Office/Warehouse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Indoor</a:t>
                      </a:r>
                      <a:r>
                        <a:rPr lang="en-US" sz="1200" baseline="0" dirty="0" smtClean="0"/>
                        <a:t> Hotspots with large rooms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</a:tr>
              <a:tr h="479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F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150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6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15,12,7,3,2,2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Large Space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Indoor</a:t>
                      </a:r>
                      <a:r>
                        <a:rPr lang="en-US" sz="1200" baseline="0" dirty="0" smtClean="0"/>
                        <a:t> (pseudo-outdoor).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200" dirty="0" smtClean="0"/>
                        <a:t>Large</a:t>
                      </a:r>
                      <a:r>
                        <a:rPr lang="en-US" sz="1200" baseline="0" dirty="0" smtClean="0"/>
                        <a:t> Indoor Hotspot – Airport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67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Outdoor </a:t>
            </a:r>
            <a:r>
              <a:rPr lang="en-US" dirty="0"/>
              <a:t>Usage Scenarios</a:t>
            </a:r>
            <a:br>
              <a:rPr lang="en-US" dirty="0"/>
            </a:br>
            <a:r>
              <a:rPr lang="en-US" dirty="0" smtClean="0"/>
              <a:t>and System Level </a:t>
            </a:r>
            <a:r>
              <a:rPr lang="en-US" dirty="0"/>
              <a:t>S</a:t>
            </a:r>
            <a:r>
              <a:rPr lang="en-US" dirty="0" smtClean="0"/>
              <a:t>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en-US" dirty="0" smtClean="0"/>
              <a:t>We propose to consider WINNER II </a:t>
            </a:r>
            <a:r>
              <a:rPr lang="en-US" dirty="0"/>
              <a:t>channel models </a:t>
            </a:r>
            <a:r>
              <a:rPr lang="en-US" dirty="0" smtClean="0"/>
              <a:t>described in [</a:t>
            </a:r>
            <a:r>
              <a:rPr lang="en-US" dirty="0"/>
              <a:t>2</a:t>
            </a:r>
            <a:r>
              <a:rPr lang="en-US" dirty="0" smtClean="0"/>
              <a:t>] as the baseline for outdoor link level and </a:t>
            </a:r>
            <a:r>
              <a:rPr lang="en-US" dirty="0"/>
              <a:t>system level </a:t>
            </a:r>
            <a:r>
              <a:rPr lang="en-US" dirty="0" smtClean="0"/>
              <a:t>simulations, as deemed applicable. </a:t>
            </a:r>
          </a:p>
          <a:p>
            <a:pPr lvl="1"/>
            <a:r>
              <a:rPr lang="en-US" dirty="0" smtClean="0"/>
              <a:t>Evaluation of small </a:t>
            </a:r>
            <a:r>
              <a:rPr lang="en-US" dirty="0"/>
              <a:t>cell scenarios with outdoor and indoor </a:t>
            </a:r>
            <a:r>
              <a:rPr lang="en-US" dirty="0" smtClean="0"/>
              <a:t>users will require modification to the baseline model.</a:t>
            </a:r>
          </a:p>
          <a:p>
            <a:pPr lvl="2"/>
            <a:r>
              <a:rPr lang="en-US" dirty="0" smtClean="0"/>
              <a:t>We propose HEW SG to initiate development of a channel model document.  </a:t>
            </a:r>
          </a:p>
          <a:p>
            <a:r>
              <a:rPr lang="en-US" dirty="0" smtClean="0"/>
              <a:t>In </a:t>
            </a:r>
            <a:r>
              <a:rPr lang="en-US" dirty="0"/>
              <a:t>the WINNER II models the propagation parameters may vary over time between the channel segments.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8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534400" cy="914400"/>
          </a:xfrm>
        </p:spPr>
        <p:txBody>
          <a:bodyPr/>
          <a:lstStyle/>
          <a:p>
            <a:r>
              <a:rPr lang="en-US" dirty="0" smtClean="0"/>
              <a:t>Introduction </a:t>
            </a:r>
            <a:r>
              <a:rPr lang="en-US" dirty="0"/>
              <a:t>to WINNER II Channel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267200"/>
          </a:xfrm>
        </p:spPr>
        <p:txBody>
          <a:bodyPr/>
          <a:lstStyle/>
          <a:p>
            <a:r>
              <a:rPr lang="en-US" sz="2000" dirty="0" smtClean="0"/>
              <a:t>These models were considered for the evaluations of </a:t>
            </a:r>
            <a:r>
              <a:rPr lang="en-US" sz="2000" dirty="0"/>
              <a:t>the IMT-Advanced candidate radio </a:t>
            </a:r>
            <a:r>
              <a:rPr lang="en-US" sz="2000" dirty="0" smtClean="0"/>
              <a:t>interface technologies [3].</a:t>
            </a:r>
            <a:endParaRPr lang="en-US" sz="2000" dirty="0"/>
          </a:p>
          <a:p>
            <a:r>
              <a:rPr lang="en-US" sz="2000" dirty="0" smtClean="0"/>
              <a:t>Their </a:t>
            </a:r>
            <a:r>
              <a:rPr lang="en-US" sz="2000" dirty="0"/>
              <a:t>covered propagation </a:t>
            </a:r>
            <a:r>
              <a:rPr lang="en-US" sz="2000" dirty="0" smtClean="0"/>
              <a:t>scenarios </a:t>
            </a:r>
            <a:r>
              <a:rPr lang="en-US" sz="2000" dirty="0"/>
              <a:t>are indoor </a:t>
            </a:r>
            <a:r>
              <a:rPr lang="en-US" sz="2000" dirty="0" smtClean="0"/>
              <a:t>office, large </a:t>
            </a:r>
            <a:r>
              <a:rPr lang="en-US" sz="2000" dirty="0"/>
              <a:t>indoor hall, indoor-to-outdoor, urban micro-cell, bad urban micro-cell, outdoor-to-indoor, </a:t>
            </a:r>
            <a:r>
              <a:rPr lang="en-US" sz="2000" dirty="0" smtClean="0"/>
              <a:t>stationary feeder</a:t>
            </a:r>
            <a:r>
              <a:rPr lang="en-US" sz="2000" dirty="0"/>
              <a:t>, suburban macro-cell, urban macro-cell, rural macro-cell, and rural moving networks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They can be applied to wireless </a:t>
            </a:r>
            <a:r>
              <a:rPr lang="en-US" sz="2000" dirty="0"/>
              <a:t>system operating in 2 – 6 </a:t>
            </a:r>
            <a:r>
              <a:rPr lang="en-US" sz="2000" dirty="0" smtClean="0"/>
              <a:t>GHz frequency </a:t>
            </a:r>
            <a:r>
              <a:rPr lang="en-US" sz="2000" dirty="0"/>
              <a:t>range with up to 100 MHz RF bandwidth.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models supports multi-antenna </a:t>
            </a:r>
            <a:r>
              <a:rPr lang="en-US" sz="2000" dirty="0" smtClean="0"/>
              <a:t>technologies, polarization, </a:t>
            </a:r>
            <a:r>
              <a:rPr lang="en-US" sz="2000" dirty="0"/>
              <a:t>multi-user, multi-cell, and multi-hop networks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90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generic WINNER II channel model follows a geometry-based stochastic channel </a:t>
            </a:r>
            <a:r>
              <a:rPr lang="en-US" dirty="0" smtClean="0"/>
              <a:t>modeling approach</a:t>
            </a:r>
          </a:p>
          <a:p>
            <a:pPr lvl="1"/>
            <a:r>
              <a:rPr lang="en-US" b="0" dirty="0" smtClean="0"/>
              <a:t>It is </a:t>
            </a:r>
            <a:r>
              <a:rPr lang="en-US" b="0" dirty="0"/>
              <a:t>a system level model, which can describe arbitrary number of </a:t>
            </a:r>
            <a:r>
              <a:rPr lang="en-US" b="0" dirty="0" smtClean="0"/>
              <a:t>propagation environment realizations </a:t>
            </a:r>
            <a:r>
              <a:rPr lang="en-US" b="0" dirty="0"/>
              <a:t>for single or multiple radio </a:t>
            </a:r>
            <a:r>
              <a:rPr lang="en-US" b="0" dirty="0" smtClean="0"/>
              <a:t>links. </a:t>
            </a:r>
          </a:p>
          <a:p>
            <a:pPr lvl="1"/>
            <a:r>
              <a:rPr lang="en-US" b="0" dirty="0" smtClean="0"/>
              <a:t>At </a:t>
            </a:r>
            <a:r>
              <a:rPr lang="en-US" b="0" dirty="0"/>
              <a:t>first, large scale </a:t>
            </a:r>
            <a:r>
              <a:rPr lang="en-US" b="0" dirty="0" smtClean="0"/>
              <a:t>(LS) parameters like shadow </a:t>
            </a:r>
            <a:r>
              <a:rPr lang="en-US" b="0" dirty="0"/>
              <a:t>fading, delay and angular spreads are drawn randomly from tabulated distribution </a:t>
            </a:r>
            <a:r>
              <a:rPr lang="en-US" b="0" dirty="0" smtClean="0"/>
              <a:t>functions. Next</a:t>
            </a:r>
            <a:r>
              <a:rPr lang="en-US" b="0" dirty="0"/>
              <a:t>, the small scale parameters like delays, powers and directions arrival and departure are </a:t>
            </a:r>
            <a:r>
              <a:rPr lang="en-US" b="0" dirty="0" smtClean="0"/>
              <a:t>drawn randomly </a:t>
            </a:r>
            <a:r>
              <a:rPr lang="en-US" b="0" dirty="0"/>
              <a:t>according to tabulated distribution functions and random LS parameters (second moments). </a:t>
            </a:r>
            <a:r>
              <a:rPr lang="en-US" b="0" dirty="0" smtClean="0"/>
              <a:t>At this </a:t>
            </a:r>
            <a:r>
              <a:rPr lang="en-US" b="0" dirty="0"/>
              <a:t>stage geometric setup is fixed and only free variables are the random initial phases of the </a:t>
            </a:r>
            <a:r>
              <a:rPr lang="en-US" b="0" dirty="0" err="1" smtClean="0"/>
              <a:t>scatterers</a:t>
            </a:r>
            <a:r>
              <a:rPr lang="en-US" b="0" dirty="0" smtClean="0"/>
              <a:t>. By </a:t>
            </a:r>
            <a:r>
              <a:rPr lang="en-US" b="0" dirty="0"/>
              <a:t>picking (randomly) different initial phases, an unlimited number of different </a:t>
            </a:r>
            <a:r>
              <a:rPr lang="en-US" b="0" dirty="0" smtClean="0"/>
              <a:t>realizations </a:t>
            </a:r>
            <a:r>
              <a:rPr lang="en-US" b="0" dirty="0"/>
              <a:t>of the </a:t>
            </a:r>
            <a:r>
              <a:rPr lang="en-US" b="0" dirty="0" smtClean="0"/>
              <a:t>model can </a:t>
            </a:r>
            <a:r>
              <a:rPr lang="en-US" b="0" dirty="0"/>
              <a:t>be generated. When also the initial phases are fixed, the model is fully deterministic</a:t>
            </a:r>
            <a:r>
              <a:rPr lang="en-US" b="0" dirty="0" smtClean="0"/>
              <a:t>.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685800"/>
            <a:ext cx="8458200" cy="609600"/>
          </a:xfrm>
        </p:spPr>
        <p:txBody>
          <a:bodyPr/>
          <a:lstStyle/>
          <a:p>
            <a:r>
              <a:rPr lang="en-US" dirty="0" smtClean="0"/>
              <a:t>WINNER </a:t>
            </a:r>
            <a:r>
              <a:rPr lang="en-US" dirty="0"/>
              <a:t>II Channel </a:t>
            </a:r>
            <a:r>
              <a:rPr lang="en-US" dirty="0" smtClean="0"/>
              <a:t>Modeling Approach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96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685800"/>
          </a:xfrm>
        </p:spPr>
        <p:txBody>
          <a:bodyPr/>
          <a:lstStyle/>
          <a:p>
            <a:r>
              <a:rPr lang="en-US" sz="2800" dirty="0" smtClean="0"/>
              <a:t>WINNER </a:t>
            </a:r>
            <a:r>
              <a:rPr lang="en-US" sz="2800" dirty="0"/>
              <a:t>II Channel </a:t>
            </a:r>
            <a:r>
              <a:rPr lang="en-US" sz="2800" dirty="0" smtClean="0"/>
              <a:t>Models: Propagation </a:t>
            </a:r>
            <a:r>
              <a:rPr lang="en-US" sz="2800" dirty="0"/>
              <a:t>S</a:t>
            </a:r>
            <a:r>
              <a:rPr lang="en-US" sz="2800" dirty="0" smtClean="0"/>
              <a:t>cenarios</a:t>
            </a:r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CFB57A7-45DD-4B7F-8EF5-82A19C9099F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0218" y="6475413"/>
            <a:ext cx="136370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Shahrnaz Azizi (Intel)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203550"/>
              </p:ext>
            </p:extLst>
          </p:nvPr>
        </p:nvGraphicFramePr>
        <p:xfrm>
          <a:off x="533400" y="2362200"/>
          <a:ext cx="8305799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219200"/>
                <a:gridCol w="933116"/>
                <a:gridCol w="748632"/>
                <a:gridCol w="1594851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 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LOS/</a:t>
                      </a:r>
                    </a:p>
                    <a:p>
                      <a:r>
                        <a:rPr lang="en-US" dirty="0" smtClean="0"/>
                        <a:t>NLOS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Mob.</a:t>
                      </a:r>
                    </a:p>
                    <a:p>
                      <a:r>
                        <a:rPr lang="en-US" dirty="0" smtClean="0"/>
                        <a:t>Km/h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Environment (studied for) 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A2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Indoor to outdoor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NLOS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0-5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 inside STAs outside. Outdoor environment urban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Hotspot</a:t>
                      </a:r>
                      <a:endParaRPr lang="en-US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Typical urban micro-cell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0-70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 and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Metropolitan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Outdoor to outdoor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B2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Bad Urban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micro-cell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0-70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Metropolitan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Same as B1 +</a:t>
                      </a:r>
                    </a:p>
                    <a:p>
                      <a:r>
                        <a:rPr lang="en-US" sz="18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longer delay spread</a:t>
                      </a:r>
                      <a:endParaRPr lang="en-US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Outdoor to indoor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micro-cell</a:t>
                      </a:r>
                      <a:endParaRPr lang="en-US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</a:t>
                      </a:r>
                      <a:endParaRPr lang="en-US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0-5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Metropolitan</a:t>
                      </a:r>
                      <a:endParaRPr lang="en-US" dirty="0" smtClean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-Outdoor typical urban B1.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-Indoor office/residential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685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WINNER </a:t>
            </a:r>
            <a:r>
              <a:rPr lang="en-US" sz="1800" dirty="0"/>
              <a:t>II propagation scenarios </a:t>
            </a:r>
            <a:r>
              <a:rPr lang="en-US" sz="1800" dirty="0" smtClean="0"/>
              <a:t>that </a:t>
            </a:r>
            <a:r>
              <a:rPr lang="en-US" sz="1800" dirty="0"/>
              <a:t>are applicable to </a:t>
            </a:r>
            <a:r>
              <a:rPr lang="en-US" sz="1800" dirty="0" smtClean="0"/>
              <a:t>HEW are listed in the table below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392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24186</TotalTime>
  <Words>1580</Words>
  <Application>Microsoft Office PowerPoint</Application>
  <PresentationFormat>On-screen Show (4:3)</PresentationFormat>
  <Paragraphs>255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Enhanced Channel Model for HEW</vt:lpstr>
      <vt:lpstr>Abstract</vt:lpstr>
      <vt:lpstr>Introduction</vt:lpstr>
      <vt:lpstr>System level Simulations</vt:lpstr>
      <vt:lpstr>Indoor Usage Scenarios Link level simulations: IEEE Channel Model</vt:lpstr>
      <vt:lpstr>Outdoor Usage Scenarios and System Level Simulations</vt:lpstr>
      <vt:lpstr>Introduction to WINNER II Channel Models</vt:lpstr>
      <vt:lpstr>WINNER II Channel Modeling Approach </vt:lpstr>
      <vt:lpstr>WINNER II Channel Models: Propagation Scenarios</vt:lpstr>
      <vt:lpstr>WINNER II Channel Models: Path Loss</vt:lpstr>
      <vt:lpstr>an Example of WINNER II Path Loss Model </vt:lpstr>
      <vt:lpstr>WINNER II – parameters for generic models Comparison to IEEE .11n/ac</vt:lpstr>
      <vt:lpstr>References</vt:lpstr>
      <vt:lpstr>Backup</vt:lpstr>
      <vt:lpstr>IEEE Path Loss Model</vt:lpstr>
    </vt:vector>
  </TitlesOfParts>
  <Company>Intel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802.19 Liaison Report</dc:title>
  <dc:creator>Eldad Perahia</dc:creator>
  <cp:keywords>November 2011</cp:keywords>
  <cp:lastModifiedBy>Azizi, Shahrnaz</cp:lastModifiedBy>
  <cp:revision>1046</cp:revision>
  <cp:lastPrinted>1998-02-10T13:28:06Z</cp:lastPrinted>
  <dcterms:created xsi:type="dcterms:W3CDTF">2006-05-16T19:53:05Z</dcterms:created>
  <dcterms:modified xsi:type="dcterms:W3CDTF">2013-07-15T13:24:19Z</dcterms:modified>
</cp:coreProperties>
</file>