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29" r:id="rId2"/>
    <p:sldId id="308" r:id="rId3"/>
    <p:sldId id="309" r:id="rId4"/>
    <p:sldId id="310" r:id="rId5"/>
    <p:sldId id="311" r:id="rId6"/>
    <p:sldId id="318" r:id="rId7"/>
    <p:sldId id="320" r:id="rId8"/>
    <p:sldId id="321" r:id="rId9"/>
    <p:sldId id="328" r:id="rId10"/>
    <p:sldId id="324" r:id="rId11"/>
    <p:sldId id="325" r:id="rId12"/>
    <p:sldId id="326" r:id="rId13"/>
    <p:sldId id="327" r:id="rId14"/>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6" autoAdjust="0"/>
  </p:normalViewPr>
  <p:slideViewPr>
    <p:cSldViewPr>
      <p:cViewPr>
        <p:scale>
          <a:sx n="80" d="100"/>
          <a:sy n="80" d="100"/>
        </p:scale>
        <p:origin x="-1668" y="-204"/>
      </p:cViewPr>
      <p:guideLst>
        <p:guide orient="horz" pos="2160"/>
        <p:guide pos="2880"/>
      </p:guideLst>
    </p:cSldViewPr>
  </p:slideViewPr>
  <p:outlineViewPr>
    <p:cViewPr>
      <p:scale>
        <a:sx n="33" d="100"/>
        <a:sy n="33" d="100"/>
      </p:scale>
      <p:origin x="60" y="16020"/>
    </p:cViewPr>
  </p:outlineViewPr>
  <p:notesTextViewPr>
    <p:cViewPr>
      <p:scale>
        <a:sx n="100" d="100"/>
        <a:sy n="100" d="100"/>
      </p:scale>
      <p:origin x="0" y="0"/>
    </p:cViewPr>
  </p:notesTextViewPr>
  <p:notesViewPr>
    <p:cSldViewPr>
      <p:cViewPr varScale="1">
        <p:scale>
          <a:sx n="81" d="100"/>
          <a:sy n="81" d="100"/>
        </p:scale>
        <p:origin x="-2184" y="-90"/>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9C45E7A8-98BE-44A1-AA9D-311B322DE600}"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1618735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2201" y="117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9460"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0ADB2D07-041E-4B5C-91C6-C44066D17421}"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12632545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xfrm>
            <a:off x="5636078" y="6475413"/>
            <a:ext cx="2907847" cy="184666"/>
          </a:xfrm>
          <a:ln/>
        </p:spPr>
        <p:txBody>
          <a:bodyPr/>
          <a:lstStyle>
            <a:lvl1pPr>
              <a:defRPr/>
            </a:lvl1pPr>
          </a:lstStyle>
          <a:p>
            <a:pPr>
              <a:defRPr/>
            </a:pPr>
            <a:r>
              <a:rPr lang="en-US" dirty="0" err="1" smtClean="0"/>
              <a:t>SangHyun</a:t>
            </a:r>
            <a:r>
              <a:rPr lang="en-US" dirty="0" smtClean="0"/>
              <a:t> Chang, et al. (Samsung Electronics)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8E61E33-26BC-4D7A-834E-5CDA60E9B425}" type="slidenum">
              <a:rPr lang="en-US"/>
              <a:pPr>
                <a:defRPr/>
              </a:pPr>
              <a:t>‹#›</a:t>
            </a:fld>
            <a:endParaRPr lang="en-US"/>
          </a:p>
        </p:txBody>
      </p:sp>
    </p:spTree>
    <p:extLst>
      <p:ext uri="{BB962C8B-B14F-4D97-AF65-F5344CB8AC3E}">
        <p14:creationId xmlns="" xmlns:p14="http://schemas.microsoft.com/office/powerpoint/2010/main" val="215447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2013</a:t>
            </a:r>
            <a:endParaRPr lang="en-US" dirty="0"/>
          </a:p>
        </p:txBody>
      </p:sp>
      <p:sp>
        <p:nvSpPr>
          <p:cNvPr id="5" name="Rectangle 5"/>
          <p:cNvSpPr>
            <a:spLocks noGrp="1" noChangeArrowheads="1"/>
          </p:cNvSpPr>
          <p:nvPr>
            <p:ph type="ftr" sz="quarter" idx="11"/>
          </p:nvPr>
        </p:nvSpPr>
        <p:spPr>
          <a:xfrm>
            <a:off x="5636078" y="6475413"/>
            <a:ext cx="2907847" cy="184666"/>
          </a:xfrm>
          <a:ln/>
        </p:spPr>
        <p:txBody>
          <a:bodyPr/>
          <a:lstStyle>
            <a:lvl1pPr>
              <a:defRPr/>
            </a:lvl1pPr>
          </a:lstStyle>
          <a:p>
            <a:pPr>
              <a:defRPr/>
            </a:pPr>
            <a:r>
              <a:rPr lang="en-US" dirty="0" err="1" smtClean="0"/>
              <a:t>SangHyun</a:t>
            </a:r>
            <a:r>
              <a:rPr lang="en-US" dirty="0" smtClean="0"/>
              <a:t> Chang, et al. (Samsung Electronics)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00A4E4-C755-4623-A05C-650A25B132FA}" type="slidenum">
              <a:rPr lang="en-US"/>
              <a:pPr>
                <a:defRPr/>
              </a:pPr>
              <a:t>‹#›</a:t>
            </a:fld>
            <a:endParaRPr lang="en-US"/>
          </a:p>
        </p:txBody>
      </p:sp>
    </p:spTree>
    <p:extLst>
      <p:ext uri="{BB962C8B-B14F-4D97-AF65-F5344CB8AC3E}">
        <p14:creationId xmlns="" xmlns:p14="http://schemas.microsoft.com/office/powerpoint/2010/main" val="23123631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dirty="0" smtClean="0"/>
              <a:t>July 2013</a:t>
            </a:r>
            <a:endParaRPr lang="en-US" dirty="0"/>
          </a:p>
        </p:txBody>
      </p:sp>
      <p:sp>
        <p:nvSpPr>
          <p:cNvPr id="1029" name="Rectangle 5"/>
          <p:cNvSpPr>
            <a:spLocks noGrp="1" noChangeArrowheads="1"/>
          </p:cNvSpPr>
          <p:nvPr>
            <p:ph type="ftr" sz="quarter" idx="3"/>
          </p:nvPr>
        </p:nvSpPr>
        <p:spPr bwMode="auto">
          <a:xfrm>
            <a:off x="5636078" y="6475413"/>
            <a:ext cx="29078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err="1" smtClean="0"/>
              <a:t>SangHyun</a:t>
            </a:r>
            <a:r>
              <a:rPr lang="en-US" dirty="0" smtClean="0"/>
              <a:t> Chang, et al. (Samsung Electronics)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126F51B4-0175-4017-8DA0-9C10B13D2A1C}"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a:t>
            </a:r>
            <a:r>
              <a:rPr lang="en-US" sz="1800" b="1" dirty="0" smtClean="0"/>
              <a:t>.: IEEE 802.11-13/0854r0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8E61E33-26BC-4D7A-834E-5CDA60E9B425}" type="slidenum">
              <a:rPr lang="en-US" smtClean="0"/>
              <a:pPr>
                <a:defRPr/>
              </a:pPr>
              <a:t>1</a:t>
            </a:fld>
            <a:endParaRPr lang="en-US"/>
          </a:p>
        </p:txBody>
      </p:sp>
      <p:sp>
        <p:nvSpPr>
          <p:cNvPr id="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1"/>
                </a:solidFill>
                <a:effectLst/>
                <a:uLnTx/>
                <a:uFillTx/>
                <a:latin typeface="+mj-lt"/>
                <a:ea typeface="+mj-ea"/>
                <a:cs typeface="+mj-cs"/>
              </a:rPr>
              <a:t>Consideration on Efficiency Enhancement</a:t>
            </a:r>
            <a:endParaRPr kumimoji="0" lang="en-US" sz="3200" b="1" i="0" u="none" strike="noStrike" kern="0" cap="none" spc="0" normalizeH="0" baseline="0" noProof="0" dirty="0" smtClean="0">
              <a:ln>
                <a:noFill/>
              </a:ln>
              <a:solidFill>
                <a:schemeClr val="tx1"/>
              </a:solidFill>
              <a:effectLst/>
              <a:uLnTx/>
              <a:uFillTx/>
              <a:latin typeface="+mj-lt"/>
              <a:ea typeface="+mj-ea"/>
              <a:cs typeface="+mj-cs"/>
            </a:endParaRPr>
          </a:p>
        </p:txBody>
      </p:sp>
      <p:sp>
        <p:nvSpPr>
          <p:cNvPr id="9" name="Rectangle 6"/>
          <p:cNvSpPr txBox="1">
            <a:spLocks noChangeArrowheads="1"/>
          </p:cNvSpPr>
          <p:nvPr/>
        </p:nvSpPr>
        <p:spPr bwMode="auto">
          <a:xfrm>
            <a:off x="685800" y="14478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2013-07-18</a:t>
            </a:r>
          </a:p>
        </p:txBody>
      </p:sp>
      <p:sp>
        <p:nvSpPr>
          <p:cNvPr id="10" name="Rectangle 12"/>
          <p:cNvSpPr>
            <a:spLocks noChangeArrowheads="1"/>
          </p:cNvSpPr>
          <p:nvPr/>
        </p:nvSpPr>
        <p:spPr bwMode="auto">
          <a:xfrm>
            <a:off x="825500" y="18288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6147" name="Object 3"/>
          <p:cNvGraphicFramePr>
            <a:graphicFrameLocks noChangeAspect="1"/>
          </p:cNvGraphicFramePr>
          <p:nvPr/>
        </p:nvGraphicFramePr>
        <p:xfrm>
          <a:off x="747713" y="2197100"/>
          <a:ext cx="7778750" cy="4346575"/>
        </p:xfrm>
        <a:graphic>
          <a:graphicData uri="http://schemas.openxmlformats.org/presentationml/2006/ole">
            <p:oleObj spid="_x0000_s11266" name="Document" r:id="rId3" imgW="8551858" imgH="4784876"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rgbClr val="000000"/>
                </a:solidFill>
              </a:rPr>
              <a:t>Consideration #2</a:t>
            </a:r>
            <a:br>
              <a:rPr lang="en-US" altLang="ko-KR" sz="2800" dirty="0" smtClean="0">
                <a:solidFill>
                  <a:srgbClr val="000000"/>
                </a:solidFill>
              </a:rPr>
            </a:br>
            <a:r>
              <a:rPr lang="en-US" altLang="ko-KR" sz="2800" dirty="0" smtClean="0">
                <a:solidFill>
                  <a:srgbClr val="000000"/>
                </a:solidFill>
              </a:rPr>
              <a:t>How to Enhance Power Efficiency</a:t>
            </a:r>
            <a:endParaRPr lang="ko-KR" altLang="en-US" dirty="0"/>
          </a:p>
        </p:txBody>
      </p:sp>
      <p:sp>
        <p:nvSpPr>
          <p:cNvPr id="3" name="내용 개체 틀 2"/>
          <p:cNvSpPr>
            <a:spLocks noGrp="1"/>
          </p:cNvSpPr>
          <p:nvPr>
            <p:ph idx="1"/>
          </p:nvPr>
        </p:nvSpPr>
        <p:spPr/>
        <p:txBody>
          <a:bodyPr/>
          <a:lstStyle/>
          <a:p>
            <a:r>
              <a:rPr lang="en-US" altLang="ko-KR" sz="2000" dirty="0" smtClean="0"/>
              <a:t>Significant power efficiency degradation, especially for un-associated STAs, is caused by</a:t>
            </a:r>
          </a:p>
          <a:p>
            <a:pPr lvl="1">
              <a:buNone/>
            </a:pPr>
            <a:r>
              <a:rPr lang="en-US" altLang="ko-KR" sz="1600" dirty="0" smtClean="0"/>
              <a:t>	1) processing out-of-interest data frames from unassociated AP(s) </a:t>
            </a:r>
          </a:p>
          <a:p>
            <a:pPr lvl="1">
              <a:buNone/>
            </a:pPr>
            <a:r>
              <a:rPr lang="en-US" altLang="ko-KR" sz="1600" dirty="0" smtClean="0"/>
              <a:t>	2) consuming IDLE listening power and RX processing power</a:t>
            </a:r>
          </a:p>
          <a:p>
            <a:pPr lvl="1">
              <a:buNone/>
            </a:pPr>
            <a:endParaRPr lang="en-US" altLang="ko-KR" sz="1800" dirty="0" smtClean="0"/>
          </a:p>
          <a:p>
            <a:r>
              <a:rPr lang="en-US" altLang="ko-KR" sz="2000" dirty="0" smtClean="0"/>
              <a:t>In order to enhance power efficiency for unassociated STAs</a:t>
            </a:r>
          </a:p>
          <a:p>
            <a:pPr lvl="1"/>
            <a:r>
              <a:rPr lang="en-US" altLang="ko-KR" sz="1800" dirty="0" smtClean="0"/>
              <a:t>There needs technology to reduce power consumption during scanning process </a:t>
            </a:r>
            <a:br>
              <a:rPr lang="en-US" altLang="ko-KR" sz="1800" dirty="0" smtClean="0"/>
            </a:br>
            <a:endParaRPr lang="ko-KR" altLang="en-US" sz="1600"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 Approach for Power Efficiency</a:t>
            </a:r>
            <a:endParaRPr lang="ko-KR" altLang="en-US"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11</a:t>
            </a:fld>
            <a:endParaRPr lang="en-US"/>
          </a:p>
        </p:txBody>
      </p:sp>
      <p:sp>
        <p:nvSpPr>
          <p:cNvPr id="8" name="내용 개체 틀 2"/>
          <p:cNvSpPr>
            <a:spLocks noGrp="1"/>
          </p:cNvSpPr>
          <p:nvPr>
            <p:ph idx="1"/>
          </p:nvPr>
        </p:nvSpPr>
        <p:spPr>
          <a:xfrm>
            <a:off x="685800" y="1981200"/>
            <a:ext cx="8382000" cy="4114800"/>
          </a:xfrm>
        </p:spPr>
        <p:txBody>
          <a:bodyPr/>
          <a:lstStyle/>
          <a:p>
            <a:r>
              <a:rPr lang="en-US" altLang="ko-KR" sz="2000" dirty="0" smtClean="0"/>
              <a:t>Let’s assume the case that we put a marker for each probe response to figure out where probe response was sent.</a:t>
            </a:r>
          </a:p>
          <a:p>
            <a:pPr lvl="1"/>
            <a:r>
              <a:rPr lang="en-US" altLang="ko-KR" sz="1600" dirty="0" smtClean="0"/>
              <a:t>We may add a pre-determined marker in front of each probe response.</a:t>
            </a:r>
          </a:p>
          <a:p>
            <a:endParaRPr lang="en-US" altLang="ko-KR" sz="2000" dirty="0" smtClean="0"/>
          </a:p>
          <a:p>
            <a:r>
              <a:rPr lang="en-US" altLang="ko-KR" sz="2000" dirty="0" smtClean="0"/>
              <a:t>Introduction of a probe-response marker</a:t>
            </a:r>
          </a:p>
          <a:p>
            <a:pPr lvl="1"/>
            <a:r>
              <a:rPr lang="en-US" altLang="ko-KR" sz="1600" dirty="0" smtClean="0"/>
              <a:t>STAs can identify where probe response was sent without processing probe response.</a:t>
            </a:r>
          </a:p>
          <a:p>
            <a:pPr lvl="1"/>
            <a:r>
              <a:rPr lang="en-US" altLang="ko-KR" sz="1600" dirty="0" smtClean="0"/>
              <a:t>We can expect</a:t>
            </a:r>
          </a:p>
          <a:p>
            <a:pPr lvl="2"/>
            <a:r>
              <a:rPr lang="en-US" altLang="ko-KR" sz="1400" dirty="0" smtClean="0"/>
              <a:t>Save power consumption for processing frames which were sent to other STAs</a:t>
            </a:r>
          </a:p>
          <a:p>
            <a:pPr lvl="1"/>
            <a:r>
              <a:rPr lang="en-US" altLang="ko-KR" sz="1600" dirty="0" smtClean="0"/>
              <a:t>However, there can be additional issues with this approach</a:t>
            </a:r>
          </a:p>
          <a:p>
            <a:pPr lvl="2"/>
            <a:r>
              <a:rPr lang="en-US" altLang="ko-KR" sz="1400" dirty="0" smtClean="0"/>
              <a:t>Marker design and utilization in a low power manner</a:t>
            </a:r>
          </a:p>
          <a:p>
            <a:pPr lvl="2"/>
            <a:r>
              <a:rPr lang="en-US" altLang="ko-KR" sz="1400" dirty="0" smtClean="0"/>
              <a:t>Trade-off between having the marker with marker processing power &amp; not having the marker</a:t>
            </a:r>
            <a:endParaRPr lang="en-US" altLang="ko-KR" sz="1600" dirty="0" smtClean="0"/>
          </a:p>
          <a:p>
            <a:endParaRPr lang="en-US" altLang="ko-KR" sz="2000" dirty="0" smtClean="0"/>
          </a:p>
          <a:p>
            <a:endParaRPr lang="en-US" altLang="ko-KR" sz="2000" dirty="0" smtClean="0"/>
          </a:p>
          <a:p>
            <a:endParaRPr lang="en-US" altLang="ko-KR" sz="2000" dirty="0" smtClean="0"/>
          </a:p>
          <a:p>
            <a:endParaRPr lang="en-US" altLang="ko-KR" sz="2000" dirty="0" smtClean="0"/>
          </a:p>
          <a:p>
            <a:endParaRPr lang="en-US" altLang="ko-KR" sz="2000" dirty="0" smtClean="0"/>
          </a:p>
          <a:p>
            <a:endParaRPr lang="en-US" altLang="ko-KR" sz="2000" dirty="0" smtClean="0"/>
          </a:p>
          <a:p>
            <a:endParaRPr lang="en-US" altLang="ko-KR" sz="2000" dirty="0" smtClean="0"/>
          </a:p>
          <a:p>
            <a:endParaRPr lang="en-US" altLang="ko-KR" sz="2000" dirty="0" smtClean="0"/>
          </a:p>
          <a:p>
            <a:endParaRPr lang="en-US" altLang="ko-KR" sz="2200" dirty="0" smtClean="0"/>
          </a:p>
          <a:p>
            <a:pPr lvl="1"/>
            <a:endParaRPr lang="en-US" altLang="ko-KR" sz="1800" dirty="0" smtClean="0"/>
          </a:p>
          <a:p>
            <a:pPr lvl="1"/>
            <a:endParaRPr lang="en-US" altLang="ko-KR"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Concluding Remarks</a:t>
            </a:r>
            <a:endParaRPr lang="ko-KR" altLang="en-US" dirty="0"/>
          </a:p>
        </p:txBody>
      </p:sp>
      <p:sp>
        <p:nvSpPr>
          <p:cNvPr id="3" name="내용 개체 틀 2"/>
          <p:cNvSpPr>
            <a:spLocks noGrp="1"/>
          </p:cNvSpPr>
          <p:nvPr>
            <p:ph idx="1"/>
          </p:nvPr>
        </p:nvSpPr>
        <p:spPr>
          <a:xfrm>
            <a:off x="685800" y="1828800"/>
            <a:ext cx="7772400" cy="4114800"/>
          </a:xfrm>
        </p:spPr>
        <p:txBody>
          <a:bodyPr/>
          <a:lstStyle/>
          <a:p>
            <a:r>
              <a:rPr lang="en-US" altLang="ko-KR" sz="2000" dirty="0" smtClean="0"/>
              <a:t>We reviewed real-world estimations and simulation results in dense AP-and-STA deployed environments from the previous HEW meeting with the following point of view:</a:t>
            </a:r>
          </a:p>
          <a:p>
            <a:pPr lvl="1"/>
            <a:r>
              <a:rPr lang="en-US" altLang="ko-KR" sz="1800" dirty="0" smtClean="0"/>
              <a:t>Data throughput degradation</a:t>
            </a:r>
          </a:p>
          <a:p>
            <a:pPr lvl="1"/>
            <a:r>
              <a:rPr lang="en-US" altLang="ko-KR" sz="1800" dirty="0" smtClean="0"/>
              <a:t>Power efficiency degradation</a:t>
            </a:r>
          </a:p>
          <a:p>
            <a:endParaRPr lang="en-US" altLang="ko-KR" sz="2000" dirty="0" smtClean="0"/>
          </a:p>
          <a:p>
            <a:r>
              <a:rPr lang="en-US" altLang="ko-KR" sz="2000" dirty="0" smtClean="0"/>
              <a:t>Even though some consideration and approaches are based on 2.4 GHz band analyses, we may need to apply similar discussion on 5 GHz band with forecasting near future 5 GHz band usage.</a:t>
            </a:r>
          </a:p>
          <a:p>
            <a:endParaRPr lang="en-US" altLang="ko-KR" sz="2000" dirty="0" smtClean="0"/>
          </a:p>
          <a:p>
            <a:r>
              <a:rPr lang="en-US" altLang="ko-KR" sz="2000" dirty="0" smtClean="0"/>
              <a:t>To increase Wi-Fi efficiency, SG needs to consider dense AP-and-STA environment problems in overall prospect within &amp; beyond the issues listed in slide #3.</a:t>
            </a:r>
          </a:p>
          <a:p>
            <a:endParaRPr lang="ko-KR" altLang="en-US"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a:buNone/>
            </a:pPr>
            <a:r>
              <a:rPr lang="en-US" altLang="ko-KR" sz="1800" b="0" dirty="0" smtClean="0">
                <a:latin typeface="Times New Roman" pitchFamily="18" charset="0"/>
                <a:ea typeface="맑은 고딕" pitchFamily="50" charset="-127"/>
                <a:cs typeface="Times New Roman" pitchFamily="18" charset="0"/>
              </a:rPr>
              <a:t>[1] </a:t>
            </a:r>
            <a:r>
              <a:rPr lang="en-GB" altLang="ko-KR" sz="1800" b="0" dirty="0" smtClean="0">
                <a:latin typeface="Times New Roman" pitchFamily="18" charset="0"/>
                <a:ea typeface="맑은 고딕" pitchFamily="50" charset="-127"/>
                <a:cs typeface="Times New Roman" pitchFamily="18" charset="0"/>
              </a:rPr>
              <a:t>11-13-0523-02-0hew-understanding-current-situation-of-public-wifi-usage</a:t>
            </a:r>
          </a:p>
          <a:p>
            <a:pPr>
              <a:buNone/>
            </a:pPr>
            <a:r>
              <a:rPr lang="en-GB" altLang="ko-KR" sz="1800" b="0" dirty="0" smtClean="0">
                <a:latin typeface="Times New Roman" pitchFamily="18" charset="0"/>
                <a:ea typeface="맑은 고딕" pitchFamily="50" charset="-127"/>
                <a:cs typeface="Times New Roman" pitchFamily="18" charset="0"/>
              </a:rPr>
              <a:t>[2] 11-13-0556-01-0hew-wi-fi-interference-measurements-in-korea</a:t>
            </a:r>
          </a:p>
          <a:p>
            <a:pPr>
              <a:buNone/>
            </a:pPr>
            <a:r>
              <a:rPr lang="en-GB" altLang="ko-KR" sz="1800" b="0" dirty="0" smtClean="0">
                <a:latin typeface="Times New Roman" pitchFamily="18" charset="0"/>
                <a:ea typeface="맑은 고딕" pitchFamily="50" charset="-127"/>
                <a:cs typeface="Times New Roman" pitchFamily="18" charset="0"/>
              </a:rPr>
              <a:t>[3] 11-13-0505-00-0hew-mac-efficiecy-analysis-for-hew-sg</a:t>
            </a:r>
            <a:endParaRPr lang="en-US" altLang="ko-KR" sz="1800" dirty="0" smtClean="0">
              <a:latin typeface="맑은 고딕" pitchFamily="50" charset="-127"/>
              <a:ea typeface="맑은 고딕" pitchFamily="50" charset="-127"/>
              <a:cs typeface="Tahoma" pitchFamily="34" charset="0"/>
            </a:endParaRPr>
          </a:p>
          <a:p>
            <a:endParaRPr lang="ko-KR" altLang="en-US" sz="1800" b="0" dirty="0" smtClean="0">
              <a:latin typeface="맑은 고딕" pitchFamily="50" charset="-127"/>
              <a:ea typeface="맑은 고딕" pitchFamily="50" charset="-127"/>
            </a:endParaRPr>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2000" b="0" dirty="0" smtClean="0"/>
          </a:p>
          <a:p>
            <a:pPr lvl="1"/>
            <a:endParaRPr lang="en-US" altLang="ko-KR" sz="1600" dirty="0" smtClean="0"/>
          </a:p>
          <a:p>
            <a:pPr lvl="1"/>
            <a:endParaRPr lang="en-US" altLang="ko-KR" sz="1600" dirty="0" smtClean="0"/>
          </a:p>
          <a:p>
            <a:pPr>
              <a:buNone/>
            </a:pPr>
            <a:endParaRPr lang="ko-KR" altLang="en-US"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3" name="내용 개체 틀 2"/>
          <p:cNvSpPr>
            <a:spLocks noGrp="1"/>
          </p:cNvSpPr>
          <p:nvPr>
            <p:ph idx="1"/>
          </p:nvPr>
        </p:nvSpPr>
        <p:spPr/>
        <p:txBody>
          <a:bodyPr/>
          <a:lstStyle/>
          <a:p>
            <a:r>
              <a:rPr lang="en-US" altLang="ko-KR" sz="2000" dirty="0" smtClean="0"/>
              <a:t>We summarize possible issues in dense AP-and-STA deployed environments.</a:t>
            </a:r>
          </a:p>
          <a:p>
            <a:r>
              <a:rPr lang="en-US" altLang="ko-KR" sz="2000" dirty="0" smtClean="0"/>
              <a:t> Among the several issues listed, we discuss (1) data throughput degradation and (2) power efficiency degradation issues in this contribution.</a:t>
            </a:r>
          </a:p>
          <a:p>
            <a:pPr lvl="1"/>
            <a:r>
              <a:rPr lang="en-US" altLang="ko-KR" sz="1600" dirty="0" smtClean="0"/>
              <a:t>First, we analyze simulation and measurement results in [1,2,3]. </a:t>
            </a:r>
          </a:p>
          <a:p>
            <a:pPr lvl="1"/>
            <a:r>
              <a:rPr lang="en-US" altLang="ko-KR" sz="1600" dirty="0" smtClean="0"/>
              <a:t>Second, provided some </a:t>
            </a:r>
            <a:r>
              <a:rPr lang="en-US" altLang="ko-KR" sz="1600" dirty="0" smtClean="0"/>
              <a:t>thoughts on the enhancement of efficiency, </a:t>
            </a:r>
            <a:r>
              <a:rPr lang="en-US" altLang="ko-KR" sz="1600" dirty="0" smtClean="0"/>
              <a:t>we discuss cons and pros of the protocols for improving real world performance.</a:t>
            </a:r>
            <a:endParaRPr lang="ko-KR" altLang="en-US" sz="2000"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Possible Issues in Dense AP-and-STA Deployed Environments</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Increased interferences (in-between Wi-Fi radios &amp; inter-heterogeneous radios sharing spectrums)</a:t>
            </a:r>
          </a:p>
          <a:p>
            <a:r>
              <a:rPr lang="en-US" altLang="ko-KR" sz="2000" dirty="0" smtClean="0"/>
              <a:t>Reduced average network throughput</a:t>
            </a:r>
          </a:p>
          <a:p>
            <a:r>
              <a:rPr lang="en-US" altLang="ko-KR" sz="2000" dirty="0" smtClean="0"/>
              <a:t>Increased medium access delay</a:t>
            </a:r>
          </a:p>
          <a:p>
            <a:r>
              <a:rPr lang="en-US" altLang="ko-KR" sz="2000" dirty="0" smtClean="0"/>
              <a:t>Increased throughput asymmetry</a:t>
            </a:r>
          </a:p>
          <a:p>
            <a:r>
              <a:rPr lang="en-US" altLang="ko-KR" sz="2000" dirty="0" smtClean="0"/>
              <a:t>Reduced MAC efficiency</a:t>
            </a:r>
          </a:p>
          <a:p>
            <a:r>
              <a:rPr lang="en-US" altLang="ko-KR" sz="2000" dirty="0" smtClean="0"/>
              <a:t>Reduced spectrum utilization for data</a:t>
            </a:r>
          </a:p>
          <a:p>
            <a:r>
              <a:rPr lang="en-US" altLang="ko-KR" sz="2000" dirty="0" smtClean="0"/>
              <a:t>Reduced power efficiency at STAs</a:t>
            </a:r>
          </a:p>
          <a:p>
            <a:r>
              <a:rPr lang="en-US" altLang="ko-KR" sz="2000" dirty="0" smtClean="0"/>
              <a:t>Increased hand-over ping-pong effects</a:t>
            </a:r>
          </a:p>
          <a:p>
            <a:r>
              <a:rPr lang="en-US" altLang="ko-KR" sz="2000" dirty="0" smtClean="0"/>
              <a:t>Reduced quality of experience for delay sensitive applications</a:t>
            </a:r>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Topics in the Contribution</a:t>
            </a:r>
            <a:endParaRPr lang="ko-KR" altLang="en-US" dirty="0"/>
          </a:p>
        </p:txBody>
      </p:sp>
      <p:sp>
        <p:nvSpPr>
          <p:cNvPr id="3" name="내용 개체 틀 2"/>
          <p:cNvSpPr>
            <a:spLocks noGrp="1"/>
          </p:cNvSpPr>
          <p:nvPr>
            <p:ph idx="1"/>
          </p:nvPr>
        </p:nvSpPr>
        <p:spPr/>
        <p:txBody>
          <a:bodyPr/>
          <a:lstStyle/>
          <a:p>
            <a:r>
              <a:rPr lang="en-US" altLang="ko-KR" dirty="0" smtClean="0"/>
              <a:t>Even though the interests on the HEW SG may cover the scope beyond the area that the listed issues involve, in this contribution, we firstly analyze on the following two issues:</a:t>
            </a:r>
          </a:p>
          <a:p>
            <a:pPr lvl="1"/>
            <a:r>
              <a:rPr lang="en-US" altLang="ko-KR" dirty="0" smtClean="0"/>
              <a:t>Data throughput degradation</a:t>
            </a:r>
          </a:p>
          <a:p>
            <a:pPr lvl="1"/>
            <a:r>
              <a:rPr lang="en-US" altLang="ko-KR" dirty="0" smtClean="0"/>
              <a:t>Power efficiency degradation</a:t>
            </a:r>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Data Analysis on Throughput Degradation (1/2)</a:t>
            </a:r>
            <a:endParaRPr lang="ko-KR" altLang="en-US" sz="2800"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5</a:t>
            </a:fld>
            <a:endParaRPr lang="en-US"/>
          </a:p>
        </p:txBody>
      </p:sp>
      <p:sp>
        <p:nvSpPr>
          <p:cNvPr id="14" name="Content Placeholder 2"/>
          <p:cNvSpPr>
            <a:spLocks noGrp="1"/>
          </p:cNvSpPr>
          <p:nvPr>
            <p:ph idx="1"/>
          </p:nvPr>
        </p:nvSpPr>
        <p:spPr>
          <a:xfrm>
            <a:off x="457200" y="1905000"/>
            <a:ext cx="8229600" cy="4343400"/>
          </a:xfrm>
        </p:spPr>
        <p:txBody>
          <a:bodyPr/>
          <a:lstStyle/>
          <a:p>
            <a:r>
              <a:rPr lang="en-US" sz="2000" dirty="0" smtClean="0"/>
              <a:t>In crowded real world sites, APs and STAs may be deployed very dense.</a:t>
            </a:r>
          </a:p>
          <a:p>
            <a:pPr lvl="1"/>
            <a:r>
              <a:rPr lang="en-US" sz="1600" dirty="0" smtClean="0"/>
              <a:t>At Shibuya station of Tokyo metro, ~150 APs &amp; up to 1800 STAs were observed in Ch1, and  ~15 APs &amp; up to 750 STAs were observed in Ch120, respectively [1].</a:t>
            </a:r>
          </a:p>
          <a:p>
            <a:pPr lvl="1"/>
            <a:r>
              <a:rPr lang="en-US" sz="1600" dirty="0" smtClean="0"/>
              <a:t>In Seoul KTX train station, 351 APs and 1101 STAs were observed in 2.4 GHz band [2]. </a:t>
            </a:r>
          </a:p>
          <a:p>
            <a:pPr lvl="1"/>
            <a:r>
              <a:rPr lang="en-US" sz="1600" dirty="0" smtClean="0"/>
              <a:t>In underground COEX mall, 277 APs and 917 STAs were observed in 2.4 GHz band [2].</a:t>
            </a:r>
          </a:p>
          <a:p>
            <a:endParaRPr lang="en-US" sz="2000" dirty="0" smtClean="0"/>
          </a:p>
          <a:p>
            <a:r>
              <a:rPr lang="en-US" sz="2000" dirty="0" smtClean="0"/>
              <a:t>In a dense AP-and-STA deployed environment, high collision ratio may result throughput degradation.</a:t>
            </a:r>
          </a:p>
          <a:p>
            <a:pPr lvl="1"/>
            <a:r>
              <a:rPr lang="en-US" sz="1600" dirty="0" smtClean="0"/>
              <a:t>Even in the single BSS simulation with 50 STAs [3], the simulated collision ratio already approached to 60% (5 GHz band). Compared with a single STA case, the aggregated </a:t>
            </a:r>
            <a:r>
              <a:rPr lang="en-US" sz="1600" dirty="0" err="1" smtClean="0"/>
              <a:t>goodput</a:t>
            </a:r>
            <a:r>
              <a:rPr lang="en-US" sz="1600" dirty="0" smtClean="0"/>
              <a:t> degradation was of 15% (225 Mbps →</a:t>
            </a:r>
            <a:r>
              <a:rPr lang="en-US" sz="1600" dirty="0" smtClean="0">
                <a:sym typeface="Wingdings" pitchFamily="2" charset="2"/>
              </a:rPr>
              <a:t> 190 Mbps).</a:t>
            </a:r>
          </a:p>
          <a:p>
            <a:pPr lvl="1"/>
            <a:r>
              <a:rPr lang="en-US" sz="1600" dirty="0" smtClean="0">
                <a:sym typeface="Wingdings" pitchFamily="2" charset="2"/>
              </a:rPr>
              <a:t>In the Overlapping BSS (OBSS) simulation with 7 APs and 7×30 STAs [3], the aggregated </a:t>
            </a:r>
            <a:r>
              <a:rPr lang="en-US" sz="1600" dirty="0" err="1" smtClean="0">
                <a:sym typeface="Wingdings" pitchFamily="2" charset="2"/>
              </a:rPr>
              <a:t>goodput</a:t>
            </a:r>
            <a:r>
              <a:rPr lang="en-US" sz="1600" dirty="0" smtClean="0">
                <a:sym typeface="Wingdings" pitchFamily="2" charset="2"/>
              </a:rPr>
              <a:t> was 30 Mbps with the MAC efficiency of 37% (2.4 GHz band).</a:t>
            </a:r>
            <a:endParaRPr lang="en-US" dirty="0" smtClean="0"/>
          </a:p>
          <a:p>
            <a:pPr lvl="1"/>
            <a:endParaRPr 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Data Analysis on Throughput Degradation (2/2)</a:t>
            </a:r>
            <a:endParaRPr lang="ko-KR" altLang="en-US" sz="2800"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6</a:t>
            </a:fld>
            <a:endParaRPr lang="en-US"/>
          </a:p>
        </p:txBody>
      </p:sp>
      <p:sp>
        <p:nvSpPr>
          <p:cNvPr id="8" name="내용 개체 틀 7"/>
          <p:cNvSpPr>
            <a:spLocks noGrp="1"/>
          </p:cNvSpPr>
          <p:nvPr>
            <p:ph idx="1"/>
          </p:nvPr>
        </p:nvSpPr>
        <p:spPr>
          <a:xfrm>
            <a:off x="685800" y="1828800"/>
            <a:ext cx="7772400" cy="4114800"/>
          </a:xfrm>
        </p:spPr>
        <p:txBody>
          <a:bodyPr/>
          <a:lstStyle/>
          <a:p>
            <a:r>
              <a:rPr lang="en-US" altLang="ko-KR" sz="2000" dirty="0" smtClean="0"/>
              <a:t>In a dense AP-and-STA deployed environment, an excessive amount of management frames were transmitted (&gt; 50%) [1].</a:t>
            </a:r>
          </a:p>
          <a:p>
            <a:pPr lvl="1"/>
            <a:r>
              <a:rPr lang="en-US" altLang="ko-KR" sz="1600" dirty="0" smtClean="0"/>
              <a:t>In the Shibuya station measurement, 64 % of Wi-Fi frames were spent on management frames in 2.4 GHz band. </a:t>
            </a:r>
          </a:p>
          <a:p>
            <a:pPr lvl="1"/>
            <a:r>
              <a:rPr lang="en-US" altLang="ko-KR" sz="1600" dirty="0" smtClean="0"/>
              <a:t>The 2/3 of the management frames were probe requests/responses, and the ~1/3 of the management frames were beacons.</a:t>
            </a:r>
          </a:p>
        </p:txBody>
      </p:sp>
      <p:pic>
        <p:nvPicPr>
          <p:cNvPr id="10" name="Picture 1"/>
          <p:cNvPicPr>
            <a:picLocks noChangeAspect="1" noChangeArrowheads="1"/>
          </p:cNvPicPr>
          <p:nvPr/>
        </p:nvPicPr>
        <p:blipFill>
          <a:blip r:embed="rId2" cstate="print"/>
          <a:srcRect b="9375"/>
          <a:stretch>
            <a:fillRect/>
          </a:stretch>
        </p:blipFill>
        <p:spPr bwMode="auto">
          <a:xfrm>
            <a:off x="4599305" y="4114800"/>
            <a:ext cx="2763520" cy="2209800"/>
          </a:xfrm>
          <a:prstGeom prst="rect">
            <a:avLst/>
          </a:prstGeom>
          <a:noFill/>
          <a:ln w="9525">
            <a:noFill/>
            <a:miter lim="800000"/>
            <a:headEnd/>
            <a:tailEnd/>
          </a:ln>
        </p:spPr>
      </p:pic>
      <p:sp>
        <p:nvSpPr>
          <p:cNvPr id="12" name="TextBox 11"/>
          <p:cNvSpPr txBox="1"/>
          <p:nvPr/>
        </p:nvSpPr>
        <p:spPr>
          <a:xfrm>
            <a:off x="5560695" y="4655820"/>
            <a:ext cx="704850" cy="307777"/>
          </a:xfrm>
          <a:prstGeom prst="rect">
            <a:avLst/>
          </a:prstGeom>
          <a:noFill/>
        </p:spPr>
        <p:txBody>
          <a:bodyPr wrap="square" rtlCol="0">
            <a:spAutoFit/>
          </a:bodyPr>
          <a:lstStyle/>
          <a:p>
            <a:pPr algn="ctr"/>
            <a:r>
              <a:rPr lang="en-US" altLang="ko-KR" sz="1400" b="1" dirty="0" smtClean="0"/>
              <a:t>16%</a:t>
            </a:r>
            <a:endParaRPr lang="ko-KR" altLang="en-US" sz="1400" b="1" dirty="0"/>
          </a:p>
        </p:txBody>
      </p:sp>
      <p:sp>
        <p:nvSpPr>
          <p:cNvPr id="15" name="TextBox 14"/>
          <p:cNvSpPr txBox="1"/>
          <p:nvPr/>
        </p:nvSpPr>
        <p:spPr>
          <a:xfrm>
            <a:off x="5568315" y="5257800"/>
            <a:ext cx="704850" cy="307777"/>
          </a:xfrm>
          <a:prstGeom prst="rect">
            <a:avLst/>
          </a:prstGeom>
          <a:noFill/>
        </p:spPr>
        <p:txBody>
          <a:bodyPr wrap="square" rtlCol="0">
            <a:spAutoFit/>
          </a:bodyPr>
          <a:lstStyle/>
          <a:p>
            <a:pPr algn="ctr"/>
            <a:r>
              <a:rPr lang="en-US" altLang="ko-KR" sz="1400" b="1" dirty="0" smtClean="0"/>
              <a:t>64%</a:t>
            </a:r>
            <a:endParaRPr lang="ko-KR" altLang="en-US" sz="1400" b="1" dirty="0"/>
          </a:p>
        </p:txBody>
      </p:sp>
      <p:cxnSp>
        <p:nvCxnSpPr>
          <p:cNvPr id="19" name="직선 연결선 18"/>
          <p:cNvCxnSpPr/>
          <p:nvPr/>
        </p:nvCxnSpPr>
        <p:spPr bwMode="auto">
          <a:xfrm>
            <a:off x="3559097" y="5040351"/>
            <a:ext cx="2160000" cy="0"/>
          </a:xfrm>
          <a:prstGeom prst="line">
            <a:avLst/>
          </a:prstGeom>
          <a:solidFill>
            <a:schemeClr val="accent1"/>
          </a:solidFill>
          <a:ln w="12700" cap="flat" cmpd="sng" algn="ctr">
            <a:solidFill>
              <a:schemeClr val="bg1">
                <a:lumMod val="50000"/>
              </a:schemeClr>
            </a:solidFill>
            <a:prstDash val="solid"/>
            <a:round/>
            <a:headEnd type="none" w="med" len="med"/>
            <a:tailEnd type="triangle" w="med" len="med"/>
          </a:ln>
          <a:effectLst/>
        </p:spPr>
      </p:cxnSp>
      <p:cxnSp>
        <p:nvCxnSpPr>
          <p:cNvPr id="21" name="직선 연결선 20"/>
          <p:cNvCxnSpPr/>
          <p:nvPr/>
        </p:nvCxnSpPr>
        <p:spPr bwMode="auto">
          <a:xfrm>
            <a:off x="2732049" y="6076950"/>
            <a:ext cx="2988000" cy="0"/>
          </a:xfrm>
          <a:prstGeom prst="line">
            <a:avLst/>
          </a:prstGeom>
          <a:solidFill>
            <a:schemeClr val="accent1"/>
          </a:solidFill>
          <a:ln w="12700" cap="flat" cmpd="sng" algn="ctr">
            <a:solidFill>
              <a:schemeClr val="bg1">
                <a:lumMod val="50000"/>
              </a:schemeClr>
            </a:solidFill>
            <a:prstDash val="solid"/>
            <a:round/>
            <a:headEnd type="none" w="med" len="med"/>
            <a:tailEnd type="triangle" w="med" len="med"/>
          </a:ln>
          <a:effectLst/>
        </p:spPr>
      </p:cxnSp>
      <p:sp>
        <p:nvSpPr>
          <p:cNvPr id="22" name="직사각형 21"/>
          <p:cNvSpPr/>
          <p:nvPr/>
        </p:nvSpPr>
        <p:spPr bwMode="auto">
          <a:xfrm>
            <a:off x="3552825" y="6052977"/>
            <a:ext cx="381000" cy="18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3552825" y="5728077"/>
            <a:ext cx="381000" cy="3240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3552825" y="5051502"/>
            <a:ext cx="381000" cy="68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TextBox 24"/>
          <p:cNvSpPr txBox="1"/>
          <p:nvPr/>
        </p:nvSpPr>
        <p:spPr>
          <a:xfrm>
            <a:off x="2133600" y="5926797"/>
            <a:ext cx="762000" cy="276999"/>
          </a:xfrm>
          <a:prstGeom prst="rect">
            <a:avLst/>
          </a:prstGeom>
          <a:noFill/>
        </p:spPr>
        <p:txBody>
          <a:bodyPr wrap="square" rtlCol="0">
            <a:spAutoFit/>
          </a:bodyPr>
          <a:lstStyle/>
          <a:p>
            <a:r>
              <a:rPr lang="en-US" altLang="ko-KR" dirty="0" smtClean="0"/>
              <a:t>Others</a:t>
            </a:r>
            <a:endParaRPr lang="ko-KR" altLang="en-US" dirty="0"/>
          </a:p>
        </p:txBody>
      </p:sp>
      <p:sp>
        <p:nvSpPr>
          <p:cNvPr id="26" name="TextBox 25"/>
          <p:cNvSpPr txBox="1"/>
          <p:nvPr/>
        </p:nvSpPr>
        <p:spPr>
          <a:xfrm>
            <a:off x="2133600" y="5177135"/>
            <a:ext cx="1371600" cy="461665"/>
          </a:xfrm>
          <a:prstGeom prst="rect">
            <a:avLst/>
          </a:prstGeom>
          <a:noFill/>
        </p:spPr>
        <p:txBody>
          <a:bodyPr wrap="square" rtlCol="0">
            <a:spAutoFit/>
          </a:bodyPr>
          <a:lstStyle/>
          <a:p>
            <a:r>
              <a:rPr lang="en-US" altLang="ko-KR" dirty="0" smtClean="0"/>
              <a:t>Probe Request/Response</a:t>
            </a:r>
            <a:endParaRPr lang="ko-KR" altLang="en-US" dirty="0"/>
          </a:p>
        </p:txBody>
      </p:sp>
      <p:sp>
        <p:nvSpPr>
          <p:cNvPr id="27" name="TextBox 26"/>
          <p:cNvSpPr txBox="1"/>
          <p:nvPr/>
        </p:nvSpPr>
        <p:spPr>
          <a:xfrm>
            <a:off x="2133600" y="5727855"/>
            <a:ext cx="914400" cy="276999"/>
          </a:xfrm>
          <a:prstGeom prst="rect">
            <a:avLst/>
          </a:prstGeom>
          <a:noFill/>
        </p:spPr>
        <p:txBody>
          <a:bodyPr wrap="square" rtlCol="0">
            <a:spAutoFit/>
          </a:bodyPr>
          <a:lstStyle/>
          <a:p>
            <a:r>
              <a:rPr lang="en-US" altLang="ko-KR" dirty="0" smtClean="0"/>
              <a:t>Beacon</a:t>
            </a:r>
            <a:endParaRPr lang="ko-KR" altLang="en-US" dirty="0"/>
          </a:p>
        </p:txBody>
      </p:sp>
      <p:cxnSp>
        <p:nvCxnSpPr>
          <p:cNvPr id="31" name="직선 연결선 30"/>
          <p:cNvCxnSpPr>
            <a:endCxn id="23" idx="1"/>
          </p:cNvCxnSpPr>
          <p:nvPr/>
        </p:nvCxnSpPr>
        <p:spPr bwMode="auto">
          <a:xfrm flipV="1">
            <a:off x="2743200" y="5890077"/>
            <a:ext cx="809625" cy="0"/>
          </a:xfrm>
          <a:prstGeom prst="line">
            <a:avLst/>
          </a:prstGeom>
          <a:solidFill>
            <a:schemeClr val="accent1"/>
          </a:solidFill>
          <a:ln w="12700" cap="flat" cmpd="sng" algn="ctr">
            <a:solidFill>
              <a:schemeClr val="bg1">
                <a:lumMod val="50000"/>
              </a:schemeClr>
            </a:solidFill>
            <a:prstDash val="solid"/>
            <a:round/>
            <a:headEnd type="none" w="med" len="med"/>
            <a:tailEnd type="none" w="med" len="med"/>
          </a:ln>
          <a:effectLst/>
        </p:spPr>
      </p:cxnSp>
      <p:cxnSp>
        <p:nvCxnSpPr>
          <p:cNvPr id="34" name="직선 연결선 33"/>
          <p:cNvCxnSpPr/>
          <p:nvPr/>
        </p:nvCxnSpPr>
        <p:spPr bwMode="auto">
          <a:xfrm flipV="1">
            <a:off x="3375102" y="5399049"/>
            <a:ext cx="180000" cy="0"/>
          </a:xfrm>
          <a:prstGeom prst="line">
            <a:avLst/>
          </a:prstGeom>
          <a:solidFill>
            <a:schemeClr val="accent1"/>
          </a:solidFill>
          <a:ln w="12700" cap="flat" cmpd="sng" algn="ctr">
            <a:solidFill>
              <a:schemeClr val="bg1">
                <a:lumMod val="50000"/>
              </a:schemeClr>
            </a:solidFill>
            <a:prstDash val="solid"/>
            <a:round/>
            <a:headEnd type="none" w="med" len="med"/>
            <a:tailEnd type="none" w="med" len="med"/>
          </a:ln>
          <a:effectLst/>
        </p:spPr>
      </p:cxnSp>
      <p:sp>
        <p:nvSpPr>
          <p:cNvPr id="36" name="TextBox 35"/>
          <p:cNvSpPr txBox="1"/>
          <p:nvPr/>
        </p:nvSpPr>
        <p:spPr>
          <a:xfrm>
            <a:off x="2136621" y="4101792"/>
            <a:ext cx="1752600" cy="276999"/>
          </a:xfrm>
          <a:prstGeom prst="rect">
            <a:avLst/>
          </a:prstGeom>
          <a:noFill/>
        </p:spPr>
        <p:txBody>
          <a:bodyPr wrap="square" rtlCol="0">
            <a:spAutoFit/>
          </a:bodyPr>
          <a:lstStyle/>
          <a:p>
            <a:r>
              <a:rPr lang="en-US" altLang="ko-KR" dirty="0" smtClean="0">
                <a:solidFill>
                  <a:schemeClr val="bg1">
                    <a:lumMod val="50000"/>
                  </a:schemeClr>
                </a:solidFill>
              </a:rPr>
              <a:t>From [1]</a:t>
            </a:r>
            <a:endParaRPr lang="ko-KR" altLang="en-US" dirty="0">
              <a:solidFill>
                <a:schemeClr val="bg1">
                  <a:lumMod val="50000"/>
                </a:schemeClr>
              </a:solidFill>
            </a:endParaRPr>
          </a:p>
        </p:txBody>
      </p:sp>
      <p:sp>
        <p:nvSpPr>
          <p:cNvPr id="37" name="TextBox 36"/>
          <p:cNvSpPr txBox="1"/>
          <p:nvPr/>
        </p:nvSpPr>
        <p:spPr>
          <a:xfrm>
            <a:off x="3482898" y="5257800"/>
            <a:ext cx="533400" cy="307777"/>
          </a:xfrm>
          <a:prstGeom prst="rect">
            <a:avLst/>
          </a:prstGeom>
          <a:noFill/>
        </p:spPr>
        <p:txBody>
          <a:bodyPr wrap="square" rtlCol="0">
            <a:spAutoFit/>
          </a:bodyPr>
          <a:lstStyle/>
          <a:p>
            <a:pPr algn="ctr"/>
            <a:r>
              <a:rPr lang="en-US" altLang="ko-KR" sz="1400" b="1" dirty="0" smtClean="0"/>
              <a:t>2/3</a:t>
            </a:r>
            <a:endParaRPr lang="ko-KR" altLang="en-US" sz="1400" b="1" dirty="0"/>
          </a:p>
        </p:txBody>
      </p:sp>
      <p:sp>
        <p:nvSpPr>
          <p:cNvPr id="38" name="TextBox 37"/>
          <p:cNvSpPr txBox="1"/>
          <p:nvPr/>
        </p:nvSpPr>
        <p:spPr>
          <a:xfrm>
            <a:off x="3482898" y="5754770"/>
            <a:ext cx="533400" cy="307777"/>
          </a:xfrm>
          <a:prstGeom prst="rect">
            <a:avLst/>
          </a:prstGeom>
          <a:noFill/>
        </p:spPr>
        <p:txBody>
          <a:bodyPr wrap="square" rtlCol="0">
            <a:spAutoFit/>
          </a:bodyPr>
          <a:lstStyle/>
          <a:p>
            <a:pPr algn="ctr"/>
            <a:r>
              <a:rPr lang="en-US" altLang="ko-KR" sz="1400" b="1" dirty="0" smtClean="0"/>
              <a:t>1/3</a:t>
            </a:r>
            <a:endParaRPr lang="ko-KR" altLang="en-US" sz="1400" b="1" dirty="0"/>
          </a:p>
        </p:txBody>
      </p:sp>
      <p:sp>
        <p:nvSpPr>
          <p:cNvPr id="39" name="TextBox 38"/>
          <p:cNvSpPr txBox="1"/>
          <p:nvPr/>
        </p:nvSpPr>
        <p:spPr>
          <a:xfrm>
            <a:off x="3930804" y="5257800"/>
            <a:ext cx="685800" cy="307777"/>
          </a:xfrm>
          <a:prstGeom prst="rect">
            <a:avLst/>
          </a:prstGeom>
          <a:noFill/>
        </p:spPr>
        <p:txBody>
          <a:bodyPr wrap="square" rtlCol="0">
            <a:spAutoFit/>
          </a:bodyPr>
          <a:lstStyle/>
          <a:p>
            <a:pPr algn="ctr"/>
            <a:r>
              <a:rPr lang="en-US" altLang="ko-KR" sz="1400" b="1" dirty="0" smtClean="0"/>
              <a:t>42%</a:t>
            </a:r>
            <a:endParaRPr lang="ko-KR" altLang="en-US" sz="1400" b="1" dirty="0"/>
          </a:p>
        </p:txBody>
      </p:sp>
      <p:sp>
        <p:nvSpPr>
          <p:cNvPr id="40" name="TextBox 39"/>
          <p:cNvSpPr txBox="1"/>
          <p:nvPr/>
        </p:nvSpPr>
        <p:spPr>
          <a:xfrm>
            <a:off x="3928947" y="5743619"/>
            <a:ext cx="685800" cy="307777"/>
          </a:xfrm>
          <a:prstGeom prst="rect">
            <a:avLst/>
          </a:prstGeom>
          <a:noFill/>
        </p:spPr>
        <p:txBody>
          <a:bodyPr wrap="square" rtlCol="0">
            <a:spAutoFit/>
          </a:bodyPr>
          <a:lstStyle/>
          <a:p>
            <a:pPr algn="ctr"/>
            <a:r>
              <a:rPr lang="en-US" altLang="ko-KR" sz="1400" b="1" dirty="0" smtClean="0"/>
              <a:t>21%</a:t>
            </a:r>
            <a:endParaRPr lang="ko-KR" altLang="en-US" sz="1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#1</a:t>
            </a:r>
            <a:br>
              <a:rPr lang="en-US" altLang="ko-KR" dirty="0" smtClean="0"/>
            </a:br>
            <a:r>
              <a:rPr lang="en-US" altLang="ko-KR" dirty="0" smtClean="0"/>
              <a:t>How to Enhance Data Throughput?</a:t>
            </a:r>
            <a:endParaRPr lang="ko-KR" altLang="en-US" dirty="0"/>
          </a:p>
        </p:txBody>
      </p:sp>
      <p:sp>
        <p:nvSpPr>
          <p:cNvPr id="3" name="내용 개체 틀 2"/>
          <p:cNvSpPr>
            <a:spLocks noGrp="1"/>
          </p:cNvSpPr>
          <p:nvPr>
            <p:ph idx="1"/>
          </p:nvPr>
        </p:nvSpPr>
        <p:spPr/>
        <p:txBody>
          <a:bodyPr/>
          <a:lstStyle/>
          <a:p>
            <a:r>
              <a:rPr lang="en-US" altLang="ko-KR" sz="2000" dirty="0" smtClean="0"/>
              <a:t>Severe throughput degradation of data traffic is caused by</a:t>
            </a:r>
            <a:r>
              <a:rPr lang="en-US" altLang="ko-KR" dirty="0" smtClean="0"/>
              <a:t> </a:t>
            </a:r>
            <a:r>
              <a:rPr lang="en-US" altLang="ko-KR" sz="1800" dirty="0" smtClean="0"/>
              <a:t> </a:t>
            </a:r>
          </a:p>
          <a:p>
            <a:pPr lvl="1">
              <a:buNone/>
            </a:pPr>
            <a:r>
              <a:rPr lang="en-US" altLang="ko-KR" sz="1800" dirty="0" smtClean="0"/>
              <a:t>    1) the excessive number of management frames, especially generated by </a:t>
            </a:r>
            <a:br>
              <a:rPr lang="en-US" altLang="ko-KR" sz="1800" dirty="0" smtClean="0"/>
            </a:br>
            <a:r>
              <a:rPr lang="en-US" altLang="ko-KR" sz="1800" dirty="0" smtClean="0"/>
              <a:t>   STAs under scanning </a:t>
            </a:r>
          </a:p>
          <a:p>
            <a:pPr lvl="1">
              <a:buNone/>
            </a:pPr>
            <a:r>
              <a:rPr lang="en-US" altLang="ko-KR" sz="1800" dirty="0" smtClean="0"/>
              <a:t>    2) many contending STAs sharing a channel  </a:t>
            </a:r>
          </a:p>
          <a:p>
            <a:pPr lvl="1">
              <a:buNone/>
            </a:pPr>
            <a:endParaRPr lang="en-US" altLang="ko-KR" sz="1800" dirty="0" smtClean="0"/>
          </a:p>
          <a:p>
            <a:r>
              <a:rPr lang="en-US" altLang="ko-KR" sz="2000" dirty="0" smtClean="0"/>
              <a:t>In order to enhance data throughput for associated STAs</a:t>
            </a:r>
          </a:p>
          <a:p>
            <a:pPr lvl="1"/>
            <a:r>
              <a:rPr lang="en-US" altLang="ko-KR" sz="1800" dirty="0" smtClean="0"/>
              <a:t>There needs technology to reduce or limit the number of management frames (e.g., probe requests/responses, beacon frames)</a:t>
            </a:r>
          </a:p>
          <a:p>
            <a:endParaRPr lang="ko-KR" altLang="en-US"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 Approach for Throughput Enhancement</a:t>
            </a:r>
            <a:endParaRPr lang="ko-KR" altLang="en-US" dirty="0"/>
          </a:p>
        </p:txBody>
      </p:sp>
      <p:sp>
        <p:nvSpPr>
          <p:cNvPr id="3" name="내용 개체 틀 2"/>
          <p:cNvSpPr>
            <a:spLocks noGrp="1"/>
          </p:cNvSpPr>
          <p:nvPr>
            <p:ph idx="1"/>
          </p:nvPr>
        </p:nvSpPr>
        <p:spPr/>
        <p:txBody>
          <a:bodyPr/>
          <a:lstStyle/>
          <a:p>
            <a:r>
              <a:rPr lang="en-US" altLang="ko-KR" sz="2000" dirty="0" smtClean="0"/>
              <a:t>Let’s assume the case that we have a dedicated dimension for arranging management frames</a:t>
            </a:r>
          </a:p>
          <a:p>
            <a:pPr lvl="1"/>
            <a:r>
              <a:rPr lang="en-US" altLang="ko-KR" sz="1800" dirty="0" smtClean="0"/>
              <a:t>We may assign a specific time interval or a specific frequency band for scanning. </a:t>
            </a:r>
          </a:p>
          <a:p>
            <a:pPr lvl="1"/>
            <a:endParaRPr lang="en-US" altLang="ko-KR" sz="1800" dirty="0" smtClean="0"/>
          </a:p>
          <a:p>
            <a:r>
              <a:rPr lang="en-US" altLang="ko-KR" sz="2000" dirty="0" smtClean="0"/>
              <a:t>Introduction of exclusive scanning channel(s)</a:t>
            </a:r>
          </a:p>
          <a:p>
            <a:pPr lvl="1"/>
            <a:r>
              <a:rPr lang="en-US" altLang="ko-KR" sz="1800" dirty="0" smtClean="0"/>
              <a:t>STAs do scanning with one or a few scanning channel(s)</a:t>
            </a:r>
            <a:endParaRPr lang="en-US" altLang="ko-KR" dirty="0" smtClean="0"/>
          </a:p>
          <a:p>
            <a:pPr lvl="1"/>
            <a:r>
              <a:rPr lang="en-US" altLang="ko-KR" sz="1800" dirty="0" smtClean="0"/>
              <a:t>We can expect</a:t>
            </a:r>
          </a:p>
          <a:p>
            <a:pPr lvl="2"/>
            <a:r>
              <a:rPr lang="en-US" altLang="ko-KR" sz="1600" dirty="0" smtClean="0"/>
              <a:t>More bandwidth available for data frames (42% improvement in the example of Shibuya station) </a:t>
            </a:r>
          </a:p>
          <a:p>
            <a:pPr lvl="2"/>
            <a:r>
              <a:rPr lang="en-US" altLang="ko-KR" sz="1600" dirty="0" smtClean="0"/>
              <a:t>Less contending STAs and less scanning time  </a:t>
            </a:r>
          </a:p>
          <a:p>
            <a:pPr lvl="1"/>
            <a:r>
              <a:rPr lang="en-US" altLang="ko-KR" sz="1800" dirty="0" smtClean="0"/>
              <a:t>However, there can be additional issues with this approach </a:t>
            </a:r>
          </a:p>
          <a:p>
            <a:pPr lvl="2"/>
            <a:r>
              <a:rPr lang="en-US" altLang="ko-KR" sz="1600" dirty="0" smtClean="0"/>
              <a:t>Required collision management technique between APs</a:t>
            </a:r>
          </a:p>
          <a:p>
            <a:pPr lvl="2"/>
            <a:r>
              <a:rPr lang="en-US" altLang="ko-KR" sz="1600" dirty="0" smtClean="0"/>
              <a:t>Coexistence problem with legacy STAs</a:t>
            </a:r>
          </a:p>
          <a:p>
            <a:endParaRPr lang="ko-KR" altLang="en-US" dirty="0"/>
          </a:p>
        </p:txBody>
      </p:sp>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July 2013</a:t>
            </a:r>
            <a:endParaRPr lang="en-US" dirty="0"/>
          </a:p>
        </p:txBody>
      </p:sp>
      <p:sp>
        <p:nvSpPr>
          <p:cNvPr id="5" name="바닥글 개체 틀 4"/>
          <p:cNvSpPr>
            <a:spLocks noGrp="1"/>
          </p:cNvSpPr>
          <p:nvPr>
            <p:ph type="ftr" sz="quarter" idx="11"/>
          </p:nvPr>
        </p:nvSpPr>
        <p:spPr/>
        <p:txBody>
          <a:bodyPr/>
          <a:lstStyle/>
          <a:p>
            <a:pPr>
              <a:defRPr/>
            </a:pPr>
            <a:r>
              <a:rPr lang="en-US" smtClean="0"/>
              <a:t>SangHyun Chang, et al. (Samsung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8600A4E4-C755-4623-A05C-650A25B132FA}" type="slidenum">
              <a:rPr lang="en-US" smtClean="0"/>
              <a:pPr>
                <a:defRPr/>
              </a:pPr>
              <a:t>9</a:t>
            </a:fld>
            <a:endParaRPr lang="en-US"/>
          </a:p>
        </p:txBody>
      </p:sp>
      <p:sp>
        <p:nvSpPr>
          <p:cNvPr id="7" name="제목 1"/>
          <p:cNvSpPr>
            <a:spLocks noGrp="1"/>
          </p:cNvSpPr>
          <p:nvPr>
            <p:ph type="title"/>
          </p:nvPr>
        </p:nvSpPr>
        <p:spPr>
          <a:xfrm>
            <a:off x="685800" y="685800"/>
            <a:ext cx="7772400" cy="1066800"/>
          </a:xfrm>
        </p:spPr>
        <p:txBody>
          <a:bodyPr/>
          <a:lstStyle/>
          <a:p>
            <a:r>
              <a:rPr lang="en-US" altLang="ko-KR" sz="2800" dirty="0" smtClean="0"/>
              <a:t>Data Analysis on Power Efficiency Degradation</a:t>
            </a:r>
            <a:endParaRPr lang="ko-KR" altLang="en-US" sz="2800" dirty="0"/>
          </a:p>
        </p:txBody>
      </p:sp>
      <p:sp>
        <p:nvSpPr>
          <p:cNvPr id="8" name="내용 개체 틀 2"/>
          <p:cNvSpPr>
            <a:spLocks noGrp="1"/>
          </p:cNvSpPr>
          <p:nvPr>
            <p:ph idx="1"/>
          </p:nvPr>
        </p:nvSpPr>
        <p:spPr>
          <a:xfrm>
            <a:off x="685800" y="1524000"/>
            <a:ext cx="7772400" cy="4876800"/>
          </a:xfrm>
        </p:spPr>
        <p:txBody>
          <a:bodyPr/>
          <a:lstStyle/>
          <a:p>
            <a:r>
              <a:rPr lang="en-US" altLang="ko-KR" sz="2000" dirty="0" smtClean="0"/>
              <a:t>In</a:t>
            </a:r>
            <a:r>
              <a:rPr lang="ko-KR" altLang="en-US" sz="2000" dirty="0" smtClean="0"/>
              <a:t> </a:t>
            </a:r>
            <a:r>
              <a:rPr lang="en-US" altLang="ko-KR" sz="2000" dirty="0" smtClean="0"/>
              <a:t>a dense AP-and-STA deployed environment, medium access delay gets longer.</a:t>
            </a:r>
          </a:p>
          <a:p>
            <a:pPr lvl="1"/>
            <a:r>
              <a:rPr lang="en-US" altLang="ko-KR" sz="1600" dirty="0" smtClean="0"/>
              <a:t>Even in the single BSS simulation with 50 STAs [3], the simulated average medium access delay reached 290 ms (5 GHz band). </a:t>
            </a:r>
          </a:p>
          <a:p>
            <a:pPr lvl="1"/>
            <a:r>
              <a:rPr lang="en-US" altLang="ko-KR" sz="1600" dirty="0" smtClean="0"/>
              <a:t>In the Overlapping BSS (OBSS) simulation with 7 APs and </a:t>
            </a:r>
            <a:r>
              <a:rPr lang="en-US" altLang="ko-KR" sz="1600" dirty="0" smtClean="0">
                <a:sym typeface="Wingdings" pitchFamily="2" charset="2"/>
              </a:rPr>
              <a:t>7×30 STAs [3], the average medium access delay was increased up to 648 ms (2.4 GHz band). </a:t>
            </a:r>
          </a:p>
          <a:p>
            <a:pPr lvl="1"/>
            <a:endParaRPr lang="en-US" altLang="ko-KR" sz="1600" dirty="0" smtClean="0">
              <a:sym typeface="Wingdings" pitchFamily="2" charset="2"/>
            </a:endParaRPr>
          </a:p>
          <a:p>
            <a:r>
              <a:rPr lang="en-US" altLang="ko-KR" sz="2000" dirty="0" smtClean="0"/>
              <a:t>Especially for an unassociated STA in the dense deployment environment, the increased probe-response listening time due to the significant medium access delay extension may result power efficiency degradation.  </a:t>
            </a:r>
          </a:p>
          <a:p>
            <a:pPr lvl="1"/>
            <a:r>
              <a:rPr lang="en-US" altLang="ko-KR" sz="1600" dirty="0" smtClean="0"/>
              <a:t>In the Shibuya station measurement [1], 42% of Wi-Fi frames were spent on active scanning (probe request/response).</a:t>
            </a:r>
            <a:endParaRPr lang="ko-KR" altLang="en-US" sz="1600" dirty="0" smtClean="0"/>
          </a:p>
          <a:p>
            <a:pPr lvl="1"/>
            <a:r>
              <a:rPr lang="en-US" altLang="ko-KR" sz="1600" dirty="0" smtClean="0"/>
              <a:t>The unassociated STA which sent a probe request may spend RX processing power on IDLE listening, where received frames except the probe response frame are all irrelevant to the STA.</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25511</TotalTime>
  <Words>1166</Words>
  <Application>Microsoft Office PowerPoint</Application>
  <PresentationFormat>화면 슬라이드 쇼(4:3)</PresentationFormat>
  <Paragraphs>160</Paragraphs>
  <Slides>13</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802-11-Submission</vt:lpstr>
      <vt:lpstr>Microsoft Office Word 97 - 2003 문서</vt:lpstr>
      <vt:lpstr>슬라이드 1</vt:lpstr>
      <vt:lpstr>Outline</vt:lpstr>
      <vt:lpstr>Possible Issues in Dense AP-and-STA Deployed Environments</vt:lpstr>
      <vt:lpstr>Topics in the Contribution</vt:lpstr>
      <vt:lpstr>Data Analysis on Throughput Degradation (1/2)</vt:lpstr>
      <vt:lpstr>Data Analysis on Throughput Degradation (2/2)</vt:lpstr>
      <vt:lpstr>Consideration #1 How to Enhance Data Throughput?</vt:lpstr>
      <vt:lpstr>An Approach for Throughput Enhancement</vt:lpstr>
      <vt:lpstr>Data Analysis on Power Efficiency Degradation</vt:lpstr>
      <vt:lpstr>Consideration #2 How to Enhance Power Efficiency</vt:lpstr>
      <vt:lpstr>An Approach for Power Efficiency</vt:lpstr>
      <vt:lpstr>Concluding Remarks</vt:lpstr>
      <vt:lpstr>References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Minyoung Park</dc:creator>
  <cp:lastModifiedBy>rentpc</cp:lastModifiedBy>
  <cp:revision>837</cp:revision>
  <cp:lastPrinted>2013-07-11T12:53:48Z</cp:lastPrinted>
  <dcterms:created xsi:type="dcterms:W3CDTF">2007-05-21T21:00:37Z</dcterms:created>
  <dcterms:modified xsi:type="dcterms:W3CDTF">2013-07-18T08:27:56Z</dcterms:modified>
</cp:coreProperties>
</file>