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8" r:id="rId2"/>
    <p:sldId id="325" r:id="rId3"/>
    <p:sldId id="326" r:id="rId4"/>
    <p:sldId id="327" r:id="rId5"/>
    <p:sldId id="328" r:id="rId6"/>
    <p:sldId id="335" r:id="rId7"/>
    <p:sldId id="336" r:id="rId8"/>
    <p:sldId id="334" r:id="rId9"/>
    <p:sldId id="337" r:id="rId10"/>
    <p:sldId id="307" r:id="rId11"/>
    <p:sldId id="330" r:id="rId12"/>
    <p:sldId id="332" r:id="rId13"/>
    <p:sldId id="310" r:id="rId14"/>
    <p:sldId id="265" r:id="rId15"/>
    <p:sldId id="286" r:id="rId16"/>
    <p:sldId id="271" r:id="rId17"/>
    <p:sldId id="275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85764" autoAdjust="0"/>
  </p:normalViewPr>
  <p:slideViewPr>
    <p:cSldViewPr>
      <p:cViewPr varScale="1">
        <p:scale>
          <a:sx n="50" d="100"/>
          <a:sy n="50" d="100"/>
        </p:scale>
        <p:origin x="-108" y="-6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508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5450402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천진영씨 </a:t>
            </a:r>
            <a:r>
              <a:rPr lang="en-US" altLang="ko-KR" dirty="0" smtClean="0"/>
              <a:t>update </a:t>
            </a:r>
            <a:r>
              <a:rPr lang="ko-KR" altLang="en-US" dirty="0" err="1" smtClean="0"/>
              <a:t>부탁드립니다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Wookbong Lee, LG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Wookbong Lee, LG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July2013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XXXX,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0843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pub/R-REP-M.2135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t-winner.org/deliverable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vl="0"/>
            <a:r>
              <a:rPr lang="en-US" altLang="ko-KR" dirty="0" smtClean="0"/>
              <a:t>Further evaluation on outdoor Wi-Fi </a:t>
            </a:r>
            <a:endParaRPr lang="ko-KR" altLang="ko-K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3875" y="2433638"/>
          <a:ext cx="7772400" cy="3106737"/>
        </p:xfrm>
        <a:graphic>
          <a:graphicData uri="http://schemas.openxmlformats.org/presentationml/2006/ole">
            <p:oleObj spid="_x0000_s63490" name="Document" r:id="rId4" imgW="8495820" imgH="3328297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Outdoor features – Channel Variation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 pitchFamily="16" charset="0"/>
              <a:buChar char="•"/>
            </a:pPr>
            <a:r>
              <a:rPr lang="en-US" altLang="ko-KR" dirty="0" smtClean="0"/>
              <a:t>Due to different large scale fading effects, outdoor channel is varying faster than indoor channel even for same STA speed[1].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dirty="0" smtClean="0"/>
              <a:t>if fast variations happen, it can lead to severe distortion of transmitted symbols or signals.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altLang="ko-KR" dirty="0" smtClean="0"/>
              <a:t>Severe distortion of signal is able to lead problem of followings  	</a:t>
            </a:r>
          </a:p>
          <a:p>
            <a:pPr lvl="3">
              <a:buFont typeface="Times New Roman" pitchFamily="16" charset="0"/>
              <a:buChar char="•"/>
            </a:pPr>
            <a:r>
              <a:rPr lang="en-US" altLang="ko-KR" dirty="0" smtClean="0"/>
              <a:t>estimation, detection, loss of SNR, synchronization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dirty="0" smtClean="0"/>
              <a:t>So, in order to the operation in outdoor environments, we should consider the effective Countermeasure to cut the impact of large channel variation</a:t>
            </a: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Evaluation of Channel Variation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Following figure shows MSE variation according to time in outdoor channel </a:t>
            </a:r>
            <a:r>
              <a:rPr lang="en-US" altLang="ko-KR" sz="2000" dirty="0" smtClean="0"/>
              <a:t>model (</a:t>
            </a:r>
            <a:r>
              <a:rPr lang="en-GB" altLang="ko-KR" sz="2000" dirty="0" smtClean="0"/>
              <a:t>UMa).</a:t>
            </a:r>
          </a:p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MSE saturation is observed for longer frame length for high SNR region.</a:t>
            </a:r>
          </a:p>
          <a:p>
            <a:pPr>
              <a:buFont typeface="Arial" pitchFamily="34" charset="0"/>
              <a:buChar char="•"/>
            </a:pPr>
            <a:endParaRPr lang="en-GB" altLang="ko-KR" sz="2000" dirty="0" smtClean="0"/>
          </a:p>
          <a:p>
            <a:pPr>
              <a:buFont typeface="Arial" pitchFamily="34" charset="0"/>
              <a:buChar char="•"/>
            </a:pP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2000" y="3240000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dirty="0" smtClean="0"/>
              <a:t>Quite severe system performance degradation is observed for system with normal CP length.</a:t>
            </a:r>
          </a:p>
          <a:p>
            <a:pPr>
              <a:buFont typeface="Arial" pitchFamily="34" charset="0"/>
              <a:buChar char="•"/>
            </a:pPr>
            <a:r>
              <a:rPr lang="en-GB" altLang="ko-KR" dirty="0" smtClean="0"/>
              <a:t>Due to ISI effect, SNR can’t measure system performance correctly.</a:t>
            </a:r>
          </a:p>
          <a:p>
            <a:pPr lvl="1">
              <a:buFont typeface="Wingdings" pitchFamily="2" charset="2"/>
              <a:buChar char="ü"/>
            </a:pPr>
            <a:r>
              <a:rPr lang="en-GB" altLang="ko-KR" dirty="0" smtClean="0"/>
              <a:t>Effective SNR can measure system performance correctly while it is difficult to measure at STA.</a:t>
            </a:r>
          </a:p>
          <a:p>
            <a:pPr lvl="1">
              <a:buFont typeface="Wingdings" pitchFamily="2" charset="2"/>
              <a:buChar char="ü"/>
            </a:pPr>
            <a:r>
              <a:rPr lang="en-GB" altLang="ko-KR" dirty="0" smtClean="0"/>
              <a:t>Discrepancy between SNR and effective SNR will bring further performance loss in link adaptation.</a:t>
            </a:r>
          </a:p>
          <a:p>
            <a:pPr>
              <a:buFont typeface="Arial" pitchFamily="34" charset="0"/>
              <a:buChar char="•"/>
            </a:pPr>
            <a:r>
              <a:rPr lang="en-GB" altLang="ko-KR" dirty="0" smtClean="0"/>
              <a:t>Worse channel estimation performance is expected for longer frame length especially for high SNR region.</a:t>
            </a:r>
          </a:p>
          <a:p>
            <a:pPr lvl="1">
              <a:buFont typeface="Wingdings" pitchFamily="2" charset="2"/>
              <a:buChar char="ü"/>
            </a:pPr>
            <a:r>
              <a:rPr lang="en-GB" altLang="ko-KR" dirty="0" smtClean="0"/>
              <a:t>This is critical for higher MCS level.</a:t>
            </a:r>
            <a:endParaRPr lang="ko-KR" altLang="en-US" dirty="0" smtClean="0"/>
          </a:p>
          <a:p>
            <a:pPr>
              <a:buFont typeface="Arial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 smtClean="0"/>
              <a:t>Channel Model</a:t>
            </a:r>
            <a:endParaRPr lang="en-US" dirty="0"/>
          </a:p>
        </p:txBody>
      </p:sp>
      <p:graphicFrame>
        <p:nvGraphicFramePr>
          <p:cNvPr id="7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13073"/>
          <a:ext cx="8115328" cy="4173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726"/>
                <a:gridCol w="3357616"/>
                <a:gridCol w="2285986"/>
              </a:tblGrid>
              <a:tr h="429094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Scenario</a:t>
                      </a:r>
                      <a:endParaRPr lang="ko-KR" alt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UMa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2909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LoS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NLoS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Delay Spread (log</a:t>
                      </a:r>
                      <a:r>
                        <a:rPr lang="en-US" altLang="ko-KR" sz="1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(s))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(-7.03,0.66)</a:t>
                      </a:r>
                      <a:r>
                        <a:rPr lang="en-US" altLang="ko-KR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(-6.44,0.39)</a:t>
                      </a:r>
                      <a:r>
                        <a:rPr lang="en-US" altLang="ko-KR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K-factor (K) (dB)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(9,3.5)</a:t>
                      </a:r>
                      <a:r>
                        <a:rPr lang="en-US" altLang="ko-KR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N/A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Delay distribution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Exp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Exp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Delay scaling parameter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2.3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Number of cluster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290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Per cluster</a:t>
                      </a:r>
                      <a:r>
                        <a:rPr lang="en-US" altLang="ko-K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shadowing std </a:t>
                      </a:r>
                      <a:r>
                        <a:rPr lang="el-GR" altLang="ko-K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ζ</a:t>
                      </a:r>
                      <a:r>
                        <a:rPr lang="en-US" altLang="ko-K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(dB)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406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LoS</a:t>
                      </a:r>
                      <a:r>
                        <a:rPr lang="en-US" altLang="ko-KR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probability as a function of distance,</a:t>
                      </a:r>
                      <a:r>
                        <a:rPr lang="en-US" altLang="ko-KR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d(m)</a:t>
                      </a:r>
                      <a:endParaRPr lang="ko-KR" altLang="en-US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5130816"/>
            <a:ext cx="2498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2302" y="5359415"/>
            <a:ext cx="29987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7544" y="569073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(</a:t>
            </a:r>
            <a:r>
              <a:rPr lang="el-GR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SNR evaluation, we assume noise figure 5dB, cable loss 2dB, signal power 1W for 20MHz.</a:t>
            </a:r>
          </a:p>
          <a:p>
            <a:r>
              <a:rPr lang="en-US" altLang="ko-K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page 30-41 of reference [2]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Model</a:t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714348" y="1428736"/>
          <a:ext cx="7643867" cy="4286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2942"/>
                <a:gridCol w="714380"/>
                <a:gridCol w="2643206"/>
                <a:gridCol w="1000132"/>
                <a:gridCol w="2643207"/>
              </a:tblGrid>
              <a:tr h="1124159">
                <a:tc gridSpan="2"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Scenario</a:t>
                      </a:r>
                      <a:endParaRPr lang="ko-KR" sz="1400" b="1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260" marR="6826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kern="100" dirty="0">
                          <a:latin typeface="+mn-lt"/>
                        </a:rPr>
                        <a:t>Path loss (dB</a:t>
                      </a:r>
                      <a:r>
                        <a:rPr lang="en-US" sz="1400" kern="100" dirty="0" smtClean="0">
                          <a:latin typeface="+mn-lt"/>
                        </a:rPr>
                        <a:t>)</a:t>
                      </a:r>
                      <a:r>
                        <a:rPr lang="en-US" sz="1400" kern="100" dirty="0">
                          <a:latin typeface="+mn-lt"/>
                        </a:rPr>
                        <a:t/>
                      </a:r>
                      <a:br>
                        <a:rPr lang="en-US" sz="1400" kern="100" dirty="0">
                          <a:latin typeface="+mn-lt"/>
                        </a:rPr>
                      </a:br>
                      <a:r>
                        <a:rPr lang="en-US" sz="1400" kern="100" dirty="0">
                          <a:latin typeface="+mn-lt"/>
                        </a:rPr>
                        <a:t>Note: </a:t>
                      </a:r>
                      <a:r>
                        <a:rPr lang="en-US" sz="1400" kern="100" dirty="0" err="1">
                          <a:latin typeface="+mn-lt"/>
                        </a:rPr>
                        <a:t>fc</a:t>
                      </a:r>
                      <a:r>
                        <a:rPr lang="en-US" sz="1400" kern="100" dirty="0">
                          <a:latin typeface="+mn-lt"/>
                        </a:rPr>
                        <a:t> is given in GHz </a:t>
                      </a:r>
                      <a:endParaRPr lang="en-US" sz="1400" kern="100" dirty="0" smtClean="0">
                        <a:latin typeface="+mn-lt"/>
                      </a:endParaRPr>
                    </a:p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kern="100" dirty="0" smtClean="0">
                          <a:latin typeface="+mn-lt"/>
                        </a:rPr>
                        <a:t>and </a:t>
                      </a:r>
                      <a:r>
                        <a:rPr lang="en-US" sz="1400" kern="100" dirty="0">
                          <a:latin typeface="+mn-lt"/>
                        </a:rPr>
                        <a:t>distance in m!</a:t>
                      </a:r>
                      <a:endParaRPr lang="ko-KR" sz="1400" b="1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260" marR="6826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Shadow </a:t>
                      </a:r>
                      <a:endParaRPr lang="fr-FR" sz="1400" kern="100" dirty="0" smtClean="0">
                        <a:latin typeface="+mn-lt"/>
                      </a:endParaRPr>
                    </a:p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 smtClean="0">
                          <a:latin typeface="+mn-lt"/>
                        </a:rPr>
                        <a:t>fading </a:t>
                      </a:r>
                      <a:r>
                        <a:rPr lang="fr-FR" sz="1400" kern="100" dirty="0">
                          <a:latin typeface="+mn-lt"/>
                        </a:rPr>
                        <a:t>std </a:t>
                      </a:r>
                      <a:endParaRPr lang="fr-FR" sz="1400" kern="100" dirty="0" smtClean="0">
                        <a:latin typeface="+mn-lt"/>
                      </a:endParaRPr>
                    </a:p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 smtClean="0">
                          <a:latin typeface="+mn-lt"/>
                        </a:rPr>
                        <a:t>(</a:t>
                      </a:r>
                      <a:r>
                        <a:rPr lang="fr-FR" sz="1400" kern="100" dirty="0">
                          <a:latin typeface="+mn-lt"/>
                        </a:rPr>
                        <a:t>dB)</a:t>
                      </a:r>
                      <a:endParaRPr lang="ko-KR" sz="1400" b="1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260" marR="6826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kern="100" dirty="0">
                          <a:latin typeface="+mn-lt"/>
                        </a:rPr>
                        <a:t>Applicability range, </a:t>
                      </a:r>
                      <a:endParaRPr lang="en-US" sz="1400" kern="100" dirty="0" smtClean="0">
                        <a:latin typeface="+mn-lt"/>
                      </a:endParaRPr>
                    </a:p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kern="100" dirty="0" smtClean="0">
                          <a:latin typeface="+mn-lt"/>
                        </a:rPr>
                        <a:t>antenna </a:t>
                      </a:r>
                      <a:r>
                        <a:rPr lang="en-US" sz="1400" kern="100" dirty="0">
                          <a:latin typeface="+mn-lt"/>
                        </a:rPr>
                        <a:t>height default values</a:t>
                      </a:r>
                      <a:endParaRPr lang="ko-KR" sz="1400" b="1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260" marR="68260" marT="0" marB="0" anchor="ctr"/>
                </a:tc>
              </a:tr>
              <a:tr h="710266">
                <a:tc rowSpan="3"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Urban Macro (UMa)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LoS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altLang="ko-KR" sz="1400" kern="100" dirty="0" smtClean="0">
                          <a:latin typeface="+mn-lt"/>
                        </a:rPr>
                        <a:t>PL = 22.0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(d) + 28.0 + 20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(f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c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 </a:t>
                      </a:r>
                      <a:endParaRPr lang="ko-KR" alt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fr-FR" sz="1400" kern="1200" dirty="0" smtClean="0">
                          <a:latin typeface="+mn-lt"/>
                          <a:sym typeface="Symbol"/>
                        </a:rPr>
                        <a:t>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 </a:t>
                      </a:r>
                      <a:r>
                        <a:rPr lang="fr-FR" sz="1400" kern="1200" dirty="0" smtClean="0">
                          <a:latin typeface="+mn-lt"/>
                        </a:rPr>
                        <a:t>= 4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altLang="ko-KR" sz="1400" kern="100" dirty="0" smtClean="0">
                          <a:latin typeface="+mn-lt"/>
                        </a:rPr>
                        <a:t>10m&lt; d</a:t>
                      </a:r>
                      <a:r>
                        <a:rPr lang="en-US" altLang="ko-KR" sz="1400" kern="100" baseline="-25000" dirty="0" smtClean="0">
                          <a:latin typeface="+mn-lt"/>
                        </a:rPr>
                        <a:t>1</a:t>
                      </a:r>
                      <a:r>
                        <a:rPr lang="en-US" altLang="ko-KR" sz="1400" kern="100" dirty="0" smtClean="0">
                          <a:latin typeface="+mn-lt"/>
                        </a:rPr>
                        <a:t> &lt; </a:t>
                      </a:r>
                      <a:r>
                        <a:rPr lang="en-US" altLang="ko-KR" sz="1400" kern="100" dirty="0" err="1" smtClean="0">
                          <a:latin typeface="+mn-lt"/>
                        </a:rPr>
                        <a:t>d′</a:t>
                      </a:r>
                      <a:r>
                        <a:rPr lang="en-US" altLang="ko-KR" sz="1400" kern="100" baseline="-25000" dirty="0" err="1" smtClean="0">
                          <a:latin typeface="+mn-lt"/>
                        </a:rPr>
                        <a:t>BP</a:t>
                      </a:r>
                      <a:r>
                        <a:rPr lang="en-US" altLang="ko-KR" sz="1400" kern="100" baseline="30000" dirty="0" smtClean="0">
                          <a:latin typeface="+mn-lt"/>
                        </a:rPr>
                        <a:t> (1)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71026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altLang="ko-KR" sz="1400" kern="100" dirty="0" smtClean="0">
                          <a:latin typeface="+mn-lt"/>
                        </a:rPr>
                        <a:t>PL = 40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(d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 + 7.8 – 18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(h′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BS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 –18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(h′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UT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 + 2 log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10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(f</a:t>
                      </a:r>
                      <a:r>
                        <a:rPr lang="fr-FR" altLang="ko-KR" sz="1400" kern="100" baseline="-25000" dirty="0" smtClean="0">
                          <a:latin typeface="+mn-lt"/>
                        </a:rPr>
                        <a:t>c</a:t>
                      </a:r>
                      <a:r>
                        <a:rPr lang="fr-FR" altLang="ko-KR" sz="1400" kern="100" dirty="0" smtClean="0">
                          <a:latin typeface="+mn-lt"/>
                        </a:rPr>
                        <a:t>)</a:t>
                      </a:r>
                      <a:endParaRPr lang="ko-KR" alt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altLang="ko-KR" sz="1400" kern="100" dirty="0" err="1" smtClean="0">
                          <a:latin typeface="+mn-lt"/>
                        </a:rPr>
                        <a:t>d′</a:t>
                      </a:r>
                      <a:r>
                        <a:rPr lang="en-US" altLang="ko-KR" sz="1400" kern="100" baseline="-25000" dirty="0" err="1" smtClean="0">
                          <a:latin typeface="+mn-lt"/>
                        </a:rPr>
                        <a:t>BP</a:t>
                      </a:r>
                      <a:r>
                        <a:rPr lang="en-US" altLang="ko-KR" sz="1400" kern="100" dirty="0" smtClean="0">
                          <a:latin typeface="+mn-lt"/>
                        </a:rPr>
                        <a:t> &lt; d</a:t>
                      </a:r>
                      <a:r>
                        <a:rPr lang="en-US" altLang="ko-KR" sz="1400" kern="100" baseline="-25000" dirty="0" smtClean="0">
                          <a:latin typeface="+mn-lt"/>
                        </a:rPr>
                        <a:t>1</a:t>
                      </a:r>
                      <a:r>
                        <a:rPr lang="en-US" altLang="ko-KR" sz="1400" kern="100" dirty="0" smtClean="0">
                          <a:latin typeface="+mn-lt"/>
                        </a:rPr>
                        <a:t> &lt; 5 000 m</a:t>
                      </a:r>
                      <a:r>
                        <a:rPr lang="en-US" altLang="ko-KR" sz="1400" kern="100" baseline="30000" dirty="0" smtClean="0">
                          <a:latin typeface="+mn-lt"/>
                        </a:rPr>
                        <a:t>(1)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7415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kern="100" dirty="0">
                          <a:latin typeface="+mn-lt"/>
                        </a:rPr>
                        <a:t>NLoS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hangingPunct="0"/>
                      <a:r>
                        <a:rPr lang="fr-FR" sz="1400" kern="1200" dirty="0" smtClean="0">
                          <a:latin typeface="+mn-lt"/>
                        </a:rPr>
                        <a:t>PL = 161.04 – 7.1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(W) + 7.5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(h) </a:t>
                      </a:r>
                      <a:br>
                        <a:rPr lang="fr-FR" sz="1400" kern="1200" dirty="0" smtClean="0">
                          <a:latin typeface="+mn-lt"/>
                        </a:rPr>
                      </a:br>
                      <a:r>
                        <a:rPr lang="fr-FR" sz="1400" kern="1200" dirty="0" smtClean="0">
                          <a:latin typeface="+mn-lt"/>
                        </a:rPr>
                        <a:t>– (24.37 – 3.7(h/h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BS</a:t>
                      </a:r>
                      <a:r>
                        <a:rPr lang="fr-FR" sz="1400" kern="1200" dirty="0" smtClean="0">
                          <a:latin typeface="+mn-lt"/>
                        </a:rPr>
                        <a:t>)</a:t>
                      </a:r>
                      <a:r>
                        <a:rPr lang="fr-FR" sz="1400" kern="1200" baseline="30000" dirty="0" smtClean="0">
                          <a:latin typeface="+mn-lt"/>
                        </a:rPr>
                        <a:t>2</a:t>
                      </a:r>
                      <a:r>
                        <a:rPr lang="fr-FR" sz="1400" kern="1200" dirty="0" smtClean="0">
                          <a:latin typeface="+mn-lt"/>
                        </a:rPr>
                        <a:t>)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(h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BS</a:t>
                      </a:r>
                      <a:r>
                        <a:rPr lang="fr-FR" sz="1400" kern="1200" dirty="0" smtClean="0">
                          <a:latin typeface="+mn-lt"/>
                        </a:rPr>
                        <a:t>) </a:t>
                      </a:r>
                      <a:br>
                        <a:rPr lang="fr-FR" sz="1400" kern="1200" dirty="0" smtClean="0">
                          <a:latin typeface="+mn-lt"/>
                        </a:rPr>
                      </a:br>
                      <a:r>
                        <a:rPr lang="fr-FR" sz="1400" kern="1200" dirty="0" smtClean="0">
                          <a:latin typeface="+mn-lt"/>
                        </a:rPr>
                        <a:t>+ (43.42 – 3.1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(h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BS</a:t>
                      </a:r>
                      <a:r>
                        <a:rPr lang="fr-FR" sz="1400" kern="1200" dirty="0" smtClean="0">
                          <a:latin typeface="+mn-lt"/>
                        </a:rPr>
                        <a:t>)) (log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(d) </a:t>
                      </a:r>
                      <a:r>
                        <a:rPr lang="fr-FR" sz="1400" kern="1200" dirty="0" smtClean="0">
                          <a:latin typeface="+mn-lt"/>
                          <a:sym typeface="Symbol"/>
                        </a:rPr>
                        <a:t></a:t>
                      </a:r>
                      <a:r>
                        <a:rPr lang="fr-FR" sz="1400" kern="1200" dirty="0" smtClean="0">
                          <a:latin typeface="+mn-lt"/>
                        </a:rPr>
                        <a:t> 3) +</a:t>
                      </a:r>
                      <a:endParaRPr lang="ko-KR" altLang="en-US" sz="1400" kern="1200" dirty="0" smtClean="0">
                        <a:latin typeface="+mn-lt"/>
                      </a:endParaRPr>
                    </a:p>
                    <a:p>
                      <a:r>
                        <a:rPr lang="fr-FR" sz="1400" kern="1200" dirty="0" smtClean="0">
                          <a:latin typeface="+mn-lt"/>
                        </a:rPr>
                        <a:t>20 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(f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c</a:t>
                      </a:r>
                      <a:r>
                        <a:rPr lang="fr-FR" sz="1400" kern="1200" dirty="0" smtClean="0">
                          <a:latin typeface="+mn-lt"/>
                        </a:rPr>
                        <a:t>) – (3.2 (log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10</a:t>
                      </a:r>
                      <a:r>
                        <a:rPr lang="fr-FR" sz="1400" kern="1200" dirty="0" smtClean="0">
                          <a:latin typeface="+mn-lt"/>
                        </a:rPr>
                        <a:t> (11.75 h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UT</a:t>
                      </a:r>
                      <a:r>
                        <a:rPr lang="fr-FR" sz="1400" kern="1200" dirty="0" smtClean="0">
                          <a:latin typeface="+mn-lt"/>
                        </a:rPr>
                        <a:t>))</a:t>
                      </a:r>
                      <a:r>
                        <a:rPr lang="fr-FR" sz="1400" kern="1200" baseline="30000" dirty="0" smtClean="0">
                          <a:latin typeface="+mn-lt"/>
                        </a:rPr>
                        <a:t>2</a:t>
                      </a:r>
                      <a:r>
                        <a:rPr lang="fr-FR" sz="1400" kern="1200" dirty="0" smtClean="0">
                          <a:latin typeface="+mn-lt"/>
                        </a:rPr>
                        <a:t> </a:t>
                      </a:r>
                      <a:r>
                        <a:rPr lang="fr-FR" sz="1400" kern="1200" dirty="0" smtClean="0">
                          <a:latin typeface="+mn-lt"/>
                          <a:sym typeface="Symbol"/>
                        </a:rPr>
                        <a:t></a:t>
                      </a:r>
                      <a:r>
                        <a:rPr lang="fr-FR" sz="1400" kern="1200" dirty="0" smtClean="0">
                          <a:latin typeface="+mn-lt"/>
                        </a:rPr>
                        <a:t> 4.97)</a:t>
                      </a:r>
                      <a:endParaRPr lang="en-US" sz="1400" i="1" kern="100" dirty="0" smtClean="0">
                        <a:latin typeface="+mn-lt"/>
                        <a:ea typeface="MS Mincho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  <a:defRPr/>
                      </a:pPr>
                      <a:r>
                        <a:rPr lang="fr-FR" sz="1400" kern="1200" dirty="0" smtClean="0">
                          <a:latin typeface="+mn-lt"/>
                          <a:sym typeface="Symbol"/>
                        </a:rPr>
                        <a:t></a:t>
                      </a:r>
                      <a:r>
                        <a:rPr lang="fr-FR" sz="1400" kern="1200" baseline="-25000" dirty="0" smtClean="0">
                          <a:latin typeface="+mn-lt"/>
                        </a:rPr>
                        <a:t> </a:t>
                      </a:r>
                      <a:r>
                        <a:rPr lang="fr-FR" sz="1400" kern="1200" dirty="0" smtClean="0">
                          <a:latin typeface="+mn-lt"/>
                        </a:rPr>
                        <a:t>= 6</a:t>
                      </a:r>
                      <a:endParaRPr lang="ko-KR" alt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 smtClean="0">
                          <a:latin typeface="+mn-lt"/>
                        </a:rPr>
                        <a:t>10 m &lt; d &lt; 5 000 m</a:t>
                      </a:r>
                      <a:endParaRPr lang="ko-KR" altLang="en-US" sz="1400" dirty="0" smtClean="0">
                        <a:latin typeface="+mn-lt"/>
                      </a:endParaRPr>
                    </a:p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 smtClean="0">
                          <a:latin typeface="+mn-lt"/>
                        </a:rPr>
                        <a:t>h = avg. building height (20 m)</a:t>
                      </a:r>
                      <a:br>
                        <a:rPr lang="en-US" sz="1400" dirty="0" smtClean="0">
                          <a:latin typeface="+mn-lt"/>
                        </a:rPr>
                      </a:br>
                      <a:r>
                        <a:rPr lang="en-US" sz="1400" dirty="0" smtClean="0">
                          <a:latin typeface="+mn-lt"/>
                        </a:rPr>
                        <a:t>W = street width (20 m)</a:t>
                      </a:r>
                      <a:endParaRPr lang="ko-KR" altLang="en-US" sz="1400" dirty="0" smtClean="0">
                        <a:latin typeface="+mn-lt"/>
                      </a:endParaRPr>
                    </a:p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 err="1" smtClean="0">
                          <a:latin typeface="+mn-lt"/>
                        </a:rPr>
                        <a:t>h</a:t>
                      </a:r>
                      <a:r>
                        <a:rPr lang="en-US" sz="1400" baseline="-25000" dirty="0" err="1" smtClean="0">
                          <a:latin typeface="+mn-lt"/>
                        </a:rPr>
                        <a:t>BS</a:t>
                      </a:r>
                      <a:r>
                        <a:rPr lang="en-US" sz="1400" dirty="0" smtClean="0">
                          <a:latin typeface="+mn-lt"/>
                        </a:rPr>
                        <a:t> =  25 m, </a:t>
                      </a:r>
                      <a:r>
                        <a:rPr lang="en-US" sz="1400" dirty="0" err="1" smtClean="0">
                          <a:latin typeface="+mn-lt"/>
                        </a:rPr>
                        <a:t>h</a:t>
                      </a:r>
                      <a:r>
                        <a:rPr lang="en-US" sz="1400" baseline="-25000" dirty="0" err="1" smtClean="0">
                          <a:latin typeface="+mn-lt"/>
                        </a:rPr>
                        <a:t>UT</a:t>
                      </a:r>
                      <a:r>
                        <a:rPr lang="en-US" sz="1400" baseline="-25000" dirty="0" smtClean="0">
                          <a:latin typeface="+mn-lt"/>
                        </a:rPr>
                        <a:t> </a:t>
                      </a:r>
                      <a:r>
                        <a:rPr lang="en-US" sz="1400" dirty="0" smtClean="0">
                          <a:latin typeface="+mn-lt"/>
                        </a:rPr>
                        <a:t> = 1.5 m</a:t>
                      </a:r>
                      <a:endParaRPr lang="ko-KR" sz="1400" kern="100" dirty="0">
                        <a:latin typeface="+mn-lt"/>
                        <a:ea typeface="바탕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42910" y="6111737"/>
            <a:ext cx="7786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altLang="ko-KR" sz="1400" dirty="0" err="1" smtClean="0">
                <a:solidFill>
                  <a:schemeClr val="tx1"/>
                </a:solidFill>
              </a:rPr>
              <a:t>h</a:t>
            </a:r>
            <a:r>
              <a:rPr lang="en-US" altLang="ko-KR" sz="1400" baseline="-25000" dirty="0" err="1" smtClean="0">
                <a:solidFill>
                  <a:schemeClr val="tx1"/>
                </a:solidFill>
              </a:rPr>
              <a:t>BS</a:t>
            </a:r>
            <a:r>
              <a:rPr lang="en-US" altLang="ko-KR" sz="1400" dirty="0" smtClean="0">
                <a:solidFill>
                  <a:schemeClr val="tx1"/>
                </a:solidFill>
              </a:rPr>
              <a:t> =  25 m,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h</a:t>
            </a:r>
            <a:r>
              <a:rPr lang="en-US" altLang="ko-KR" sz="1400" baseline="-25000" dirty="0" err="1" smtClean="0">
                <a:solidFill>
                  <a:schemeClr val="tx1"/>
                </a:solidFill>
              </a:rPr>
              <a:t>UT</a:t>
            </a:r>
            <a:r>
              <a:rPr lang="en-US" altLang="ko-KR" sz="1400" baseline="-25000" dirty="0" smtClean="0">
                <a:solidFill>
                  <a:schemeClr val="tx1"/>
                </a:solidFill>
              </a:rPr>
              <a:t> </a:t>
            </a:r>
            <a:r>
              <a:rPr lang="en-US" altLang="ko-KR" sz="1400" dirty="0" smtClean="0">
                <a:solidFill>
                  <a:schemeClr val="tx1"/>
                </a:solidFill>
              </a:rPr>
              <a:t> = 1.5 m, </a:t>
            </a:r>
            <a:r>
              <a:rPr lang="en-US" sz="1400" dirty="0" err="1" smtClean="0">
                <a:solidFill>
                  <a:schemeClr val="tx1"/>
                </a:solidFill>
              </a:rPr>
              <a:t>d′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BP</a:t>
            </a:r>
            <a:r>
              <a:rPr lang="en-US" sz="1400" baseline="30000" dirty="0" smtClean="0">
                <a:solidFill>
                  <a:schemeClr val="tx1"/>
                </a:solidFill>
              </a:rPr>
              <a:t>  </a:t>
            </a:r>
            <a:r>
              <a:rPr lang="en-US" sz="1400" dirty="0" smtClean="0">
                <a:solidFill>
                  <a:schemeClr val="tx1"/>
                </a:solidFill>
              </a:rPr>
              <a:t>= 4 </a:t>
            </a:r>
            <a:r>
              <a:rPr lang="en-US" sz="1400" dirty="0" err="1" smtClean="0">
                <a:solidFill>
                  <a:schemeClr val="tx1"/>
                </a:solidFill>
              </a:rPr>
              <a:t>h′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BS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h′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UT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f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c</a:t>
            </a:r>
            <a:r>
              <a:rPr lang="en-US" sz="1400" dirty="0" smtClean="0">
                <a:solidFill>
                  <a:schemeClr val="tx1"/>
                </a:solidFill>
              </a:rPr>
              <a:t>/c, </a:t>
            </a:r>
            <a:r>
              <a:rPr lang="en-US" sz="1400" dirty="0" err="1" smtClean="0">
                <a:solidFill>
                  <a:schemeClr val="tx1"/>
                </a:solidFill>
              </a:rPr>
              <a:t>h′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BS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h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BS</a:t>
            </a:r>
            <a:r>
              <a:rPr lang="en-US" sz="1400" dirty="0" smtClean="0">
                <a:solidFill>
                  <a:schemeClr val="tx1"/>
                </a:solidFill>
              </a:rPr>
              <a:t> – 1.0 m, </a:t>
            </a:r>
            <a:r>
              <a:rPr lang="en-US" sz="1400" dirty="0" err="1" smtClean="0">
                <a:solidFill>
                  <a:schemeClr val="tx1"/>
                </a:solidFill>
              </a:rPr>
              <a:t>h′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UT</a:t>
            </a:r>
            <a:r>
              <a:rPr lang="en-US" sz="1400" dirty="0" smtClean="0">
                <a:solidFill>
                  <a:schemeClr val="tx1"/>
                </a:solidFill>
              </a:rPr>
              <a:t> = </a:t>
            </a:r>
            <a:r>
              <a:rPr lang="en-US" sz="1400" dirty="0" err="1" smtClean="0">
                <a:solidFill>
                  <a:schemeClr val="tx1"/>
                </a:solidFill>
              </a:rPr>
              <a:t>h</a:t>
            </a:r>
            <a:r>
              <a:rPr lang="en-US" sz="1400" baseline="-25000" dirty="0" err="1" smtClean="0">
                <a:solidFill>
                  <a:schemeClr val="tx1"/>
                </a:solidFill>
              </a:rPr>
              <a:t>UT</a:t>
            </a:r>
            <a:r>
              <a:rPr lang="en-US" sz="1400" dirty="0" smtClean="0">
                <a:solidFill>
                  <a:schemeClr val="tx1"/>
                </a:solidFill>
              </a:rPr>
              <a:t> – 1.0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dirty="0" smtClean="0"/>
              <a:t>Delay profile vs. CP length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altLang="ko-KR" dirty="0" smtClean="0"/>
              <a:t>And we need to have proper </a:t>
            </a:r>
            <a:r>
              <a:rPr lang="en-US" altLang="ko-KR" dirty="0" smtClean="0">
                <a:solidFill>
                  <a:schemeClr val="tx1"/>
                </a:solidFill>
              </a:rPr>
              <a:t>modeling on </a:t>
            </a:r>
            <a:r>
              <a:rPr lang="en-US" altLang="ko-KR" dirty="0" smtClean="0"/>
              <a:t>how channel and CP impact performance.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dirty="0" smtClean="0"/>
              <a:t>One of possible modeling is as follows [3]:</a:t>
            </a:r>
          </a:p>
          <a:p>
            <a:pPr>
              <a:buFont typeface="Times New Roman" pitchFamily="16" charset="0"/>
              <a:buChar char="•"/>
            </a:pPr>
            <a:endParaRPr lang="en-US" altLang="ko-KR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itchFamily="50" charset="-127"/>
                <a:ea typeface="맑은 고딕" pitchFamily="50" charset="-127"/>
                <a:cs typeface="Times New Roman" pitchFamily="18" charset="0"/>
              </a:rPr>
              <a:t> </a:t>
            </a:r>
            <a:endParaRPr kumimoji="1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3501008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i="1" dirty="0" smtClean="0">
                <a:solidFill>
                  <a:schemeClr val="tx1"/>
                </a:solidFill>
              </a:rPr>
              <a:t>T</a:t>
            </a:r>
            <a:r>
              <a:rPr lang="en-US" altLang="ko-KR" sz="1800" baseline="-25000" dirty="0" smtClean="0">
                <a:solidFill>
                  <a:schemeClr val="tx1"/>
                </a:solidFill>
              </a:rPr>
              <a:t>FFT</a:t>
            </a:r>
            <a:r>
              <a:rPr lang="en-US" altLang="ko-KR" sz="1800" dirty="0" smtClean="0">
                <a:solidFill>
                  <a:schemeClr val="tx1"/>
                </a:solidFill>
              </a:rPr>
              <a:t> is FFT period </a:t>
            </a:r>
          </a:p>
          <a:p>
            <a:r>
              <a:rPr lang="en-US" altLang="ko-KR" sz="1800" i="1" dirty="0" smtClean="0">
                <a:solidFill>
                  <a:schemeClr val="tx1"/>
                </a:solidFill>
              </a:rPr>
              <a:t>CP</a:t>
            </a:r>
            <a:r>
              <a:rPr lang="en-US" altLang="ko-KR" sz="1800" dirty="0" smtClean="0">
                <a:solidFill>
                  <a:schemeClr val="tx1"/>
                </a:solidFill>
              </a:rPr>
              <a:t> is CP period</a:t>
            </a:r>
          </a:p>
          <a:p>
            <a:r>
              <a:rPr lang="en-US" altLang="ko-KR" sz="1800" dirty="0" smtClean="0">
                <a:solidFill>
                  <a:schemeClr val="tx1"/>
                </a:solidFill>
              </a:rPr>
              <a:t>|</a:t>
            </a:r>
            <a:r>
              <a:rPr lang="el-GR" altLang="ko-KR" sz="1800" i="1" dirty="0" smtClean="0">
                <a:solidFill>
                  <a:schemeClr val="tx1"/>
                </a:solidFill>
              </a:rPr>
              <a:t>α</a:t>
            </a:r>
            <a:r>
              <a:rPr lang="en-US" altLang="ko-KR" sz="1800" i="1" baseline="-25000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|</a:t>
            </a:r>
            <a:r>
              <a:rPr lang="en-US" altLang="ko-KR" sz="1800" baseline="30000" dirty="0" smtClean="0">
                <a:solidFill>
                  <a:schemeClr val="tx1"/>
                </a:solidFill>
              </a:rPr>
              <a:t>2</a:t>
            </a:r>
            <a:r>
              <a:rPr lang="en-US" altLang="ko-KR" sz="1800" dirty="0" smtClean="0">
                <a:solidFill>
                  <a:schemeClr val="tx1"/>
                </a:solidFill>
              </a:rPr>
              <a:t> is power of </a:t>
            </a:r>
            <a:r>
              <a:rPr lang="en-US" altLang="ko-KR" sz="1800" i="1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-</a:t>
            </a:r>
            <a:r>
              <a:rPr lang="en-US" altLang="ko-KR" sz="1800" dirty="0" err="1" smtClean="0">
                <a:solidFill>
                  <a:schemeClr val="tx1"/>
                </a:solidFill>
              </a:rPr>
              <a:t>th</a:t>
            </a:r>
            <a:r>
              <a:rPr lang="en-US" altLang="ko-KR" sz="1800" dirty="0" smtClean="0">
                <a:solidFill>
                  <a:schemeClr val="tx1"/>
                </a:solidFill>
              </a:rPr>
              <a:t> tap</a:t>
            </a:r>
          </a:p>
          <a:p>
            <a:r>
              <a:rPr lang="en-US" altLang="ko-KR" sz="1800" i="1" dirty="0" err="1" smtClean="0">
                <a:solidFill>
                  <a:schemeClr val="tx1"/>
                </a:solidFill>
              </a:rPr>
              <a:t>τ</a:t>
            </a:r>
            <a:r>
              <a:rPr lang="en-US" altLang="ko-KR" sz="1800" i="1" baseline="-25000" dirty="0" err="1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 is delay of </a:t>
            </a:r>
            <a:r>
              <a:rPr lang="en-US" altLang="ko-KR" sz="1800" i="1" dirty="0" smtClean="0">
                <a:solidFill>
                  <a:schemeClr val="tx1"/>
                </a:solidFill>
              </a:rPr>
              <a:t>m</a:t>
            </a:r>
            <a:r>
              <a:rPr lang="en-US" altLang="ko-KR" sz="1800" dirty="0" smtClean="0">
                <a:solidFill>
                  <a:schemeClr val="tx1"/>
                </a:solidFill>
              </a:rPr>
              <a:t>-</a:t>
            </a:r>
            <a:r>
              <a:rPr lang="en-US" altLang="ko-KR" sz="1800" dirty="0" err="1" smtClean="0">
                <a:solidFill>
                  <a:schemeClr val="tx1"/>
                </a:solidFill>
              </a:rPr>
              <a:t>th</a:t>
            </a:r>
            <a:r>
              <a:rPr lang="en-US" altLang="ko-KR" sz="1800" dirty="0" smtClean="0">
                <a:solidFill>
                  <a:schemeClr val="tx1"/>
                </a:solidFill>
              </a:rPr>
              <a:t> tap including OFDM symbol timing</a:t>
            </a:r>
            <a:endParaRPr lang="ko-KR" altLang="en-US" sz="1800" dirty="0">
              <a:solidFill>
                <a:schemeClr val="tx1"/>
              </a:solidFill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71600" y="3501008"/>
            <a:ext cx="4416491" cy="1152128"/>
          </a:xfrm>
          <a:prstGeom prst="rect">
            <a:avLst/>
          </a:prstGeom>
          <a:noFill/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857275" y="5500702"/>
          <a:ext cx="7429501" cy="812800"/>
        </p:xfrm>
        <a:graphic>
          <a:graphicData uri="http://schemas.openxmlformats.org/presentationml/2006/ole">
            <p:oleObj spid="_x0000_s79874" name="Equation" r:id="rId5" imgW="7429320" imgH="812520" progId="Equation.DSMT4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611560" y="1565959"/>
          <a:ext cx="7848872" cy="472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/>
                <a:gridCol w="2952328"/>
                <a:gridCol w="3024336"/>
              </a:tblGrid>
              <a:tr h="363120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CP1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CP4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FFT size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64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64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Used</a:t>
                      </a:r>
                      <a:r>
                        <a:rPr lang="en-US" altLang="ko-KR" sz="1400" baseline="0" dirty="0" smtClean="0"/>
                        <a:t> data subcarriers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52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Symbol</a:t>
                      </a:r>
                      <a:r>
                        <a:rPr lang="en-US" altLang="ko-KR" sz="1400" baseline="0" dirty="0" smtClean="0"/>
                        <a:t> length with CP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6.4us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CP</a:t>
                      </a:r>
                      <a:r>
                        <a:rPr lang="en-US" altLang="ko-KR" sz="1400" baseline="0" dirty="0" smtClean="0"/>
                        <a:t> length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0.8us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3.2us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Center frequency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2.4GHz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Bandwidth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20MHz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Channel model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UMa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u="sng" baseline="0" dirty="0" smtClean="0">
                          <a:solidFill>
                            <a:srgbClr val="FF0000"/>
                          </a:solidFill>
                        </a:rPr>
                        <a:t>3km/h</a:t>
                      </a:r>
                      <a:endParaRPr lang="en-US" altLang="ko-KR" sz="1400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Channel</a:t>
                      </a:r>
                      <a:r>
                        <a:rPr lang="en-US" altLang="ko-KR" sz="1400" baseline="0" dirty="0" smtClean="0"/>
                        <a:t> Estimation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Least Square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Distance</a:t>
                      </a:r>
                      <a:r>
                        <a:rPr lang="en-US" altLang="ko-KR" sz="140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140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dirty="0" smtClean="0">
                          <a:solidFill>
                            <a:schemeClr val="tx1"/>
                          </a:solidFill>
                        </a:rPr>
                        <a:t>50, 75, 100, 125, 150, 200 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Packet structure</a:t>
                      </a:r>
                      <a:endParaRPr lang="ko-KR" altLang="en-US" sz="1400" dirty="0" smtClean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Preamble +Data frame</a:t>
                      </a:r>
                      <a:endParaRPr lang="en-US" altLang="ko-KR" sz="1400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Preamble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L-STF/LTF/SIG+VHT-SIG-A/STF/LTF/SIG-B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=40 us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31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Data frame</a:t>
                      </a:r>
                      <a:endParaRPr lang="ko-KR" altLang="en-US" sz="1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SERVICE(2bytes) +MAC header(40bytes) +Data +Tail(6bits) +Padding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01822" y="344640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July 2013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R" dirty="0" smtClean="0"/>
              <a:t>Wookbong Lee,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r>
              <a:rPr lang="en-US" dirty="0" smtClean="0"/>
              <a:t>[1] </a:t>
            </a:r>
            <a:r>
              <a:rPr lang="en-US" altLang="ko-KR" dirty="0" smtClean="0"/>
              <a:t>IEEE 802.11-13/0536r0- </a:t>
            </a:r>
            <a:r>
              <a:rPr lang="en-GB" altLang="ko-KR" dirty="0" smtClean="0"/>
              <a:t>Wookbong Lee </a:t>
            </a:r>
            <a:r>
              <a:rPr lang="en-US" dirty="0" smtClean="0"/>
              <a:t>et al., “HEW SG PHY Considerations For Outdoor Environment,” May 2013</a:t>
            </a:r>
          </a:p>
          <a:p>
            <a:r>
              <a:rPr lang="en-US" altLang="ko-KR" dirty="0" smtClean="0"/>
              <a:t>[2] Report M.2135, “Guidelines for evaluation of radio interface technologies for IMT-Advanced, ” available at </a:t>
            </a:r>
            <a:r>
              <a:rPr lang="en-US" altLang="ko-KR" dirty="0" smtClean="0">
                <a:hlinkClick r:id="rId3"/>
              </a:rPr>
              <a:t>http://www.itu.int/pub/R-REP-M.2135</a:t>
            </a:r>
            <a:r>
              <a:rPr lang="en-US" altLang="ko-KR" dirty="0" smtClean="0"/>
              <a:t> </a:t>
            </a:r>
            <a:endParaRPr lang="en-US" dirty="0" smtClean="0"/>
          </a:p>
          <a:p>
            <a:r>
              <a:rPr lang="en-US" dirty="0" smtClean="0"/>
              <a:t>[2] </a:t>
            </a:r>
            <a:r>
              <a:rPr lang="en-US" altLang="ko-KR" dirty="0" smtClean="0"/>
              <a:t>IST-4-027756 WINNER II D1.1.2 V1.2, “</a:t>
            </a:r>
            <a:r>
              <a:rPr lang="sv-SE" dirty="0" smtClean="0"/>
              <a:t>WINNER II           channel models,” available at </a:t>
            </a:r>
            <a:r>
              <a:rPr lang="sv-SE" dirty="0" smtClean="0">
                <a:hlinkClick r:id="rId4"/>
              </a:rPr>
              <a:t>http://www.ist-winner.org/deliverables.html</a:t>
            </a:r>
            <a:r>
              <a:rPr lang="sv-SE" dirty="0" smtClean="0"/>
              <a:t>  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Various outdoor use cases are discussed as HEW use cases</a:t>
            </a:r>
            <a:endParaRPr lang="en-US" altLang="ko-KR" sz="1600" b="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Compare to indoor environments, outdoor environments have quite different channel characteristics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ko-KR" sz="1600" dirty="0" smtClean="0"/>
              <a:t>We should consider outdoor channel impact such as larger delay spread and larger channel variation.  </a:t>
            </a: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During the May (2013) meeting, we provided some simulation results for outdoor channel model [1]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ko-KR" sz="1600" dirty="0" smtClean="0"/>
              <a:t>Throughput loss due to inter-symbol-interference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ko-KR" sz="1600" dirty="0" smtClean="0"/>
              <a:t>Larger channel variation due to larger number of channel taps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/>
              <a:t>In this contribution, we provide further evaluation on outdoor channel model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600" dirty="0" smtClean="0"/>
              <a:t>Frame Error Rate (FER) of SIG field and data field for different CP size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600" dirty="0" smtClean="0"/>
              <a:t>Mean Square Error (MSE) of SIG field and data field for different CP size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Outdoor features – delay spread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The maximum excess delay </a:t>
            </a:r>
            <a:r>
              <a:rPr lang="en-US" altLang="ko-KR" dirty="0" smtClean="0"/>
              <a:t>increases </a:t>
            </a:r>
            <a:r>
              <a:rPr lang="en-US" altLang="ko-KR" dirty="0" smtClean="0"/>
              <a:t>as distance between STA and AP </a:t>
            </a:r>
            <a:r>
              <a:rPr lang="en-US" altLang="ko-KR" dirty="0" smtClean="0"/>
              <a:t>increases </a:t>
            </a:r>
            <a:r>
              <a:rPr lang="en-US" altLang="ko-KR" dirty="0" smtClean="0"/>
              <a:t>[1]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1424"/>
            <a:ext cx="4320000" cy="3220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1840" y="2843817"/>
            <a:ext cx="4320000" cy="3228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483768" y="6165304"/>
            <a:ext cx="46730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chemeClr val="tx1"/>
                </a:solidFill>
              </a:rPr>
              <a:t>&lt;Examples of the maximum excess delay in outdoor channel(</a:t>
            </a:r>
            <a:r>
              <a:rPr lang="en-US" altLang="ko-KR" sz="1200" dirty="0" err="1" smtClean="0">
                <a:solidFill>
                  <a:schemeClr val="tx1"/>
                </a:solidFill>
              </a:rPr>
              <a:t>UMa</a:t>
            </a:r>
            <a:r>
              <a:rPr lang="en-US" altLang="ko-KR" sz="1200" dirty="0" smtClean="0">
                <a:solidFill>
                  <a:schemeClr val="tx1"/>
                </a:solidFill>
              </a:rPr>
              <a:t>) [1]&gt;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Outdoor features – delay spread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Larger delay spread causes larger inter-symbol-interference (ISI) which degrades system performance.  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To solve the impact of larger delay spreads, we considered longer CP length by increasing FFT size while maintaining CP ratio for a given bandwidth, or by increasing CP ratio while maintaining FFT size [1].</a:t>
            </a:r>
          </a:p>
          <a:p>
            <a:pPr>
              <a:buFont typeface="Arial" pitchFamily="34" charset="0"/>
              <a:buChar char="•"/>
            </a:pPr>
            <a:r>
              <a:rPr lang="en-US" altLang="ko-KR" dirty="0" smtClean="0"/>
              <a:t>In this contribution, we compare normal CP length (0.8us) and longer CP length (3.2us) for 20MHz bandwidth with 64 FFT size.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Frame Error Rate Evaluation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Following figures show FER performance for different STA location.</a:t>
            </a:r>
          </a:p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Quite severe FER performance degradation is observed for normal CP length.</a:t>
            </a:r>
          </a:p>
          <a:p>
            <a:pPr>
              <a:buFont typeface="Arial" pitchFamily="34" charset="0"/>
              <a:buChar char="•"/>
            </a:pP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9648" y="3240000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0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240000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Frame Error Rate Evaluation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Following figures show FER performance of SIG for different SNR or different effective SNR*.</a:t>
            </a:r>
          </a:p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Due to ISI effect, FER performance can’t be measured by SNR correctly, especially for normal CP length.</a:t>
            </a:r>
            <a:endParaRPr lang="ko-KR" altLang="en-US" sz="2000" dirty="0" smtClean="0"/>
          </a:p>
          <a:p>
            <a:pPr>
              <a:buFont typeface="Arial" pitchFamily="34" charset="0"/>
              <a:buChar char="•"/>
            </a:pP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32272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6501479"/>
            <a:ext cx="364333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altLang="ko-KR" sz="1400" dirty="0" smtClean="0">
                <a:solidFill>
                  <a:schemeClr val="tx1"/>
                </a:solidFill>
              </a:rPr>
              <a:t>* see appendix for detail derivation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3332272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Frame Error Rate Evaluation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Following figures show FER performance of data frame (1ms) for different SNR or different effective SNR.</a:t>
            </a:r>
            <a:endParaRPr lang="ko-KR" altLang="en-US" sz="2000" dirty="0" smtClean="0"/>
          </a:p>
          <a:p>
            <a:pPr>
              <a:buFont typeface="Arial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40000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0698" y="3240000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Mean Square Error Evaluation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Following figures show MSE performance for different STA location.</a:t>
            </a:r>
          </a:p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Quite severe MSE performance degradation is observed for normal CP length.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2000" y="3240000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Mean Square Error Evaluation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Following figures show MSE performance of SIG for different SNR or different effective SNR.</a:t>
            </a:r>
          </a:p>
          <a:p>
            <a:pPr>
              <a:buFont typeface="Arial" pitchFamily="34" charset="0"/>
              <a:buChar char="•"/>
            </a:pPr>
            <a:r>
              <a:rPr lang="en-GB" altLang="ko-KR" sz="2000" dirty="0" smtClean="0"/>
              <a:t>Due to ISI effect, MSE performance can’t be measured by SNR correctly, especially for normal CP length.</a:t>
            </a:r>
            <a:endParaRPr lang="ko-KR" altLang="en-US" sz="2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Wookbong Lee, LG Electronics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2013</a:t>
            </a:r>
            <a:endParaRPr lang="en-GB" altLang="ko-KR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32272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0698" y="3332272"/>
            <a:ext cx="4320000" cy="3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9163</TotalTime>
  <Words>1423</Words>
  <Application>Microsoft Office PowerPoint</Application>
  <PresentationFormat>화면 슬라이드 쇼(4:3)</PresentationFormat>
  <Paragraphs>273</Paragraphs>
  <Slides>18</Slides>
  <Notes>18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18</vt:i4>
      </vt:variant>
    </vt:vector>
  </HeadingPairs>
  <TitlesOfParts>
    <vt:vector size="21" baseType="lpstr">
      <vt:lpstr>802-11-Submission</vt:lpstr>
      <vt:lpstr>Document</vt:lpstr>
      <vt:lpstr>Equation</vt:lpstr>
      <vt:lpstr>Further evaluation on outdoor Wi-Fi </vt:lpstr>
      <vt:lpstr>Introduction</vt:lpstr>
      <vt:lpstr>Outdoor features – delay spread </vt:lpstr>
      <vt:lpstr>Outdoor features – delay spread </vt:lpstr>
      <vt:lpstr>Frame Error Rate Evaluation (1)</vt:lpstr>
      <vt:lpstr>Frame Error Rate Evaluation (2)</vt:lpstr>
      <vt:lpstr>Frame Error Rate Evaluation (3)</vt:lpstr>
      <vt:lpstr>Mean Square Error Evaluation (1)</vt:lpstr>
      <vt:lpstr>Mean Square Error Evaluation (2)</vt:lpstr>
      <vt:lpstr>Outdoor features – Channel Variation</vt:lpstr>
      <vt:lpstr>Evaluation of Channel Variation</vt:lpstr>
      <vt:lpstr>Conclusion </vt:lpstr>
      <vt:lpstr>Appendix</vt:lpstr>
      <vt:lpstr>Channel Model</vt:lpstr>
      <vt:lpstr>Channel Model </vt:lpstr>
      <vt:lpstr>Delay profile vs. CP length</vt:lpstr>
      <vt:lpstr>Simulation Assumption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HEW PHY</dc:title>
  <dc:creator>Wookbong Lee</dc:creator>
  <cp:lastModifiedBy>wookbong.lee</cp:lastModifiedBy>
  <cp:revision>404</cp:revision>
  <cp:lastPrinted>1601-01-01T00:00:00Z</cp:lastPrinted>
  <dcterms:created xsi:type="dcterms:W3CDTF">2012-03-09T03:19:46Z</dcterms:created>
  <dcterms:modified xsi:type="dcterms:W3CDTF">2013-07-15T12:30:44Z</dcterms:modified>
</cp:coreProperties>
</file>