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8" r:id="rId4"/>
    <p:sldId id="269" r:id="rId5"/>
    <p:sldId id="262" r:id="rId6"/>
    <p:sldId id="263" r:id="rId7"/>
    <p:sldId id="273" r:id="rId8"/>
    <p:sldId id="271" r:id="rId9"/>
    <p:sldId id="270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8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743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40573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Y.Inoue (NTT), A.Yamada (NTT docomo)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678678" cy="2299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Y.Inoue</a:t>
            </a:r>
            <a:r>
              <a:rPr lang="en-GB" dirty="0" smtClean="0"/>
              <a:t> (NTT), </a:t>
            </a:r>
            <a:r>
              <a:rPr lang="en-GB" dirty="0" err="1" smtClean="0"/>
              <a:t>A.Yamada</a:t>
            </a:r>
            <a:r>
              <a:rPr lang="en-GB" dirty="0" smtClean="0"/>
              <a:t> (NTT </a:t>
            </a:r>
            <a:r>
              <a:rPr lang="en-GB" dirty="0" err="1" smtClean="0"/>
              <a:t>docomo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Y.Inoue (NTT), A.Yamada (NTT docomo)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Y.Inoue (NTT), A.Yamada (NTT docomo)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Y.Inoue (NTT), A.Yamada (NTT docomo)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Y.Inoue (NTT), A.Yamada (NTT docomo)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Y.Inoue (NTT), A.Yamada (NTT docomo)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Y.Inoue (NTT), A.Yamada (NTT docomo)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Y.Inoue (NTT), A.Yamada (NTT docomo)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678678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Y.Inoue (NTT), A.Yamada (NTT docomo)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802.11-13/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0802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Y.Inoue (NTT), A.Yamada (NTT docomo)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55506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Proposed re-categorization of the usage models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4287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Date:</a:t>
            </a:r>
            <a:r>
              <a:rPr lang="en-GB" sz="1600" b="0" dirty="0"/>
              <a:t> </a:t>
            </a:r>
            <a:r>
              <a:rPr lang="en-GB" sz="1600" b="0" dirty="0" smtClean="0"/>
              <a:t>2013-07-xx</a:t>
            </a:r>
            <a:endParaRPr lang="en-GB" sz="16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439572"/>
              </p:ext>
            </p:extLst>
          </p:nvPr>
        </p:nvGraphicFramePr>
        <p:xfrm>
          <a:off x="514350" y="3200400"/>
          <a:ext cx="80772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4" imgW="8240649" imgH="2761094" progId="Word.Document.8">
                  <p:embed/>
                </p:oleObj>
              </mc:Choice>
              <mc:Fallback>
                <p:oleObj name="Document" r:id="rId4" imgW="8240649" imgH="276109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200400"/>
                        <a:ext cx="8077200" cy="270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85880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600" b="1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75413"/>
            <a:ext cx="2821422" cy="229951"/>
          </a:xfrm>
        </p:spPr>
        <p:txBody>
          <a:bodyPr/>
          <a:lstStyle/>
          <a:p>
            <a:r>
              <a:rPr lang="en-GB" dirty="0" err="1" smtClean="0"/>
              <a:t>Y.Inoue</a:t>
            </a:r>
            <a:r>
              <a:rPr lang="en-GB" dirty="0" smtClean="0"/>
              <a:t> (NTT), </a:t>
            </a:r>
            <a:r>
              <a:rPr lang="en-GB" dirty="0" err="1" smtClean="0"/>
              <a:t>A.Yamada</a:t>
            </a:r>
            <a:r>
              <a:rPr lang="en-GB" dirty="0" smtClean="0"/>
              <a:t> (NTT </a:t>
            </a:r>
            <a:r>
              <a:rPr lang="en-GB" dirty="0" err="1" smtClean="0"/>
              <a:t>docomo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28700"/>
            <a:ext cx="7772400" cy="72008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592796"/>
            <a:ext cx="8352928" cy="4596867"/>
          </a:xfrm>
          <a:ln/>
        </p:spPr>
        <p:txBody>
          <a:bodyPr/>
          <a:lstStyle/>
          <a:p>
            <a:r>
              <a:rPr lang="en-US" sz="1800" dirty="0" smtClean="0"/>
              <a:t>[1] 11-13-0657-02-0hew-hew-sg-usage-models-andrequirements-liaison-with-wfa.ppt</a:t>
            </a:r>
          </a:p>
          <a:p>
            <a:r>
              <a:rPr lang="en-US" sz="1800" dirty="0" smtClean="0"/>
              <a:t>[2] 11-13-0663-01-0hew-teleconference-minutes-20130605.docx</a:t>
            </a:r>
          </a:p>
          <a:p>
            <a:r>
              <a:rPr lang="en-US" sz="1800" dirty="0" smtClean="0"/>
              <a:t>[3] 11-13-0704-00-0hew-teleconference-minutes-20130619.docx</a:t>
            </a:r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Y.Inoue (NTT), A.Yamada (NTT docomo)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proposes re-categorization of the HEW usage models and merger of similar use cases in current HEW usage model document.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kumimoji="1" lang="en-US" altLang="ja-JP" dirty="0" smtClean="0"/>
              <a:t>Current </a:t>
            </a:r>
            <a:r>
              <a:rPr lang="en-US" altLang="ja-JP" dirty="0"/>
              <a:t>u</a:t>
            </a:r>
            <a:r>
              <a:rPr kumimoji="1" lang="en-US" altLang="ja-JP" dirty="0" smtClean="0"/>
              <a:t>se cases and categorization</a:t>
            </a:r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359533" y="1448780"/>
            <a:ext cx="8423348" cy="464563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Slide 14 of the usage models document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Y.Inoue (NTT), A.Yamada (NTT docomo)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2013</a:t>
            </a:r>
            <a:endParaRPr lang="en-GB" dirty="0"/>
          </a:p>
        </p:txBody>
      </p:sp>
      <p:graphicFrame>
        <p:nvGraphicFramePr>
          <p:cNvPr id="9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354885"/>
              </p:ext>
            </p:extLst>
          </p:nvPr>
        </p:nvGraphicFramePr>
        <p:xfrm>
          <a:off x="359531" y="2024842"/>
          <a:ext cx="8460941" cy="4176462"/>
        </p:xfrm>
        <a:graphic>
          <a:graphicData uri="http://schemas.openxmlformats.org/drawingml/2006/table">
            <a:tbl>
              <a:tblPr/>
              <a:tblGrid>
                <a:gridCol w="253829"/>
                <a:gridCol w="3553595"/>
                <a:gridCol w="423047"/>
                <a:gridCol w="4230470"/>
              </a:tblGrid>
              <a:tr h="251076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  <a:endParaRPr kumimoji="0" lang="fr-FR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high density of APs and high density of STAs per AP </a:t>
                      </a:r>
                      <a:endParaRPr kumimoji="0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a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stadium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b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airport/train stations</a:t>
                      </a:r>
                      <a:endParaRPr kumimoji="0" lang="fr-FR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exhibition hall</a:t>
                      </a:r>
                      <a:endParaRPr kumimoji="0" lang="fr-FR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shopping malls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e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E-Education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2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high density of STAs – Indoor</a:t>
                      </a:r>
                      <a:endParaRPr kumimoji="0" lang="fr-FR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a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dense wireless office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b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public transportation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lecture hall </a:t>
                      </a: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3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high density of APs (low/medium density of STAs per AP) – Indoor</a:t>
                      </a:r>
                      <a:endParaRPr kumimoji="0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a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dense apartment building</a:t>
                      </a:r>
                      <a:endParaRPr kumimoji="0" lang="fr-FR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b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Community WiFi 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29355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4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high density of APs and high density of STAs per AP – Outdoor</a:t>
                      </a:r>
                      <a:endParaRPr kumimoji="0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a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Super dense urban Street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041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b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Pico-cell street deployment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Macro-cell street deployment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5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Throughput-demanding applications</a:t>
                      </a:r>
                      <a:endParaRPr kumimoji="0" lang="fr-FR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a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surgery/health care </a:t>
                      </a:r>
                      <a:r>
                        <a:rPr kumimoji="0" lang="en-US" altLang="ja-JP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(similar to 2e from 11ac)</a:t>
                      </a: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 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78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b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production in stadium </a:t>
                      </a:r>
                      <a:r>
                        <a:rPr kumimoji="0" lang="en-US" altLang="ja-JP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(similar to 1d-1e from 11ac)</a:t>
                      </a: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 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510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</a:t>
                      </a:r>
                      <a:endParaRPr kumimoji="0" lang="fr-FR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smart car</a:t>
                      </a:r>
                      <a:endParaRPr kumimoji="0" lang="fr-FR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8106" marR="8106" marT="810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667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914" y="656693"/>
            <a:ext cx="9002586" cy="1152127"/>
          </a:xfrm>
        </p:spPr>
        <p:txBody>
          <a:bodyPr/>
          <a:lstStyle/>
          <a:p>
            <a:r>
              <a:rPr lang="en-US" altLang="ja-JP" dirty="0" smtClean="0"/>
              <a:t>HEW conference calls after </a:t>
            </a:r>
            <a:br>
              <a:rPr lang="en-US" altLang="ja-JP" dirty="0" smtClean="0"/>
            </a:br>
            <a:r>
              <a:rPr lang="en-US" altLang="ja-JP" dirty="0" smtClean="0"/>
              <a:t>the May 2013 meeting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942" y="1808820"/>
            <a:ext cx="8498530" cy="460851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Summary of</a:t>
            </a:r>
            <a:r>
              <a:rPr kumimoji="1" lang="en-US" altLang="ja-JP" dirty="0" smtClean="0"/>
              <a:t> the last teleconference</a:t>
            </a:r>
            <a:r>
              <a:rPr lang="en-US" altLang="ja-JP" dirty="0" smtClean="0"/>
              <a:t> </a:t>
            </a: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To consider missing </a:t>
            </a:r>
            <a:r>
              <a:rPr lang="en-US" altLang="ja-JP" dirty="0"/>
              <a:t>u</a:t>
            </a:r>
            <a:r>
              <a:rPr kumimoji="1" lang="en-US" altLang="ja-JP" dirty="0" smtClean="0"/>
              <a:t>se </a:t>
            </a:r>
            <a:r>
              <a:rPr lang="en-US" altLang="ja-JP" dirty="0" smtClean="0"/>
              <a:t>c</a:t>
            </a:r>
            <a:r>
              <a:rPr kumimoji="1" lang="en-US" altLang="ja-JP" dirty="0" smtClean="0"/>
              <a:t>ases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b="1" dirty="0"/>
              <a:t>Reconsider category in slide 14 of 13/657r2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Need to discuss definitions for the high density environment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Inclusion of the cellular offload use case in some use cases, </a:t>
            </a:r>
            <a:r>
              <a:rPr lang="en-US" altLang="ja-JP" dirty="0" err="1" smtClean="0"/>
              <a:t>etc</a:t>
            </a:r>
            <a:endParaRPr lang="en-US" altLang="ja-JP" dirty="0"/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Purpose of this presentation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To propose re-categorization of the usage models/use cases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Y.Inoue (NTT), A.Yamada (NTT docomo)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639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7770813" cy="690971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Discussions on the category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85937" y="1448780"/>
            <a:ext cx="8570540" cy="496855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Teleconferences after the May 2013 session: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During </a:t>
            </a:r>
            <a:r>
              <a:rPr lang="en-US" dirty="0"/>
              <a:t>the teleconference #1, changes to the category in 13/657r0 was suggested by </a:t>
            </a:r>
            <a:r>
              <a:rPr lang="en-US" dirty="0" err="1"/>
              <a:t>HanGyu</a:t>
            </a:r>
            <a:r>
              <a:rPr lang="en-US" dirty="0"/>
              <a:t> (LG Electronics)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During the teleconference #2, there was a comment that we should be careful in identifying the problem</a:t>
            </a:r>
            <a:r>
              <a:rPr lang="en-US" dirty="0" smtClean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Current categories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1: </a:t>
            </a:r>
            <a:r>
              <a:rPr kumimoji="0" lang="en-US" altLang="ja-JP" dirty="0">
                <a:latin typeface="Times New Roman" pitchFamily="18" charset="0"/>
                <a:ea typeface="ＭＳ Ｐゴシック" charset="-128"/>
              </a:rPr>
              <a:t>high density of APs and high density of STAs per AP </a:t>
            </a:r>
            <a:endParaRPr kumimoji="0" lang="en-US" altLang="ja-JP" dirty="0">
              <a:latin typeface="Tahoma" pitchFamily="34" charset="0"/>
              <a:ea typeface="ＭＳ Ｐゴシック" charset="-128"/>
            </a:endParaRPr>
          </a:p>
          <a:p>
            <a:pPr lvl="1">
              <a:buFont typeface="Times New Roman" pitchFamily="16" charset="0"/>
              <a:buChar char="•"/>
            </a:pPr>
            <a:r>
              <a:rPr kumimoji="0" lang="fr-FR" altLang="ja-JP" dirty="0" smtClean="0">
                <a:latin typeface="Times New Roman" pitchFamily="18" charset="0"/>
                <a:ea typeface="ＭＳ Ｐゴシック" charset="-128"/>
              </a:rPr>
              <a:t>2: high </a:t>
            </a:r>
            <a:r>
              <a:rPr kumimoji="0" lang="fr-FR" altLang="ja-JP" dirty="0">
                <a:latin typeface="Times New Roman" pitchFamily="18" charset="0"/>
                <a:ea typeface="ＭＳ Ｐゴシック" charset="-128"/>
              </a:rPr>
              <a:t>density of STAs – Indoor</a:t>
            </a:r>
            <a:endParaRPr kumimoji="0" lang="fr-FR" altLang="ja-JP" dirty="0">
              <a:latin typeface="Tahoma" pitchFamily="34" charset="0"/>
              <a:ea typeface="ＭＳ Ｐゴシック" charset="-128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3: </a:t>
            </a:r>
            <a:r>
              <a:rPr kumimoji="0" lang="en-US" altLang="ja-JP" dirty="0">
                <a:latin typeface="Times New Roman" pitchFamily="18" charset="0"/>
                <a:ea typeface="ＭＳ Ｐゴシック" charset="-128"/>
              </a:rPr>
              <a:t>high density of APs (low/medium density of STAs per AP) – Indoor</a:t>
            </a:r>
            <a:endParaRPr kumimoji="0" lang="en-US" altLang="ja-JP" dirty="0">
              <a:latin typeface="Tahoma" pitchFamily="34" charset="0"/>
              <a:ea typeface="ＭＳ Ｐゴシック" charset="-128"/>
            </a:endParaRPr>
          </a:p>
          <a:p>
            <a:pPr lvl="1">
              <a:buFont typeface="Times New Roman" pitchFamily="16" charset="0"/>
              <a:buChar char="•"/>
            </a:pPr>
            <a:r>
              <a:rPr kumimoji="0" lang="en-US" altLang="ja-JP" dirty="0" smtClean="0">
                <a:latin typeface="Times New Roman" pitchFamily="18" charset="0"/>
                <a:ea typeface="ＭＳ Ｐゴシック" charset="-128"/>
              </a:rPr>
              <a:t>4: high </a:t>
            </a:r>
            <a:r>
              <a:rPr kumimoji="0" lang="en-US" altLang="ja-JP" dirty="0">
                <a:latin typeface="Times New Roman" pitchFamily="18" charset="0"/>
                <a:ea typeface="ＭＳ Ｐゴシック" charset="-128"/>
              </a:rPr>
              <a:t>density of APs and high density of STAs per AP – Outdoor</a:t>
            </a:r>
            <a:endParaRPr kumimoji="0" lang="en-US" altLang="ja-JP" dirty="0">
              <a:latin typeface="Tahoma" pitchFamily="34" charset="0"/>
              <a:ea typeface="ＭＳ Ｐゴシック" charset="-128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5: </a:t>
            </a:r>
            <a:r>
              <a:rPr kumimoji="0" lang="fr-FR" altLang="ja-JP" dirty="0">
                <a:latin typeface="Times New Roman" pitchFamily="18" charset="0"/>
                <a:ea typeface="ＭＳ Ｐゴシック" charset="-128"/>
              </a:rPr>
              <a:t>Throughput-demanding </a:t>
            </a:r>
            <a:r>
              <a:rPr kumimoji="0" lang="fr-FR" altLang="ja-JP" dirty="0" smtClean="0">
                <a:latin typeface="Times New Roman" pitchFamily="18" charset="0"/>
                <a:ea typeface="ＭＳ Ｐゴシック" charset="-128"/>
              </a:rPr>
              <a:t>applications</a:t>
            </a:r>
          </a:p>
          <a:p>
            <a:pPr>
              <a:buFont typeface="Times New Roman" pitchFamily="16" charset="0"/>
              <a:buChar char="•"/>
            </a:pPr>
            <a:r>
              <a:rPr kumimoji="0" lang="fr-FR" altLang="ja-JP" dirty="0" smtClean="0">
                <a:latin typeface="Times New Roman" pitchFamily="18" charset="0"/>
                <a:ea typeface="ＭＳ Ｐゴシック" charset="-128"/>
              </a:rPr>
              <a:t>Current criteria for the categorization</a:t>
            </a:r>
          </a:p>
          <a:p>
            <a:pPr lvl="1">
              <a:buFont typeface="Times New Roman" pitchFamily="16" charset="0"/>
              <a:buChar char="•"/>
            </a:pPr>
            <a:r>
              <a:rPr kumimoji="0" lang="fr-FR" altLang="ja-JP" dirty="0" smtClean="0">
                <a:latin typeface="Times New Roman" pitchFamily="18" charset="0"/>
                <a:ea typeface="ＭＳ Ｐゴシック" charset="-128"/>
              </a:rPr>
              <a:t>Density of APs and STAs, indoor/outdoor, application(?)</a:t>
            </a:r>
            <a:endParaRPr kumimoji="0" lang="fr-FR" altLang="ja-JP" dirty="0">
              <a:latin typeface="Tahoma" pitchFamily="34" charset="0"/>
              <a:ea typeface="ＭＳ Ｐゴシック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Y.Inoue</a:t>
            </a:r>
            <a:r>
              <a:rPr lang="en-GB" dirty="0" smtClean="0"/>
              <a:t> (NTT), </a:t>
            </a:r>
            <a:r>
              <a:rPr lang="en-GB" dirty="0" err="1" smtClean="0"/>
              <a:t>A.Yamada</a:t>
            </a:r>
            <a:r>
              <a:rPr lang="en-GB" dirty="0" smtClean="0"/>
              <a:t> (NTT </a:t>
            </a:r>
            <a:r>
              <a:rPr lang="en-GB" dirty="0" err="1" smtClean="0"/>
              <a:t>docomo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 bwMode="auto">
          <a:xfrm>
            <a:off x="4680012" y="3522494"/>
            <a:ext cx="2268252" cy="2448272"/>
          </a:xfrm>
          <a:prstGeom prst="roundRect">
            <a:avLst/>
          </a:prstGeom>
          <a:solidFill>
            <a:schemeClr val="bg1">
              <a:lumMod val="75000"/>
              <a:alpha val="2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Out of scope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b="1" dirty="0" smtClean="0">
                <a:solidFill>
                  <a:schemeClr val="tx1"/>
                </a:solidFill>
              </a:rPr>
              <a:t>(?)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角丸四角形 25"/>
          <p:cNvSpPr/>
          <p:nvPr/>
        </p:nvSpPr>
        <p:spPr bwMode="auto">
          <a:xfrm>
            <a:off x="4644008" y="2096852"/>
            <a:ext cx="3816424" cy="1353634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5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Category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     #3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角丸四角形 10"/>
          <p:cNvSpPr/>
          <p:nvPr/>
        </p:nvSpPr>
        <p:spPr bwMode="auto">
          <a:xfrm>
            <a:off x="7020272" y="2096852"/>
            <a:ext cx="1440160" cy="3873914"/>
          </a:xfrm>
          <a:prstGeom prst="roundRect">
            <a:avLst/>
          </a:prstGeom>
          <a:solidFill>
            <a:srgbClr val="FFFF00">
              <a:alpha val="25000"/>
            </a:srgbClr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Times New Roman" pitchFamily="16" charset="0"/>
                <a:ea typeface="MS Gothic" charset="-128"/>
              </a:rPr>
              <a:t>Category #2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altLang="ja-JP" sz="1800" b="1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2860" cy="193947"/>
          </a:xfrm>
        </p:spPr>
        <p:txBody>
          <a:bodyPr/>
          <a:lstStyle/>
          <a:p>
            <a:r>
              <a:rPr lang="en-GB" dirty="0" err="1" smtClean="0"/>
              <a:t>Y.Inoue</a:t>
            </a:r>
            <a:r>
              <a:rPr lang="en-GB" dirty="0" smtClean="0"/>
              <a:t> (NTT), </a:t>
            </a:r>
            <a:r>
              <a:rPr lang="en-GB" dirty="0" err="1" smtClean="0"/>
              <a:t>A.Yamada</a:t>
            </a:r>
            <a:r>
              <a:rPr lang="en-GB" dirty="0" smtClean="0"/>
              <a:t> (NTT </a:t>
            </a:r>
            <a:r>
              <a:rPr lang="en-GB" dirty="0" err="1" smtClean="0"/>
              <a:t>docomo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76456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Observations on current categories (1)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3508" y="1448781"/>
            <a:ext cx="4140460" cy="2196244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For indoor usage models: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High AP density and high STA density area is covered by three categories (Category #1, #2, #3)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There are similar use cases.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1b and 2b: public transportation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1e and 2c: education, lecture hall</a:t>
            </a:r>
          </a:p>
        </p:txBody>
      </p:sp>
      <p:cxnSp>
        <p:nvCxnSpPr>
          <p:cNvPr id="23" name="直線矢印コネクタ 22"/>
          <p:cNvCxnSpPr/>
          <p:nvPr/>
        </p:nvCxnSpPr>
        <p:spPr bwMode="auto">
          <a:xfrm>
            <a:off x="4572000" y="4093664"/>
            <a:ext cx="392443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直線矢印コネクタ 24"/>
          <p:cNvCxnSpPr/>
          <p:nvPr/>
        </p:nvCxnSpPr>
        <p:spPr bwMode="auto">
          <a:xfrm flipV="1">
            <a:off x="6369753" y="2007879"/>
            <a:ext cx="0" cy="407089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テキスト ボックス 29"/>
          <p:cNvSpPr txBox="1"/>
          <p:nvPr/>
        </p:nvSpPr>
        <p:spPr>
          <a:xfrm>
            <a:off x="5796136" y="1434262"/>
            <a:ext cx="1125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AP density</a:t>
            </a:r>
          </a:p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high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704348" y="3657799"/>
            <a:ext cx="1297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600" b="1" dirty="0" smtClean="0">
                <a:solidFill>
                  <a:schemeClr val="tx1"/>
                </a:solidFill>
              </a:rPr>
              <a:t>STA density</a:t>
            </a:r>
          </a:p>
          <a:p>
            <a:pPr algn="r"/>
            <a:r>
              <a:rPr kumimoji="1" lang="en-US" altLang="ja-JP" sz="1600" b="1" dirty="0" smtClean="0">
                <a:solidFill>
                  <a:schemeClr val="tx1"/>
                </a:solidFill>
              </a:rPr>
              <a:t>high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20172" y="6078778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low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51564" y="3882534"/>
            <a:ext cx="4924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low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6984268" y="2096852"/>
            <a:ext cx="0" cy="38739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5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" name="テキスト ボックス 7"/>
          <p:cNvSpPr txBox="1"/>
          <p:nvPr/>
        </p:nvSpPr>
        <p:spPr>
          <a:xfrm>
            <a:off x="6372200" y="3805299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err="1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kumimoji="1" lang="en-US" altLang="ja-JP" sz="900" b="1" dirty="0" err="1" smtClean="0">
                <a:solidFill>
                  <a:schemeClr val="accent1">
                    <a:lumMod val="75000"/>
                  </a:schemeClr>
                </a:solidFill>
              </a:rPr>
              <a:t>_STA</a:t>
            </a:r>
            <a:endParaRPr kumimoji="1" lang="ja-JP" altLang="en-US" sz="9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 bwMode="auto">
          <a:xfrm flipH="1">
            <a:off x="4572000" y="3486490"/>
            <a:ext cx="392443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5783577" y="3176972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err="1" smtClean="0">
                <a:solidFill>
                  <a:srgbClr val="FF6600"/>
                </a:solidFill>
              </a:rPr>
              <a:t>Th</a:t>
            </a:r>
            <a:r>
              <a:rPr kumimoji="1" lang="en-US" altLang="ja-JP" sz="900" b="1" dirty="0" err="1" smtClean="0">
                <a:solidFill>
                  <a:srgbClr val="FF6600"/>
                </a:solidFill>
              </a:rPr>
              <a:t>_AP</a:t>
            </a:r>
            <a:endParaRPr kumimoji="1" lang="ja-JP" altLang="en-US" sz="900" b="1" dirty="0">
              <a:solidFill>
                <a:srgbClr val="FF6600"/>
              </a:solidFill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7020272" y="2096852"/>
            <a:ext cx="1440160" cy="1353634"/>
          </a:xfrm>
          <a:prstGeom prst="roundRect">
            <a:avLst/>
          </a:prstGeom>
          <a:solidFill>
            <a:srgbClr val="FF00FF">
              <a:alpha val="25000"/>
            </a:srgb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6" charset="0"/>
                <a:ea typeface="MS Gothic" charset="-128"/>
              </a:rPr>
              <a:t>Category #1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円/楕円 18"/>
          <p:cNvSpPr/>
          <p:nvPr/>
        </p:nvSpPr>
        <p:spPr bwMode="auto">
          <a:xfrm>
            <a:off x="8100392" y="2096852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円/楕円 30"/>
          <p:cNvSpPr/>
          <p:nvPr/>
        </p:nvSpPr>
        <p:spPr bwMode="auto">
          <a:xfrm>
            <a:off x="7128284" y="2096852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1b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円/楕円 31"/>
          <p:cNvSpPr/>
          <p:nvPr/>
        </p:nvSpPr>
        <p:spPr bwMode="auto">
          <a:xfrm>
            <a:off x="7560332" y="3068960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円/楕円 33"/>
          <p:cNvSpPr/>
          <p:nvPr/>
        </p:nvSpPr>
        <p:spPr bwMode="auto">
          <a:xfrm>
            <a:off x="7020272" y="3104964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1d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円/楕円 34"/>
          <p:cNvSpPr/>
          <p:nvPr/>
        </p:nvSpPr>
        <p:spPr bwMode="auto">
          <a:xfrm>
            <a:off x="7092280" y="2744924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1e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円/楕円 35"/>
          <p:cNvSpPr/>
          <p:nvPr/>
        </p:nvSpPr>
        <p:spPr bwMode="auto">
          <a:xfrm>
            <a:off x="7020272" y="3897052"/>
            <a:ext cx="360040" cy="36004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>
                <a:solidFill>
                  <a:schemeClr val="tx1"/>
                </a:solidFill>
              </a:rPr>
              <a:t>2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円/楕円 36"/>
          <p:cNvSpPr/>
          <p:nvPr/>
        </p:nvSpPr>
        <p:spPr bwMode="auto">
          <a:xfrm>
            <a:off x="7020272" y="5337212"/>
            <a:ext cx="360040" cy="36004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2</a:t>
            </a:r>
            <a:r>
              <a:rPr lang="en-US" altLang="ja-JP" sz="1400" b="1" dirty="0">
                <a:solidFill>
                  <a:schemeClr val="tx1"/>
                </a:solidFill>
              </a:rPr>
              <a:t>b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円/楕円 37"/>
          <p:cNvSpPr/>
          <p:nvPr/>
        </p:nvSpPr>
        <p:spPr bwMode="auto">
          <a:xfrm>
            <a:off x="6912260" y="2744924"/>
            <a:ext cx="360040" cy="36004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2c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円/楕円 38"/>
          <p:cNvSpPr/>
          <p:nvPr/>
        </p:nvSpPr>
        <p:spPr bwMode="auto">
          <a:xfrm>
            <a:off x="5976156" y="2672916"/>
            <a:ext cx="360040" cy="360040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3a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円/楕円 39"/>
          <p:cNvSpPr/>
          <p:nvPr/>
        </p:nvSpPr>
        <p:spPr bwMode="auto">
          <a:xfrm>
            <a:off x="6408204" y="2672916"/>
            <a:ext cx="360040" cy="360040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3b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メモ 40"/>
          <p:cNvSpPr/>
          <p:nvPr/>
        </p:nvSpPr>
        <p:spPr bwMode="auto">
          <a:xfrm>
            <a:off x="359532" y="4689140"/>
            <a:ext cx="3924436" cy="1620180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WFA may have a difficulty in prioritizing</a:t>
            </a:r>
            <a:r>
              <a:rPr kumimoji="0" lang="en-US" altLang="ja-JP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th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e use cases because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</a:pPr>
            <a:r>
              <a:rPr lang="en-US" altLang="ja-JP" sz="1600" b="1" dirty="0" smtClean="0">
                <a:solidFill>
                  <a:schemeClr val="tx1"/>
                </a:solidFill>
              </a:rPr>
              <a:t>There are different categories that cover the same region, and 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</a:pPr>
            <a:r>
              <a:rPr lang="en-US" altLang="ja-JP" sz="1600" b="1" dirty="0" smtClean="0">
                <a:solidFill>
                  <a:schemeClr val="tx1"/>
                </a:solidFill>
              </a:rPr>
              <a:t>There are similar use cases in different categories.</a:t>
            </a:r>
            <a:endParaRPr kumimoji="0" lang="ja-JP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 bwMode="auto">
          <a:xfrm>
            <a:off x="4680012" y="3522494"/>
            <a:ext cx="2268252" cy="2448272"/>
          </a:xfrm>
          <a:prstGeom prst="roundRect">
            <a:avLst>
              <a:gd name="adj" fmla="val 7009"/>
            </a:avLst>
          </a:prstGeom>
          <a:solidFill>
            <a:schemeClr val="bg1">
              <a:lumMod val="75000"/>
              <a:alpha val="2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Out of scope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b="1" dirty="0" smtClean="0">
                <a:solidFill>
                  <a:schemeClr val="tx1"/>
                </a:solidFill>
              </a:rPr>
              <a:t>(?)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角丸四角形 25"/>
          <p:cNvSpPr/>
          <p:nvPr/>
        </p:nvSpPr>
        <p:spPr bwMode="auto">
          <a:xfrm>
            <a:off x="7020272" y="2096852"/>
            <a:ext cx="1440160" cy="1936957"/>
          </a:xfrm>
          <a:prstGeom prst="roundRect">
            <a:avLst/>
          </a:prstGeom>
          <a:solidFill>
            <a:schemeClr val="accent1">
              <a:lumMod val="40000"/>
              <a:lumOff val="60000"/>
              <a:alpha val="2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6" charset="0"/>
                <a:ea typeface="MS Gothic" charset="-128"/>
              </a:rPr>
              <a:t>Category</a:t>
            </a:r>
          </a:p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6" charset="0"/>
                <a:ea typeface="MS Gothic" charset="-128"/>
              </a:rPr>
              <a:t> #4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2860" cy="193947"/>
          </a:xfrm>
        </p:spPr>
        <p:txBody>
          <a:bodyPr/>
          <a:lstStyle/>
          <a:p>
            <a:r>
              <a:rPr lang="en-GB" dirty="0" err="1" smtClean="0"/>
              <a:t>Y.Inoue</a:t>
            </a:r>
            <a:r>
              <a:rPr lang="en-GB" dirty="0" smtClean="0"/>
              <a:t> (NTT), </a:t>
            </a:r>
            <a:r>
              <a:rPr lang="en-GB" dirty="0" err="1" smtClean="0"/>
              <a:t>A.Yamada</a:t>
            </a:r>
            <a:r>
              <a:rPr lang="en-GB" dirty="0" smtClean="0"/>
              <a:t> (NTT </a:t>
            </a:r>
            <a:r>
              <a:rPr lang="en-GB" dirty="0" err="1" smtClean="0"/>
              <a:t>docomo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76456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Observations on current categories (2)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3508" y="1448780"/>
            <a:ext cx="4140460" cy="474088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For outdoor usage models: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Both category #1 and category #4 cover the same region, i.e., high AP density and high STA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There are regions not covered by current categories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Need to discuss whether to include those regions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There are similar use cases.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1b and 4b: public transportation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1e and 2c: education, lecture hall</a:t>
            </a:r>
          </a:p>
          <a:p>
            <a:pPr lvl="1">
              <a:buFont typeface="Arial" pitchFamily="34" charset="0"/>
              <a:buChar char="•"/>
            </a:pPr>
            <a:endParaRPr lang="en-US" sz="1600" dirty="0" smtClean="0"/>
          </a:p>
        </p:txBody>
      </p:sp>
      <p:cxnSp>
        <p:nvCxnSpPr>
          <p:cNvPr id="23" name="直線矢印コネクタ 22"/>
          <p:cNvCxnSpPr/>
          <p:nvPr/>
        </p:nvCxnSpPr>
        <p:spPr bwMode="auto">
          <a:xfrm>
            <a:off x="4572000" y="4093664"/>
            <a:ext cx="392443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直線矢印コネクタ 24"/>
          <p:cNvCxnSpPr/>
          <p:nvPr/>
        </p:nvCxnSpPr>
        <p:spPr bwMode="auto">
          <a:xfrm flipV="1">
            <a:off x="6369753" y="2007879"/>
            <a:ext cx="0" cy="407089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テキスト ボックス 29"/>
          <p:cNvSpPr txBox="1"/>
          <p:nvPr/>
        </p:nvSpPr>
        <p:spPr>
          <a:xfrm>
            <a:off x="5796136" y="1434262"/>
            <a:ext cx="1125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AP density</a:t>
            </a:r>
          </a:p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high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704348" y="3657799"/>
            <a:ext cx="1297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600" b="1" dirty="0" smtClean="0">
                <a:solidFill>
                  <a:schemeClr val="tx1"/>
                </a:solidFill>
              </a:rPr>
              <a:t>STA density</a:t>
            </a:r>
          </a:p>
          <a:p>
            <a:pPr algn="r"/>
            <a:r>
              <a:rPr kumimoji="1" lang="en-US" altLang="ja-JP" sz="1600" b="1" dirty="0" smtClean="0">
                <a:solidFill>
                  <a:schemeClr val="tx1"/>
                </a:solidFill>
              </a:rPr>
              <a:t>high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20172" y="6078778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low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51564" y="3882534"/>
            <a:ext cx="4924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low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6984268" y="2096852"/>
            <a:ext cx="0" cy="38739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5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" name="テキスト ボックス 7"/>
          <p:cNvSpPr txBox="1"/>
          <p:nvPr/>
        </p:nvSpPr>
        <p:spPr>
          <a:xfrm>
            <a:off x="6372200" y="3805299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err="1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kumimoji="1" lang="en-US" altLang="ja-JP" sz="900" b="1" dirty="0" err="1" smtClean="0">
                <a:solidFill>
                  <a:schemeClr val="accent1">
                    <a:lumMod val="75000"/>
                  </a:schemeClr>
                </a:solidFill>
              </a:rPr>
              <a:t>_STA</a:t>
            </a:r>
            <a:endParaRPr kumimoji="1" lang="ja-JP" altLang="en-US" sz="9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 bwMode="auto">
          <a:xfrm flipH="1">
            <a:off x="4572000" y="3486490"/>
            <a:ext cx="392443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5783577" y="3176972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err="1" smtClean="0">
                <a:solidFill>
                  <a:srgbClr val="FF6600"/>
                </a:solidFill>
              </a:rPr>
              <a:t>Th</a:t>
            </a:r>
            <a:r>
              <a:rPr kumimoji="1" lang="en-US" altLang="ja-JP" sz="900" b="1" dirty="0" err="1" smtClean="0">
                <a:solidFill>
                  <a:srgbClr val="FF6600"/>
                </a:solidFill>
              </a:rPr>
              <a:t>_AP</a:t>
            </a:r>
            <a:endParaRPr kumimoji="1" lang="ja-JP" altLang="en-US" sz="900" b="1" dirty="0">
              <a:solidFill>
                <a:srgbClr val="FF6600"/>
              </a:solidFill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7020272" y="2096852"/>
            <a:ext cx="1440160" cy="1368152"/>
          </a:xfrm>
          <a:prstGeom prst="roundRect">
            <a:avLst/>
          </a:prstGeom>
          <a:solidFill>
            <a:srgbClr val="FF00FF">
              <a:alpha val="25000"/>
            </a:srgb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6" charset="0"/>
                <a:ea typeface="MS Gothic" charset="-128"/>
              </a:rPr>
              <a:t>Category </a:t>
            </a:r>
          </a:p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6" charset="0"/>
                <a:ea typeface="MS Gothic" charset="-128"/>
              </a:rPr>
              <a:t>#1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円/楕円 18"/>
          <p:cNvSpPr/>
          <p:nvPr/>
        </p:nvSpPr>
        <p:spPr bwMode="auto">
          <a:xfrm>
            <a:off x="8100392" y="2096852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円/楕円 30"/>
          <p:cNvSpPr/>
          <p:nvPr/>
        </p:nvSpPr>
        <p:spPr bwMode="auto">
          <a:xfrm>
            <a:off x="7020272" y="2096852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1b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円/楕円 38"/>
          <p:cNvSpPr/>
          <p:nvPr/>
        </p:nvSpPr>
        <p:spPr bwMode="auto">
          <a:xfrm>
            <a:off x="7884368" y="2276872"/>
            <a:ext cx="360040" cy="3600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>
                <a:solidFill>
                  <a:schemeClr val="tx1"/>
                </a:solidFill>
              </a:rPr>
              <a:t>4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円/楕円 39"/>
          <p:cNvSpPr/>
          <p:nvPr/>
        </p:nvSpPr>
        <p:spPr bwMode="auto">
          <a:xfrm>
            <a:off x="7560332" y="3465004"/>
            <a:ext cx="360040" cy="3600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>
                <a:solidFill>
                  <a:schemeClr val="tx1"/>
                </a:solidFill>
              </a:rPr>
              <a:t>4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b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円/楕円 40"/>
          <p:cNvSpPr/>
          <p:nvPr/>
        </p:nvSpPr>
        <p:spPr bwMode="auto">
          <a:xfrm>
            <a:off x="8028384" y="3465004"/>
            <a:ext cx="360040" cy="3600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4c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円/楕円 41"/>
          <p:cNvSpPr/>
          <p:nvPr/>
        </p:nvSpPr>
        <p:spPr bwMode="auto">
          <a:xfrm>
            <a:off x="7560332" y="3068960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円/楕円 42"/>
          <p:cNvSpPr/>
          <p:nvPr/>
        </p:nvSpPr>
        <p:spPr bwMode="auto">
          <a:xfrm>
            <a:off x="7020272" y="3104964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1d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円/楕円 43"/>
          <p:cNvSpPr/>
          <p:nvPr/>
        </p:nvSpPr>
        <p:spPr bwMode="auto">
          <a:xfrm>
            <a:off x="7020272" y="2744924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1e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角丸四角形 44"/>
          <p:cNvSpPr/>
          <p:nvPr/>
        </p:nvSpPr>
        <p:spPr bwMode="auto">
          <a:xfrm>
            <a:off x="7020272" y="4113076"/>
            <a:ext cx="1404156" cy="1872208"/>
          </a:xfrm>
          <a:prstGeom prst="roundRect">
            <a:avLst>
              <a:gd name="adj" fmla="val 12597"/>
            </a:avLst>
          </a:prstGeom>
          <a:solidFill>
            <a:schemeClr val="bg1">
              <a:alpha val="25000"/>
            </a:schemeClr>
          </a:solidFill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Not covered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角丸四角形 45"/>
          <p:cNvSpPr/>
          <p:nvPr/>
        </p:nvSpPr>
        <p:spPr bwMode="auto">
          <a:xfrm>
            <a:off x="4680012" y="2096852"/>
            <a:ext cx="2268252" cy="1368152"/>
          </a:xfrm>
          <a:prstGeom prst="roundRect">
            <a:avLst>
              <a:gd name="adj" fmla="val 12597"/>
            </a:avLst>
          </a:prstGeom>
          <a:solidFill>
            <a:schemeClr val="bg1">
              <a:alpha val="25000"/>
            </a:schemeClr>
          </a:solidFill>
          <a:ln w="19050" cap="flat" cmpd="sng" algn="ctr">
            <a:solidFill>
              <a:schemeClr val="tx1">
                <a:lumMod val="75000"/>
                <a:lumOff val="2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Not covered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メモ 2"/>
          <p:cNvSpPr/>
          <p:nvPr/>
        </p:nvSpPr>
        <p:spPr bwMode="auto">
          <a:xfrm>
            <a:off x="359532" y="4761148"/>
            <a:ext cx="3924436" cy="1620180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WFA may have a difficulty in prioritizing</a:t>
            </a:r>
            <a:r>
              <a:rPr kumimoji="0" lang="en-US" altLang="ja-JP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th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e use cases because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</a:pPr>
            <a:r>
              <a:rPr lang="en-US" altLang="ja-JP" sz="1600" b="1" dirty="0" smtClean="0">
                <a:solidFill>
                  <a:schemeClr val="tx1"/>
                </a:solidFill>
              </a:rPr>
              <a:t>There are different categories that cover the same region, and 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</a:pPr>
            <a:r>
              <a:rPr lang="en-US" altLang="ja-JP" sz="1600" b="1" dirty="0" smtClean="0">
                <a:solidFill>
                  <a:schemeClr val="tx1"/>
                </a:solidFill>
              </a:rPr>
              <a:t>There are similar use cases in different categories.</a:t>
            </a:r>
            <a:endParaRPr kumimoji="0" lang="ja-JP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028121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90972"/>
          </a:xfrm>
        </p:spPr>
        <p:txBody>
          <a:bodyPr/>
          <a:lstStyle/>
          <a:p>
            <a:r>
              <a:rPr kumimoji="1" lang="en-US" altLang="ja-JP" dirty="0" smtClean="0"/>
              <a:t>Proposed changes to current categories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5517" y="1520788"/>
            <a:ext cx="4320480" cy="4573625"/>
          </a:xfrm>
        </p:spPr>
        <p:txBody>
          <a:bodyPr/>
          <a:lstStyle/>
          <a:p>
            <a:pPr marL="0" indent="0"/>
            <a:r>
              <a:rPr kumimoji="1" lang="en-US" altLang="ja-JP" dirty="0" smtClean="0"/>
              <a:t>We have two proposals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 smtClean="0"/>
              <a:t>Simplify the category</a:t>
            </a:r>
          </a:p>
          <a:p>
            <a:pPr marL="628650" lvl="1" indent="-266700">
              <a:buFont typeface="Arial" pitchFamily="34" charset="0"/>
              <a:buChar char="•"/>
            </a:pPr>
            <a:r>
              <a:rPr lang="en-US" altLang="ja-JP" dirty="0" smtClean="0"/>
              <a:t>No overlapped region between the categories </a:t>
            </a:r>
            <a:endParaRPr kumimoji="1" lang="en-US" altLang="ja-JP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Merge the similar use cases</a:t>
            </a:r>
          </a:p>
          <a:p>
            <a:pPr marL="628650" lvl="1" indent="-266700">
              <a:buFont typeface="Arial" pitchFamily="34" charset="0"/>
              <a:buChar char="•"/>
            </a:pPr>
            <a:r>
              <a:rPr lang="en-US" altLang="ja-JP" dirty="0" smtClean="0"/>
              <a:t>For example, </a:t>
            </a:r>
          </a:p>
          <a:p>
            <a:pPr marL="1028700" lvl="2" indent="-266700">
              <a:buFont typeface="Arial" pitchFamily="34" charset="0"/>
              <a:buChar char="•"/>
            </a:pPr>
            <a:r>
              <a:rPr lang="en-US" altLang="ja-JP" dirty="0" smtClean="0"/>
              <a:t>The use cases 1e and 2c are merged to 1e’</a:t>
            </a:r>
          </a:p>
          <a:p>
            <a:pPr marL="1028700" lvl="2" indent="-266700">
              <a:buFont typeface="Arial" pitchFamily="34" charset="0"/>
              <a:buChar char="•"/>
            </a:pPr>
            <a:r>
              <a:rPr lang="en-US" altLang="ja-JP" dirty="0" smtClean="0"/>
              <a:t>An </a:t>
            </a:r>
            <a:r>
              <a:rPr lang="en-US" altLang="ja-JP" dirty="0" smtClean="0"/>
              <a:t>example of indoor categorization is shown here.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Y.Inoue (NTT), A.Yamada (NTT docomo)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2013</a:t>
            </a:r>
            <a:endParaRPr lang="en-GB" dirty="0"/>
          </a:p>
        </p:txBody>
      </p:sp>
      <p:sp>
        <p:nvSpPr>
          <p:cNvPr id="7" name="角丸四角形 6"/>
          <p:cNvSpPr/>
          <p:nvPr/>
        </p:nvSpPr>
        <p:spPr bwMode="auto">
          <a:xfrm>
            <a:off x="4680012" y="3522494"/>
            <a:ext cx="2268252" cy="2448272"/>
          </a:xfrm>
          <a:prstGeom prst="roundRect">
            <a:avLst/>
          </a:prstGeom>
          <a:solidFill>
            <a:schemeClr val="bg1">
              <a:lumMod val="75000"/>
              <a:alpha val="2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Out of scope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b="1" dirty="0" smtClean="0">
                <a:solidFill>
                  <a:schemeClr val="tx1"/>
                </a:solidFill>
              </a:rPr>
              <a:t>(?)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4644008" y="2096852"/>
            <a:ext cx="2304256" cy="1353634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5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Category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     #3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角丸四角形 8"/>
          <p:cNvSpPr/>
          <p:nvPr/>
        </p:nvSpPr>
        <p:spPr bwMode="auto">
          <a:xfrm>
            <a:off x="7020272" y="3537012"/>
            <a:ext cx="1440160" cy="2433754"/>
          </a:xfrm>
          <a:prstGeom prst="roundRect">
            <a:avLst/>
          </a:prstGeom>
          <a:solidFill>
            <a:srgbClr val="FFFF00">
              <a:alpha val="25000"/>
            </a:srgbClr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Times New Roman" pitchFamily="16" charset="0"/>
                <a:ea typeface="MS Gothic" charset="-128"/>
              </a:rPr>
              <a:t>Category #2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altLang="ja-JP" sz="1800" b="1" dirty="0">
              <a:solidFill>
                <a:srgbClr val="FF6600"/>
              </a:solidFill>
            </a:endParaRPr>
          </a:p>
        </p:txBody>
      </p:sp>
      <p:cxnSp>
        <p:nvCxnSpPr>
          <p:cNvPr id="10" name="直線矢印コネクタ 9"/>
          <p:cNvCxnSpPr/>
          <p:nvPr/>
        </p:nvCxnSpPr>
        <p:spPr bwMode="auto">
          <a:xfrm>
            <a:off x="4572000" y="4093664"/>
            <a:ext cx="392443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直線矢印コネクタ 10"/>
          <p:cNvCxnSpPr/>
          <p:nvPr/>
        </p:nvCxnSpPr>
        <p:spPr bwMode="auto">
          <a:xfrm flipV="1">
            <a:off x="6369753" y="2007879"/>
            <a:ext cx="0" cy="407089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テキスト ボックス 11"/>
          <p:cNvSpPr txBox="1"/>
          <p:nvPr/>
        </p:nvSpPr>
        <p:spPr>
          <a:xfrm>
            <a:off x="5796136" y="1434262"/>
            <a:ext cx="1125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AP density</a:t>
            </a:r>
          </a:p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high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704348" y="3657799"/>
            <a:ext cx="1297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600" b="1" dirty="0" smtClean="0">
                <a:solidFill>
                  <a:schemeClr val="tx1"/>
                </a:solidFill>
              </a:rPr>
              <a:t>STA density</a:t>
            </a:r>
          </a:p>
          <a:p>
            <a:pPr algn="r"/>
            <a:r>
              <a:rPr kumimoji="1" lang="en-US" altLang="ja-JP" sz="1600" b="1" dirty="0" smtClean="0">
                <a:solidFill>
                  <a:schemeClr val="tx1"/>
                </a:solidFill>
              </a:rPr>
              <a:t>high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20172" y="6078778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low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151564" y="3882534"/>
            <a:ext cx="4924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low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 bwMode="auto">
          <a:xfrm>
            <a:off x="6984268" y="2096852"/>
            <a:ext cx="0" cy="38739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5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テキスト ボックス 16"/>
          <p:cNvSpPr txBox="1"/>
          <p:nvPr/>
        </p:nvSpPr>
        <p:spPr>
          <a:xfrm>
            <a:off x="6372200" y="3805299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err="1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kumimoji="1" lang="en-US" altLang="ja-JP" sz="900" b="1" dirty="0" err="1" smtClean="0">
                <a:solidFill>
                  <a:schemeClr val="accent1">
                    <a:lumMod val="75000"/>
                  </a:schemeClr>
                </a:solidFill>
              </a:rPr>
              <a:t>_STA</a:t>
            </a:r>
            <a:endParaRPr kumimoji="1" lang="ja-JP" altLang="en-US" sz="9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 bwMode="auto">
          <a:xfrm flipH="1">
            <a:off x="4572000" y="3486490"/>
            <a:ext cx="392443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テキスト ボックス 18"/>
          <p:cNvSpPr txBox="1"/>
          <p:nvPr/>
        </p:nvSpPr>
        <p:spPr>
          <a:xfrm>
            <a:off x="5783577" y="3176972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err="1" smtClean="0">
                <a:solidFill>
                  <a:srgbClr val="FF6600"/>
                </a:solidFill>
              </a:rPr>
              <a:t>Th</a:t>
            </a:r>
            <a:r>
              <a:rPr kumimoji="1" lang="en-US" altLang="ja-JP" sz="900" b="1" dirty="0" err="1" smtClean="0">
                <a:solidFill>
                  <a:srgbClr val="FF6600"/>
                </a:solidFill>
              </a:rPr>
              <a:t>_AP</a:t>
            </a:r>
            <a:endParaRPr kumimoji="1" lang="ja-JP" altLang="en-US" sz="900" b="1" dirty="0">
              <a:solidFill>
                <a:srgbClr val="FF6600"/>
              </a:solidFill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7020272" y="2096852"/>
            <a:ext cx="1440160" cy="1353634"/>
          </a:xfrm>
          <a:prstGeom prst="roundRect">
            <a:avLst/>
          </a:prstGeom>
          <a:solidFill>
            <a:srgbClr val="FF00FF">
              <a:alpha val="25000"/>
            </a:srgb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6" charset="0"/>
                <a:ea typeface="MS Gothic" charset="-128"/>
              </a:rPr>
              <a:t>Category #1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円/楕円 20"/>
          <p:cNvSpPr/>
          <p:nvPr/>
        </p:nvSpPr>
        <p:spPr bwMode="auto">
          <a:xfrm>
            <a:off x="8100392" y="2096852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円/楕円 21"/>
          <p:cNvSpPr/>
          <p:nvPr/>
        </p:nvSpPr>
        <p:spPr bwMode="auto">
          <a:xfrm>
            <a:off x="7020272" y="2096852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1b’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円/楕円 22"/>
          <p:cNvSpPr/>
          <p:nvPr/>
        </p:nvSpPr>
        <p:spPr bwMode="auto">
          <a:xfrm>
            <a:off x="7560332" y="3068960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1c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円/楕円 23"/>
          <p:cNvSpPr/>
          <p:nvPr/>
        </p:nvSpPr>
        <p:spPr bwMode="auto">
          <a:xfrm>
            <a:off x="7020272" y="3104964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1d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円/楕円 24"/>
          <p:cNvSpPr/>
          <p:nvPr/>
        </p:nvSpPr>
        <p:spPr bwMode="auto">
          <a:xfrm>
            <a:off x="7020272" y="2744924"/>
            <a:ext cx="360040" cy="360040"/>
          </a:xfrm>
          <a:prstGeom prst="ellipse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1e’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円/楕円 25"/>
          <p:cNvSpPr/>
          <p:nvPr/>
        </p:nvSpPr>
        <p:spPr bwMode="auto">
          <a:xfrm>
            <a:off x="7020272" y="3897052"/>
            <a:ext cx="360040" cy="36004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>
                <a:solidFill>
                  <a:schemeClr val="tx1"/>
                </a:solidFill>
              </a:rPr>
              <a:t>2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円/楕円 28"/>
          <p:cNvSpPr/>
          <p:nvPr/>
        </p:nvSpPr>
        <p:spPr bwMode="auto">
          <a:xfrm>
            <a:off x="5976156" y="2672916"/>
            <a:ext cx="360040" cy="360040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3a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円/楕円 29"/>
          <p:cNvSpPr/>
          <p:nvPr/>
        </p:nvSpPr>
        <p:spPr bwMode="auto">
          <a:xfrm>
            <a:off x="6408204" y="2672916"/>
            <a:ext cx="360040" cy="360040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3b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円/楕円 30"/>
          <p:cNvSpPr/>
          <p:nvPr/>
        </p:nvSpPr>
        <p:spPr bwMode="auto">
          <a:xfrm>
            <a:off x="7020272" y="5337212"/>
            <a:ext cx="360040" cy="36004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2</a:t>
            </a:r>
            <a:r>
              <a:rPr lang="en-US" altLang="ja-JP" sz="1400" b="1" dirty="0">
                <a:solidFill>
                  <a:schemeClr val="tx1"/>
                </a:solidFill>
              </a:rPr>
              <a:t>b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2337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941" y="1448780"/>
            <a:ext cx="8498532" cy="464563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Re-categorization: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Proposed to define the categories not to overlap each other.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Similar use cases should be merged and be categorized to the one we think more important.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Y.Inoue (NTT), A.Yamada (NTT docomo)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00770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 (1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473</TotalTime>
  <Words>932</Words>
  <Application>Microsoft Office PowerPoint</Application>
  <PresentationFormat>画面に合わせる (4:3)</PresentationFormat>
  <Paragraphs>231</Paragraphs>
  <Slides>10</Slides>
  <Notes>6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2" baseType="lpstr">
      <vt:lpstr>802-11-Submission (1)</vt:lpstr>
      <vt:lpstr>Microsoft Word 97 - 2003 Document</vt:lpstr>
      <vt:lpstr>Proposed re-categorization of the usage models</vt:lpstr>
      <vt:lpstr>Abstract</vt:lpstr>
      <vt:lpstr>Current use cases and categorization</vt:lpstr>
      <vt:lpstr>HEW conference calls after  the May 2013 meeting</vt:lpstr>
      <vt:lpstr>Discussions on the category</vt:lpstr>
      <vt:lpstr>Observations on current categories (1)</vt:lpstr>
      <vt:lpstr>Observations on current categories (2)</vt:lpstr>
      <vt:lpstr>Proposed changes to current categories</vt:lpstr>
      <vt:lpstr>Summary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11-13-xxxx-00-0hew</dc:title>
  <dc:creator>inoue</dc:creator>
  <cp:lastModifiedBy>Yasuhiko Inoue</cp:lastModifiedBy>
  <cp:revision>9</cp:revision>
  <cp:lastPrinted>1601-01-01T00:00:00Z</cp:lastPrinted>
  <dcterms:created xsi:type="dcterms:W3CDTF">2013-07-04T10:21:04Z</dcterms:created>
  <dcterms:modified xsi:type="dcterms:W3CDTF">2013-07-15T07:02:01Z</dcterms:modified>
</cp:coreProperties>
</file>