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1"/>
  </p:notesMasterIdLst>
  <p:sldIdLst>
    <p:sldId id="256" r:id="rId2"/>
    <p:sldId id="257" r:id="rId3"/>
    <p:sldId id="258" r:id="rId4"/>
    <p:sldId id="259" r:id="rId5"/>
    <p:sldId id="260" r:id="rId6"/>
    <p:sldId id="262" r:id="rId7"/>
    <p:sldId id="270" r:id="rId8"/>
    <p:sldId id="261" r:id="rId9"/>
    <p:sldId id="263" r:id="rId10"/>
    <p:sldId id="264" r:id="rId11"/>
    <p:sldId id="266" r:id="rId12"/>
    <p:sldId id="267" r:id="rId13"/>
    <p:sldId id="268" r:id="rId14"/>
    <p:sldId id="269" r:id="rId15"/>
    <p:sldId id="272" r:id="rId16"/>
    <p:sldId id="271" r:id="rId17"/>
    <p:sldId id="274" r:id="rId18"/>
    <p:sldId id="265" r:id="rId19"/>
    <p:sldId id="273" r:id="rId20"/>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134"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pPr/>
              <a:t>14-07-2013</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pPr/>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that such a scenario leads to, is old and quite well known: how to partition the resources, or in the specific case, how to allocate the channel.</a:t>
            </a:r>
          </a:p>
          <a:p>
            <a:r>
              <a:rPr lang="en-US" baseline="0" dirty="0" smtClean="0"/>
              <a:t>Several categories of algorithms already exist in literature, and some enablers are already present in the 802.11 standard. But in reality, most of it is left to vendors. So the most efficient solutions available, where the AP can communicate with a centralized controller or among themselves, requires that the entire package is sold by a single vendor, because the solution is fully proprietary.</a:t>
            </a:r>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pPr/>
              <a:t>7</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15-19/07/2013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r>
              <a:rPr lang="en-US" smtClean="0"/>
              <a:t>15-19/07/2013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Pladsholder til indhold 2"/>
          <p:cNvSpPr>
            <a:spLocks noGrp="1"/>
          </p:cNvSpPr>
          <p:nvPr>
            <p:ph idx="1" hasCustomPrompt="1"/>
          </p:nvPr>
        </p:nvSpPr>
        <p:spPr>
          <a:xfrm>
            <a:off x="457200"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smtClean="0"/>
              <a:t>15-19/07/2013</a:t>
            </a:r>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a:t>
            </a:fld>
            <a:endParaRPr lang="da-DK"/>
          </a:p>
        </p:txBody>
      </p:sp>
      <p:sp>
        <p:nvSpPr>
          <p:cNvPr id="7" name="Pladsholder til titel 1"/>
          <p:cNvSpPr>
            <a:spLocks noGrp="1"/>
          </p:cNvSpPr>
          <p:nvPr>
            <p:ph type="title" hasCustomPrompt="1"/>
          </p:nvPr>
        </p:nvSpPr>
        <p:spPr>
          <a:xfrm>
            <a:off x="457200" y="228864"/>
            <a:ext cx="8229600"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333503"/>
            <a:ext cx="8229600" cy="3396205"/>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r>
              <a:rPr lang="en-US" smtClean="0"/>
              <a:t>15-19/07/2013</a:t>
            </a:r>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333503"/>
            <a:ext cx="8229600" cy="3468213"/>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279261"/>
            <a:ext cx="4040188" cy="53313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30" y="1279261"/>
            <a:ext cx="4041775" cy="533136"/>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r>
              <a:rPr lang="en-US" smtClean="0"/>
              <a:t>15-19/07/2013</a:t>
            </a:r>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pPr/>
              <a:t>‹#›</a:t>
            </a:fld>
            <a:endParaRPr lang="da-DK"/>
          </a:p>
        </p:txBody>
      </p:sp>
      <p:sp>
        <p:nvSpPr>
          <p:cNvPr id="10" name="Pladsholder til indhold 2"/>
          <p:cNvSpPr>
            <a:spLocks noGrp="1"/>
          </p:cNvSpPr>
          <p:nvPr>
            <p:ph idx="13" hasCustomPrompt="1"/>
          </p:nvPr>
        </p:nvSpPr>
        <p:spPr>
          <a:xfrm>
            <a:off x="467544" y="1837387"/>
            <a:ext cx="4032448"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1837387"/>
            <a:ext cx="4042792"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2" y="227541"/>
            <a:ext cx="3008313" cy="968376"/>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2" y="1195918"/>
            <a:ext cx="3008313" cy="346178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r>
              <a:rPr lang="en-US" smtClean="0"/>
              <a:t>15-19/07/2013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Pladsholder til indhold 2"/>
          <p:cNvSpPr>
            <a:spLocks noGrp="1"/>
          </p:cNvSpPr>
          <p:nvPr>
            <p:ph idx="1" hasCustomPrompt="1"/>
          </p:nvPr>
        </p:nvSpPr>
        <p:spPr>
          <a:xfrm>
            <a:off x="3635896" y="217207"/>
            <a:ext cx="4824536" cy="4440493"/>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r>
              <a:rPr lang="en-US" smtClean="0"/>
              <a:t>15-19/07/2013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Titel 1"/>
          <p:cNvSpPr>
            <a:spLocks noGrp="1"/>
          </p:cNvSpPr>
          <p:nvPr>
            <p:ph type="title" hasCustomPrompt="1"/>
          </p:nvPr>
        </p:nvSpPr>
        <p:spPr>
          <a:xfrm>
            <a:off x="755576" y="3001516"/>
            <a:ext cx="7632848" cy="1728191"/>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001516"/>
            <a:ext cx="7488832" cy="1728191"/>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r>
              <a:rPr lang="en-US" smtClean="0"/>
              <a:t>15-19/07/2013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7"/>
            <a:ext cx="9136136" cy="5710086"/>
          </a:xfrm>
          <a:prstGeom prst="rect">
            <a:avLst/>
          </a:prstGeom>
        </p:spPr>
      </p:pic>
      <p:sp>
        <p:nvSpPr>
          <p:cNvPr id="5" name="Rektangel 4"/>
          <p:cNvSpPr/>
          <p:nvPr userDrawn="1"/>
        </p:nvSpPr>
        <p:spPr>
          <a:xfrm>
            <a:off x="611560" y="2077413"/>
            <a:ext cx="7920880" cy="1320147"/>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135396"/>
            <a:ext cx="7772400" cy="1225021"/>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r>
              <a:rPr lang="en-US" smtClean="0"/>
              <a:t>15-19/07/2013</a:t>
            </a:r>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40" y="4801716"/>
            <a:ext cx="1224137" cy="861915"/>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15-19/07/2013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15-19/07/2013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51000"/>
            <a:ext cx="3808413" cy="3427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1000"/>
            <a:ext cx="3810000" cy="3427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15-19/07/2013</a:t>
            </a:r>
            <a:endParaRPr lang="da-DK" dirty="0"/>
          </a:p>
        </p:txBody>
      </p:sp>
      <p:sp>
        <p:nvSpPr>
          <p:cNvPr id="9" name="Slide Number Placeholder 8"/>
          <p:cNvSpPr>
            <a:spLocks noGrp="1"/>
          </p:cNvSpPr>
          <p:nvPr>
            <p:ph type="sldNum" idx="11"/>
          </p:nvPr>
        </p:nvSpPr>
        <p:spPr/>
        <p:txBody>
          <a:bodyPr/>
          <a:lstStyle/>
          <a:p>
            <a:fld id="{409B8A6B-2702-4E09-BF63-7CC1F22DFC4D}" type="slidenum">
              <a:rPr lang="da-DK" smtClean="0"/>
              <a:pPr/>
              <a:t>‹#›</a:t>
            </a:fld>
            <a:endParaRPr lang="da-DK" dirty="0"/>
          </a:p>
        </p:txBody>
      </p:sp>
      <p:sp>
        <p:nvSpPr>
          <p:cNvPr id="10" name="Footer Placeholder 9"/>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15-19/07/2013</a:t>
            </a:r>
            <a:endParaRPr lang="da-DK" dirty="0"/>
          </a:p>
        </p:txBody>
      </p:sp>
      <p:sp>
        <p:nvSpPr>
          <p:cNvPr id="11" name="Slide Number Placeholder 10"/>
          <p:cNvSpPr>
            <a:spLocks noGrp="1"/>
          </p:cNvSpPr>
          <p:nvPr>
            <p:ph type="sldNum" idx="11"/>
          </p:nvPr>
        </p:nvSpPr>
        <p:spPr/>
        <p:txBody>
          <a:bodyPr/>
          <a:lstStyle/>
          <a:p>
            <a:fld id="{409B8A6B-2702-4E09-BF63-7CC1F22DFC4D}" type="slidenum">
              <a:rPr lang="da-DK" smtClean="0"/>
              <a:pPr/>
              <a:t>‹#›</a:t>
            </a:fld>
            <a:endParaRPr lang="da-DK" dirty="0"/>
          </a:p>
        </p:txBody>
      </p:sp>
      <p:sp>
        <p:nvSpPr>
          <p:cNvPr id="12" name="Footer Placeholder 11"/>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15-19/07/2013</a:t>
            </a:r>
            <a:endParaRPr lang="da-DK" dirty="0"/>
          </a:p>
        </p:txBody>
      </p:sp>
      <p:sp>
        <p:nvSpPr>
          <p:cNvPr id="7" name="Slide Number Placeholder 6"/>
          <p:cNvSpPr>
            <a:spLocks noGrp="1"/>
          </p:cNvSpPr>
          <p:nvPr>
            <p:ph type="sldNum" idx="11"/>
          </p:nvPr>
        </p:nvSpPr>
        <p:spPr/>
        <p:txBody>
          <a:bodyPr/>
          <a:lstStyle/>
          <a:p>
            <a:fld id="{409B8A6B-2702-4E09-BF63-7CC1F22DFC4D}" type="slidenum">
              <a:rPr lang="da-DK" smtClean="0"/>
              <a:pPr/>
              <a:t>‹#›</a:t>
            </a:fld>
            <a:endParaRPr lang="da-DK" dirty="0"/>
          </a:p>
        </p:txBody>
      </p:sp>
      <p:sp>
        <p:nvSpPr>
          <p:cNvPr id="8" name="Footer Placeholder 7"/>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15-19/07/2013</a:t>
            </a:r>
            <a:endParaRPr lang="da-DK" dirty="0"/>
          </a:p>
        </p:txBody>
      </p:sp>
      <p:sp>
        <p:nvSpPr>
          <p:cNvPr id="6" name="Slide Number Placeholder 5"/>
          <p:cNvSpPr>
            <a:spLocks noGrp="1"/>
          </p:cNvSpPr>
          <p:nvPr>
            <p:ph type="sldNum" idx="11"/>
          </p:nvPr>
        </p:nvSpPr>
        <p:spPr/>
        <p:txBody>
          <a:bodyPr/>
          <a:lstStyle/>
          <a:p>
            <a:fld id="{409B8A6B-2702-4E09-BF63-7CC1F22DFC4D}" type="slidenum">
              <a:rPr lang="da-DK" smtClean="0"/>
              <a:pPr/>
              <a:t>‹#›</a:t>
            </a:fld>
            <a:endParaRPr lang="da-DK" dirty="0"/>
          </a:p>
        </p:txBody>
      </p:sp>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15-19/07/2013</a:t>
            </a:r>
            <a:endParaRPr lang="da-DK" dirty="0"/>
          </a:p>
        </p:txBody>
      </p:sp>
      <p:sp>
        <p:nvSpPr>
          <p:cNvPr id="5" name="Footer Placeholder 4"/>
          <p:cNvSpPr>
            <a:spLocks noGrp="1"/>
          </p:cNvSpPr>
          <p:nvPr>
            <p:ph type="ftr" idx="11"/>
          </p:nvPr>
        </p:nvSpPr>
        <p:spPr/>
        <p:txBody>
          <a:bodyPr/>
          <a:lstStyle>
            <a:lvl1pPr>
              <a:defRPr/>
            </a:lvl1pPr>
          </a:lstStyle>
          <a:p>
            <a:r>
              <a:rPr lang="en-GB" smtClean="0"/>
              <a:t>Andrea F. Cattoni, AAU/IC0902</a:t>
            </a:r>
            <a:endParaRPr lang="en-GB"/>
          </a:p>
        </p:txBody>
      </p:sp>
      <p:sp>
        <p:nvSpPr>
          <p:cNvPr id="6" name="Slide Number Placeholder 5"/>
          <p:cNvSpPr>
            <a:spLocks noGrp="1"/>
          </p:cNvSpPr>
          <p:nvPr>
            <p:ph type="sldNum" idx="12"/>
          </p:nvPr>
        </p:nvSpPr>
        <p:spPr/>
        <p:txBody>
          <a:bodyPr/>
          <a:lstStyle>
            <a:lvl1pPr>
              <a:defRPr/>
            </a:lvl1pPr>
          </a:lstStyle>
          <a:p>
            <a:fld id="{409B8A6B-2702-4E09-BF63-7CC1F22DFC4D}" type="slidenum">
              <a:rPr lang="da-DK" smtClean="0"/>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71500"/>
            <a:ext cx="1941513" cy="45071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571500"/>
            <a:ext cx="5676900" cy="45071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15-19/07/2013</a:t>
            </a:r>
            <a:endParaRPr lang="da-DK" dirty="0"/>
          </a:p>
        </p:txBody>
      </p:sp>
      <p:sp>
        <p:nvSpPr>
          <p:cNvPr id="5" name="Footer Placeholder 4"/>
          <p:cNvSpPr>
            <a:spLocks noGrp="1"/>
          </p:cNvSpPr>
          <p:nvPr>
            <p:ph type="ftr" idx="11"/>
          </p:nvPr>
        </p:nvSpPr>
        <p:spPr/>
        <p:txBody>
          <a:bodyPr/>
          <a:lstStyle>
            <a:lvl1pPr>
              <a:defRPr/>
            </a:lvl1pPr>
          </a:lstStyle>
          <a:p>
            <a:r>
              <a:rPr lang="en-GB" smtClean="0"/>
              <a:t>Andrea F. Cattoni, AAU/IC0902</a:t>
            </a:r>
            <a:endParaRPr lang="en-GB"/>
          </a:p>
        </p:txBody>
      </p:sp>
      <p:sp>
        <p:nvSpPr>
          <p:cNvPr id="6" name="Slide Number Placeholder 5"/>
          <p:cNvSpPr>
            <a:spLocks noGrp="1"/>
          </p:cNvSpPr>
          <p:nvPr>
            <p:ph type="sldNum" idx="12"/>
          </p:nvPr>
        </p:nvSpPr>
        <p:spPr/>
        <p:txBody>
          <a:bodyPr/>
          <a:lstStyle>
            <a:lvl1pPr>
              <a:defRPr/>
            </a:lvl1pPr>
          </a:lstStyle>
          <a:p>
            <a:fld id="{409B8A6B-2702-4E09-BF63-7CC1F22DFC4D}" type="slidenum">
              <a:rPr lang="da-DK" smtClean="0"/>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71500"/>
            <a:ext cx="7770813" cy="8876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1" y="1651000"/>
            <a:ext cx="7770813" cy="342767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277812"/>
            <a:ext cx="1874823" cy="22754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2013</a:t>
            </a:r>
          </a:p>
        </p:txBody>
      </p:sp>
      <p:sp>
        <p:nvSpPr>
          <p:cNvPr id="1028" name="Rectangle 4"/>
          <p:cNvSpPr>
            <a:spLocks noGrp="1" noChangeArrowheads="1"/>
          </p:cNvSpPr>
          <p:nvPr>
            <p:ph type="ftr"/>
          </p:nvPr>
        </p:nvSpPr>
        <p:spPr bwMode="auto">
          <a:xfrm>
            <a:off x="5357818" y="5396178"/>
            <a:ext cx="3184520" cy="150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Andrea F. Cattoni, AAU/IC0902</a:t>
            </a:r>
            <a:endParaRPr lang="en-GB" dirty="0"/>
          </a:p>
        </p:txBody>
      </p:sp>
      <p:sp>
        <p:nvSpPr>
          <p:cNvPr id="1029" name="Rectangle 5"/>
          <p:cNvSpPr>
            <a:spLocks noGrp="1" noChangeArrowheads="1"/>
          </p:cNvSpPr>
          <p:nvPr>
            <p:ph type="sldNum"/>
          </p:nvPr>
        </p:nvSpPr>
        <p:spPr bwMode="auto">
          <a:xfrm>
            <a:off x="4344989" y="5396178"/>
            <a:ext cx="528637" cy="3029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409B8A6B-2702-4E09-BF63-7CC1F22DFC4D}" type="slidenum">
              <a:rPr lang="da-DK" smtClean="0"/>
              <a:pPr/>
              <a:t>‹#›</a:t>
            </a:fld>
            <a:endParaRPr lang="da-DK" dirty="0"/>
          </a:p>
        </p:txBody>
      </p:sp>
      <p:sp>
        <p:nvSpPr>
          <p:cNvPr id="1030" name="Line 6"/>
          <p:cNvSpPr>
            <a:spLocks noChangeShapeType="1"/>
          </p:cNvSpPr>
          <p:nvPr/>
        </p:nvSpPr>
        <p:spPr bwMode="auto">
          <a:xfrm>
            <a:off x="685800" y="508000"/>
            <a:ext cx="7772400" cy="1323"/>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4" y="5396178"/>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5397500"/>
            <a:ext cx="7848600" cy="1323"/>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297638"/>
            <a:ext cx="3500462" cy="22754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11-13/0791r0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50" r:id="rId11"/>
    <p:sldLayoutId id="2147483658" r:id="rId12"/>
    <p:sldLayoutId id="2147483653" r:id="rId13"/>
    <p:sldLayoutId id="2147483656" r:id="rId14"/>
    <p:sldLayoutId id="2147483659" r:id="rId15"/>
    <p:sldLayoutId id="2147483660" r:id="rId16"/>
    <p:sldLayoutId id="2147483661" r:id="rId17"/>
  </p:sldLayoutIdLst>
  <p:transition>
    <p:fade/>
  </p:transition>
  <p:timing>
    <p:tnLst>
      <p:par>
        <p:cTn id="1" dur="indefinite" restart="never" nodeType="tmRoot"/>
      </p:par>
    </p:tnLst>
  </p:timing>
  <p:hf sldNum="0"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newyork.ing.uniroma1.it/IC0902/" TargetMode="External"/><Relationship Id="rId2" Type="http://schemas.openxmlformats.org/officeDocument/2006/relationships/hyperlink" Target="mailto:afc@es.aau.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st.eu/service/glossary/ERA" TargetMode="External"/><Relationship Id="rId2" Type="http://schemas.openxmlformats.org/officeDocument/2006/relationships/hyperlink" Target="http://ec.europa.eu/research/era/index_en.html"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http://europa.eu/scadplus/leg/en/s23001.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Channel Signaling Protocol for Co-operative Resource Allocation in WLAN</a:t>
            </a:r>
            <a:endParaRPr lang="en-US" dirty="0"/>
          </a:p>
        </p:txBody>
      </p:sp>
      <p:sp>
        <p:nvSpPr>
          <p:cNvPr id="3" name="Subtitle 2"/>
          <p:cNvSpPr>
            <a:spLocks noGrp="1"/>
          </p:cNvSpPr>
          <p:nvPr>
            <p:ph type="subTitle" idx="1"/>
          </p:nvPr>
        </p:nvSpPr>
        <p:spPr/>
        <p:txBody>
          <a:bodyPr/>
          <a:lstStyle/>
          <a:p>
            <a:r>
              <a:rPr lang="en-US" dirty="0" smtClean="0"/>
              <a:t>Prof. Andrea F. Cattoni, PhD</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and Terminology</a:t>
            </a:r>
            <a:endParaRPr lang="en-US" dirty="0"/>
          </a:p>
        </p:txBody>
      </p:sp>
      <p:sp>
        <p:nvSpPr>
          <p:cNvPr id="3" name="Content Placeholder 2"/>
          <p:cNvSpPr>
            <a:spLocks noGrp="1"/>
          </p:cNvSpPr>
          <p:nvPr>
            <p:ph idx="1"/>
          </p:nvPr>
        </p:nvSpPr>
        <p:spPr>
          <a:xfrm>
            <a:off x="685801" y="1417340"/>
            <a:ext cx="7770813" cy="3427678"/>
          </a:xfrm>
        </p:spPr>
        <p:txBody>
          <a:bodyPr/>
          <a:lstStyle/>
          <a:p>
            <a:pPr>
              <a:buFont typeface="Arial" pitchFamily="34" charset="0"/>
              <a:buChar char="•"/>
            </a:pPr>
            <a:r>
              <a:rPr lang="en-US" sz="1600" b="1" dirty="0" smtClean="0"/>
              <a:t>Coalition </a:t>
            </a:r>
            <a:r>
              <a:rPr lang="en-US" sz="1600" dirty="0" smtClean="0"/>
              <a:t>– An agreement can be made between two or more entities and the group of entities having established an agreement or that are in an agreement are called a </a:t>
            </a:r>
            <a:r>
              <a:rPr lang="en-US" sz="1600" b="1" dirty="0" smtClean="0"/>
              <a:t>coalition</a:t>
            </a:r>
          </a:p>
          <a:p>
            <a:pPr lvl="1">
              <a:buFont typeface="Arial" pitchFamily="34" charset="0"/>
              <a:buChar char="•"/>
            </a:pPr>
            <a:r>
              <a:rPr lang="en-US" sz="1600" dirty="0" smtClean="0"/>
              <a:t>A coalition can be either </a:t>
            </a:r>
            <a:r>
              <a:rPr lang="en-US" sz="1600" b="1" dirty="0" smtClean="0"/>
              <a:t>exclusive</a:t>
            </a:r>
            <a:r>
              <a:rPr lang="en-US" sz="1600" dirty="0" smtClean="0"/>
              <a:t> (one coalition per AP) or multiple coalitions can be allowed (preferable) . It can be left to implementation of the device.</a:t>
            </a:r>
          </a:p>
          <a:p>
            <a:pPr>
              <a:buFont typeface="Arial" pitchFamily="34" charset="0"/>
              <a:buChar char="•"/>
            </a:pPr>
            <a:r>
              <a:rPr lang="en-US" sz="1600" dirty="0" smtClean="0"/>
              <a:t>The protocol allows for forming a coalition, breaking a coalition and negotiating an existing coalition</a:t>
            </a:r>
          </a:p>
          <a:p>
            <a:pPr>
              <a:buFont typeface="Arial" pitchFamily="34" charset="0"/>
              <a:buChar char="•"/>
            </a:pPr>
            <a:endParaRPr lang="en-US" sz="1600" dirty="0" smtClean="0"/>
          </a:p>
          <a:p>
            <a:pPr>
              <a:buFont typeface="Arial" pitchFamily="34" charset="0"/>
              <a:buChar char="•"/>
            </a:pPr>
            <a:r>
              <a:rPr lang="en-US" sz="1600" dirty="0" smtClean="0"/>
              <a:t>Simple 3-way handshake with re-negotiation</a:t>
            </a:r>
          </a:p>
          <a:p>
            <a:pPr lvl="2">
              <a:buFont typeface="Arial" pitchFamily="34" charset="0"/>
              <a:buChar char="•"/>
            </a:pPr>
            <a:r>
              <a:rPr lang="en-US" sz="1600" dirty="0" err="1" smtClean="0"/>
              <a:t>CFRequest</a:t>
            </a:r>
            <a:r>
              <a:rPr lang="en-US" sz="1600" dirty="0" smtClean="0"/>
              <a:t> – Coalition Formation Request</a:t>
            </a:r>
          </a:p>
          <a:p>
            <a:pPr lvl="2">
              <a:buFont typeface="Arial" pitchFamily="34" charset="0"/>
              <a:buChar char="•"/>
            </a:pPr>
            <a:r>
              <a:rPr lang="en-US" sz="1600" dirty="0" err="1" smtClean="0"/>
              <a:t>CFReply</a:t>
            </a:r>
            <a:r>
              <a:rPr lang="en-US" sz="1600" dirty="0" smtClean="0"/>
              <a:t> – Coalition Formation Reply</a:t>
            </a:r>
          </a:p>
          <a:p>
            <a:pPr lvl="2">
              <a:buFont typeface="Arial" pitchFamily="34" charset="0"/>
              <a:buChar char="•"/>
            </a:pPr>
            <a:r>
              <a:rPr lang="en-US" sz="1600" dirty="0" smtClean="0"/>
              <a:t>CFACK – Coalition Formation Acknowledgement</a:t>
            </a:r>
          </a:p>
          <a:p>
            <a:pPr>
              <a:buFont typeface="Arial" pitchFamily="34" charset="0"/>
              <a:buChar char="•"/>
            </a:pPr>
            <a:endParaRPr lang="en-US" dirty="0"/>
          </a:p>
        </p:txBody>
      </p:sp>
      <p:pic>
        <p:nvPicPr>
          <p:cNvPr id="4" name="Picture 3" descr="scenario_pic1.png"/>
          <p:cNvPicPr/>
          <p:nvPr/>
        </p:nvPicPr>
        <p:blipFill>
          <a:blip r:embed="rId2" cstate="print"/>
          <a:stretch>
            <a:fillRect/>
          </a:stretch>
        </p:blipFill>
        <p:spPr>
          <a:xfrm>
            <a:off x="5868144" y="3289548"/>
            <a:ext cx="2978150" cy="1737254"/>
          </a:xfrm>
          <a:prstGeom prst="rect">
            <a:avLst/>
          </a:prstGeom>
        </p:spPr>
      </p:pic>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Content Placeholder 5"/>
          <p:cNvSpPr>
            <a:spLocks noGrp="1"/>
          </p:cNvSpPr>
          <p:nvPr>
            <p:ph idx="4294967295"/>
          </p:nvPr>
        </p:nvSpPr>
        <p:spPr>
          <a:xfrm>
            <a:off x="5749925" y="1512888"/>
            <a:ext cx="3394075" cy="3721100"/>
          </a:xfrm>
        </p:spPr>
        <p:txBody>
          <a:bodyPr>
            <a:normAutofit fontScale="85000" lnSpcReduction="10000"/>
          </a:bodyPr>
          <a:lstStyle/>
          <a:p>
            <a:pPr>
              <a:buFont typeface="Arial" pitchFamily="34" charset="0"/>
              <a:buChar char="•"/>
            </a:pPr>
            <a:r>
              <a:rPr lang="en-US" dirty="0" smtClean="0"/>
              <a:t>The protocol can be defined as both for </a:t>
            </a:r>
            <a:r>
              <a:rPr lang="en-US" dirty="0" err="1" smtClean="0"/>
              <a:t>unicast</a:t>
            </a:r>
            <a:r>
              <a:rPr lang="en-US" dirty="0" smtClean="0"/>
              <a:t> or multicast use.</a:t>
            </a:r>
          </a:p>
          <a:p>
            <a:pPr>
              <a:buFont typeface="Arial" pitchFamily="34" charset="0"/>
              <a:buChar char="•"/>
            </a:pPr>
            <a:endParaRPr lang="en-US" dirty="0" smtClean="0"/>
          </a:p>
          <a:p>
            <a:pPr>
              <a:buFont typeface="Arial" pitchFamily="34" charset="0"/>
              <a:buChar char="•"/>
            </a:pPr>
            <a:r>
              <a:rPr lang="en-US" dirty="0" smtClean="0"/>
              <a:t>It is a simple 3-way handshake</a:t>
            </a:r>
          </a:p>
          <a:p>
            <a:pPr>
              <a:buFont typeface="Arial" pitchFamily="34" charset="0"/>
              <a:buChar char="•"/>
            </a:pPr>
            <a:endParaRPr lang="en-US" dirty="0" smtClean="0"/>
          </a:p>
          <a:p>
            <a:pPr>
              <a:buFont typeface="Arial" pitchFamily="34" charset="0"/>
              <a:buChar char="•"/>
            </a:pPr>
            <a:r>
              <a:rPr lang="en-US" dirty="0" smtClean="0"/>
              <a:t>It gives the possibility of setting, negotiating, re-negotiating, or braking an agreement (or resource sharing)</a:t>
            </a:r>
            <a:endParaRPr lang="en-US" dirty="0"/>
          </a:p>
        </p:txBody>
      </p:sp>
      <p:pic>
        <p:nvPicPr>
          <p:cNvPr id="4" name="Picture 3" descr="basic_req.png"/>
          <p:cNvPicPr>
            <a:picLocks noChangeAspect="1"/>
          </p:cNvPicPr>
          <p:nvPr/>
        </p:nvPicPr>
        <p:blipFill>
          <a:blip r:embed="rId2" cstate="print"/>
          <a:stretch>
            <a:fillRect/>
          </a:stretch>
        </p:blipFill>
        <p:spPr>
          <a:xfrm>
            <a:off x="179512" y="1460776"/>
            <a:ext cx="5040560" cy="3917004"/>
          </a:xfrm>
          <a:prstGeom prst="rect">
            <a:avLst/>
          </a:prstGeom>
        </p:spPr>
      </p:pic>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negotiation?</a:t>
            </a:r>
            <a:endParaRPr lang="en-US" dirty="0"/>
          </a:p>
        </p:txBody>
      </p:sp>
      <p:sp>
        <p:nvSpPr>
          <p:cNvPr id="4" name="Content Placeholder 3"/>
          <p:cNvSpPr>
            <a:spLocks noGrp="1"/>
          </p:cNvSpPr>
          <p:nvPr>
            <p:ph sz="half" idx="1"/>
          </p:nvPr>
        </p:nvSpPr>
        <p:spPr/>
        <p:txBody>
          <a:bodyPr>
            <a:normAutofit fontScale="70000" lnSpcReduction="20000"/>
          </a:bodyPr>
          <a:lstStyle/>
          <a:p>
            <a:pPr>
              <a:buFont typeface="Arial" pitchFamily="34" charset="0"/>
              <a:buChar char="•"/>
            </a:pPr>
            <a:r>
              <a:rPr lang="en-US" dirty="0" smtClean="0"/>
              <a:t>Certain resource allocation algorithms allow negotiation.</a:t>
            </a:r>
          </a:p>
          <a:p>
            <a:pPr>
              <a:buFont typeface="Arial" pitchFamily="34" charset="0"/>
              <a:buChar char="•"/>
            </a:pPr>
            <a:endParaRPr lang="en-US" dirty="0" smtClean="0"/>
          </a:p>
          <a:p>
            <a:pPr>
              <a:buFont typeface="Arial" pitchFamily="34" charset="0"/>
              <a:buChar char="•"/>
            </a:pPr>
            <a:r>
              <a:rPr lang="en-US" dirty="0" smtClean="0"/>
              <a:t>“Cognitive Radio” examples are auctioning, </a:t>
            </a:r>
            <a:r>
              <a:rPr lang="en-US" dirty="0" err="1" smtClean="0"/>
              <a:t>Stackelberg</a:t>
            </a:r>
            <a:r>
              <a:rPr lang="en-US" dirty="0" smtClean="0"/>
              <a:t> games.</a:t>
            </a:r>
          </a:p>
          <a:p>
            <a:pPr>
              <a:buFont typeface="Arial" pitchFamily="34" charset="0"/>
              <a:buChar char="•"/>
            </a:pPr>
            <a:endParaRPr lang="en-US" dirty="0" smtClean="0"/>
          </a:p>
          <a:p>
            <a:pPr>
              <a:buFont typeface="Arial" pitchFamily="34" charset="0"/>
              <a:buChar char="•"/>
            </a:pPr>
            <a:r>
              <a:rPr lang="en-US" dirty="0" smtClean="0"/>
              <a:t>The protocol procedures ensure that this is feasible, but limited in order to avoid endless iterations.</a:t>
            </a:r>
            <a:endParaRPr lang="en-US" dirty="0"/>
          </a:p>
        </p:txBody>
      </p:sp>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pic>
        <p:nvPicPr>
          <p:cNvPr id="6" name="Picture 5" descr="renegotiate.png"/>
          <p:cNvPicPr>
            <a:picLocks noChangeAspect="1"/>
          </p:cNvPicPr>
          <p:nvPr/>
        </p:nvPicPr>
        <p:blipFill>
          <a:blip r:embed="rId2" cstate="print"/>
          <a:stretch>
            <a:fillRect/>
          </a:stretch>
        </p:blipFill>
        <p:spPr>
          <a:xfrm>
            <a:off x="4932040" y="1777380"/>
            <a:ext cx="3741844" cy="3240360"/>
          </a:xfrm>
          <a:prstGeom prst="rect">
            <a:avLst/>
          </a:prstGeom>
        </p:spPr>
      </p:pic>
      <p:sp>
        <p:nvSpPr>
          <p:cNvPr id="8" name="Footer Placeholder 7"/>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fields</a:t>
            </a:r>
            <a:endParaRPr lang="en-US" dirty="0"/>
          </a:p>
        </p:txBody>
      </p:sp>
      <p:graphicFrame>
        <p:nvGraphicFramePr>
          <p:cNvPr id="4" name="Table 3"/>
          <p:cNvGraphicFramePr>
            <a:graphicFrameLocks noGrp="1"/>
          </p:cNvGraphicFramePr>
          <p:nvPr/>
        </p:nvGraphicFramePr>
        <p:xfrm>
          <a:off x="467544" y="1417338"/>
          <a:ext cx="8352928" cy="3816422"/>
        </p:xfrm>
        <a:graphic>
          <a:graphicData uri="http://schemas.openxmlformats.org/drawingml/2006/table">
            <a:tbl>
              <a:tblPr>
                <a:tableStyleId>{ED083AE6-46FA-4A59-8FB0-9F97EB10719F}</a:tableStyleId>
              </a:tblPr>
              <a:tblGrid>
                <a:gridCol w="2520280"/>
                <a:gridCol w="5832648"/>
              </a:tblGrid>
              <a:tr h="256250">
                <a:tc>
                  <a:txBody>
                    <a:bodyPr/>
                    <a:lstStyle/>
                    <a:p>
                      <a:pPr>
                        <a:spcAft>
                          <a:spcPts val="0"/>
                        </a:spcAft>
                      </a:pPr>
                      <a:r>
                        <a:rPr lang="en-US" sz="1400" b="1" dirty="0"/>
                        <a:t>Source Address</a:t>
                      </a:r>
                      <a:endParaRPr lang="en-US" sz="1400" b="1" dirty="0">
                        <a:latin typeface="Calibri"/>
                        <a:ea typeface="SimSun"/>
                        <a:cs typeface="Arial"/>
                      </a:endParaRPr>
                    </a:p>
                  </a:txBody>
                  <a:tcPr marL="66853" marR="66853" marT="0" marB="0"/>
                </a:tc>
                <a:tc>
                  <a:txBody>
                    <a:bodyPr/>
                    <a:lstStyle/>
                    <a:p>
                      <a:pPr>
                        <a:spcAft>
                          <a:spcPts val="0"/>
                        </a:spcAft>
                      </a:pPr>
                      <a:r>
                        <a:rPr lang="en-US" sz="1400"/>
                        <a:t>The address of the originating cell</a:t>
                      </a:r>
                      <a:endParaRPr lang="en-US" sz="1400">
                        <a:latin typeface="Calibri"/>
                        <a:ea typeface="SimSun"/>
                        <a:cs typeface="Arial"/>
                      </a:endParaRPr>
                    </a:p>
                  </a:txBody>
                  <a:tcPr marL="66853" marR="66853" marT="0" marB="0"/>
                </a:tc>
              </a:tr>
              <a:tr h="256250">
                <a:tc>
                  <a:txBody>
                    <a:bodyPr/>
                    <a:lstStyle/>
                    <a:p>
                      <a:pPr>
                        <a:spcAft>
                          <a:spcPts val="0"/>
                        </a:spcAft>
                      </a:pPr>
                      <a:r>
                        <a:rPr lang="en-US" sz="1400" b="1"/>
                        <a:t>Destination Address</a:t>
                      </a:r>
                      <a:endParaRPr lang="en-US" sz="1400" b="1">
                        <a:latin typeface="Calibri"/>
                        <a:ea typeface="SimSun"/>
                        <a:cs typeface="Arial"/>
                      </a:endParaRPr>
                    </a:p>
                  </a:txBody>
                  <a:tcPr marL="66853" marR="66853" marT="0" marB="0"/>
                </a:tc>
                <a:tc>
                  <a:txBody>
                    <a:bodyPr/>
                    <a:lstStyle/>
                    <a:p>
                      <a:pPr>
                        <a:spcAft>
                          <a:spcPts val="0"/>
                        </a:spcAft>
                      </a:pPr>
                      <a:r>
                        <a:rPr lang="en-US" sz="1400"/>
                        <a:t>The address of the cell we want to communicate with</a:t>
                      </a:r>
                      <a:endParaRPr lang="en-US" sz="1400">
                        <a:latin typeface="Calibri"/>
                        <a:ea typeface="SimSun"/>
                        <a:cs typeface="Arial"/>
                      </a:endParaRPr>
                    </a:p>
                  </a:txBody>
                  <a:tcPr marL="66853" marR="66853" marT="0" marB="0"/>
                </a:tc>
              </a:tr>
              <a:tr h="392538">
                <a:tc>
                  <a:txBody>
                    <a:bodyPr/>
                    <a:lstStyle/>
                    <a:p>
                      <a:pPr>
                        <a:spcAft>
                          <a:spcPts val="0"/>
                        </a:spcAft>
                      </a:pPr>
                      <a:r>
                        <a:rPr lang="en-US" sz="1400" b="1" dirty="0" err="1"/>
                        <a:t>CFCoalitionCandidates</a:t>
                      </a:r>
                      <a:endParaRPr lang="en-US" sz="1400" b="1" dirty="0">
                        <a:latin typeface="Calibri"/>
                        <a:ea typeface="SimSun"/>
                        <a:cs typeface="Arial"/>
                      </a:endParaRPr>
                    </a:p>
                  </a:txBody>
                  <a:tcPr marL="66853" marR="66853" marT="0" marB="0"/>
                </a:tc>
                <a:tc>
                  <a:txBody>
                    <a:bodyPr/>
                    <a:lstStyle/>
                    <a:p>
                      <a:pPr>
                        <a:spcAft>
                          <a:spcPts val="0"/>
                        </a:spcAft>
                      </a:pPr>
                      <a:r>
                        <a:rPr lang="en-US" sz="1400"/>
                        <a:t>The addresses of the cells involved in the current coalition negotiation</a:t>
                      </a:r>
                      <a:endParaRPr lang="en-US" sz="1400">
                        <a:latin typeface="Calibri"/>
                        <a:ea typeface="SimSun"/>
                        <a:cs typeface="Arial"/>
                      </a:endParaRPr>
                    </a:p>
                  </a:txBody>
                  <a:tcPr marL="66853" marR="66853" marT="0" marB="0"/>
                </a:tc>
              </a:tr>
              <a:tr h="256250">
                <a:tc>
                  <a:txBody>
                    <a:bodyPr/>
                    <a:lstStyle/>
                    <a:p>
                      <a:pPr>
                        <a:spcAft>
                          <a:spcPts val="0"/>
                        </a:spcAft>
                      </a:pPr>
                      <a:r>
                        <a:rPr lang="en-US" sz="1400" b="1"/>
                        <a:t>CFSpecific</a:t>
                      </a:r>
                      <a:endParaRPr lang="en-US" sz="1400" b="1">
                        <a:latin typeface="Calibri"/>
                        <a:ea typeface="SimSun"/>
                        <a:cs typeface="Arial"/>
                      </a:endParaRPr>
                    </a:p>
                  </a:txBody>
                  <a:tcPr marL="66853" marR="66853" marT="0" marB="0"/>
                </a:tc>
                <a:tc>
                  <a:txBody>
                    <a:bodyPr/>
                    <a:lstStyle/>
                    <a:p>
                      <a:pPr>
                        <a:spcAft>
                          <a:spcPts val="0"/>
                        </a:spcAft>
                      </a:pPr>
                      <a:r>
                        <a:rPr lang="en-US" sz="1400"/>
                        <a:t>Filed of set of fields which are algorithm class specific</a:t>
                      </a:r>
                      <a:endParaRPr lang="en-US" sz="1400">
                        <a:latin typeface="Calibri"/>
                        <a:ea typeface="SimSun"/>
                        <a:cs typeface="Arial"/>
                      </a:endParaRPr>
                    </a:p>
                  </a:txBody>
                  <a:tcPr marL="66853" marR="66853" marT="0" marB="0"/>
                </a:tc>
              </a:tr>
              <a:tr h="256250">
                <a:tc>
                  <a:txBody>
                    <a:bodyPr/>
                    <a:lstStyle/>
                    <a:p>
                      <a:pPr>
                        <a:spcAft>
                          <a:spcPts val="0"/>
                        </a:spcAft>
                      </a:pPr>
                      <a:r>
                        <a:rPr lang="en-US" sz="1400" b="1"/>
                        <a:t>Message Type</a:t>
                      </a:r>
                      <a:endParaRPr lang="en-US" sz="1400" b="1">
                        <a:latin typeface="Calibri"/>
                        <a:ea typeface="SimSun"/>
                        <a:cs typeface="Arial"/>
                      </a:endParaRPr>
                    </a:p>
                  </a:txBody>
                  <a:tcPr marL="66853" marR="66853" marT="0" marB="0"/>
                </a:tc>
                <a:tc>
                  <a:txBody>
                    <a:bodyPr/>
                    <a:lstStyle/>
                    <a:p>
                      <a:pPr>
                        <a:spcAft>
                          <a:spcPts val="0"/>
                        </a:spcAft>
                      </a:pPr>
                      <a:r>
                        <a:rPr lang="en-US" sz="1400"/>
                        <a:t>Request, Reply, ACK/NACK</a:t>
                      </a:r>
                      <a:endParaRPr lang="en-US" sz="1400">
                        <a:latin typeface="Calibri"/>
                        <a:ea typeface="SimSun"/>
                        <a:cs typeface="Arial"/>
                      </a:endParaRPr>
                    </a:p>
                  </a:txBody>
                  <a:tcPr marL="66853" marR="66853" marT="0" marB="0"/>
                </a:tc>
              </a:tr>
              <a:tr h="256250">
                <a:tc>
                  <a:txBody>
                    <a:bodyPr/>
                    <a:lstStyle/>
                    <a:p>
                      <a:pPr>
                        <a:spcAft>
                          <a:spcPts val="0"/>
                        </a:spcAft>
                      </a:pPr>
                      <a:r>
                        <a:rPr lang="en-US" sz="1400" b="1"/>
                        <a:t>Request Information</a:t>
                      </a:r>
                      <a:endParaRPr lang="en-US" sz="1400" b="1">
                        <a:latin typeface="Calibri"/>
                        <a:ea typeface="SimSun"/>
                        <a:cs typeface="Arial"/>
                      </a:endParaRPr>
                    </a:p>
                  </a:txBody>
                  <a:tcPr marL="66853" marR="66853" marT="0" marB="0"/>
                </a:tc>
                <a:tc>
                  <a:txBody>
                    <a:bodyPr/>
                    <a:lstStyle/>
                    <a:p>
                      <a:pPr>
                        <a:spcAft>
                          <a:spcPts val="0"/>
                        </a:spcAft>
                      </a:pPr>
                      <a:r>
                        <a:rPr lang="en-US" sz="1400"/>
                        <a:t>Join, Break, or Renegotiate</a:t>
                      </a:r>
                      <a:endParaRPr lang="en-US" sz="1400">
                        <a:latin typeface="Calibri"/>
                        <a:ea typeface="SimSun"/>
                        <a:cs typeface="Arial"/>
                      </a:endParaRPr>
                    </a:p>
                  </a:txBody>
                  <a:tcPr marL="66853" marR="66853" marT="0" marB="0"/>
                </a:tc>
              </a:tr>
              <a:tr h="256250">
                <a:tc>
                  <a:txBody>
                    <a:bodyPr/>
                    <a:lstStyle/>
                    <a:p>
                      <a:pPr>
                        <a:spcAft>
                          <a:spcPts val="0"/>
                        </a:spcAft>
                      </a:pPr>
                      <a:r>
                        <a:rPr lang="en-US" sz="1400" b="1"/>
                        <a:t>Reply Information</a:t>
                      </a:r>
                      <a:endParaRPr lang="en-US" sz="1400" b="1">
                        <a:latin typeface="Calibri"/>
                        <a:ea typeface="SimSun"/>
                        <a:cs typeface="Arial"/>
                      </a:endParaRPr>
                    </a:p>
                  </a:txBody>
                  <a:tcPr marL="66853" marR="66853" marT="0" marB="0"/>
                </a:tc>
                <a:tc>
                  <a:txBody>
                    <a:bodyPr/>
                    <a:lstStyle/>
                    <a:p>
                      <a:pPr>
                        <a:spcAft>
                          <a:spcPts val="0"/>
                        </a:spcAft>
                      </a:pPr>
                      <a:r>
                        <a:rPr lang="en-US" sz="1400"/>
                        <a:t>Accept, Deny or Negotiate</a:t>
                      </a:r>
                      <a:endParaRPr lang="en-US" sz="1400">
                        <a:latin typeface="Calibri"/>
                        <a:ea typeface="SimSun"/>
                        <a:cs typeface="Arial"/>
                      </a:endParaRPr>
                    </a:p>
                  </a:txBody>
                  <a:tcPr marL="66853" marR="66853" marT="0" marB="0"/>
                </a:tc>
              </a:tr>
              <a:tr h="256250">
                <a:tc>
                  <a:txBody>
                    <a:bodyPr/>
                    <a:lstStyle/>
                    <a:p>
                      <a:pPr>
                        <a:spcAft>
                          <a:spcPts val="0"/>
                        </a:spcAft>
                      </a:pPr>
                      <a:r>
                        <a:rPr lang="en-US" sz="1400" b="1" dirty="0"/>
                        <a:t>Current Allocation</a:t>
                      </a:r>
                      <a:endParaRPr lang="en-US" sz="1400" b="1" dirty="0">
                        <a:latin typeface="Calibri"/>
                        <a:ea typeface="SimSun"/>
                        <a:cs typeface="Arial"/>
                      </a:endParaRPr>
                    </a:p>
                  </a:txBody>
                  <a:tcPr marL="66853" marR="66853" marT="0" marB="0"/>
                </a:tc>
                <a:tc>
                  <a:txBody>
                    <a:bodyPr/>
                    <a:lstStyle/>
                    <a:p>
                      <a:pPr>
                        <a:spcAft>
                          <a:spcPts val="0"/>
                        </a:spcAft>
                      </a:pPr>
                      <a:r>
                        <a:rPr lang="en-US" sz="1400"/>
                        <a:t>The channel allocation we currently have</a:t>
                      </a:r>
                      <a:endParaRPr lang="en-US" sz="1400">
                        <a:latin typeface="Calibri"/>
                        <a:ea typeface="SimSun"/>
                        <a:cs typeface="Arial"/>
                      </a:endParaRPr>
                    </a:p>
                  </a:txBody>
                  <a:tcPr marL="66853" marR="66853" marT="0" marB="0"/>
                </a:tc>
              </a:tr>
              <a:tr h="256250">
                <a:tc>
                  <a:txBody>
                    <a:bodyPr/>
                    <a:lstStyle/>
                    <a:p>
                      <a:pPr>
                        <a:spcAft>
                          <a:spcPts val="0"/>
                        </a:spcAft>
                      </a:pPr>
                      <a:r>
                        <a:rPr lang="en-US" sz="1400" b="1"/>
                        <a:t>Desired Allocation</a:t>
                      </a:r>
                      <a:endParaRPr lang="en-US" sz="1400" b="1">
                        <a:latin typeface="Calibri"/>
                        <a:ea typeface="SimSun"/>
                        <a:cs typeface="Arial"/>
                      </a:endParaRPr>
                    </a:p>
                  </a:txBody>
                  <a:tcPr marL="66853" marR="66853" marT="0" marB="0"/>
                </a:tc>
                <a:tc>
                  <a:txBody>
                    <a:bodyPr/>
                    <a:lstStyle/>
                    <a:p>
                      <a:pPr>
                        <a:spcAft>
                          <a:spcPts val="0"/>
                        </a:spcAft>
                      </a:pPr>
                      <a:r>
                        <a:rPr lang="en-US" sz="1400"/>
                        <a:t>The channel allocation we would like to have</a:t>
                      </a:r>
                      <a:endParaRPr lang="en-US" sz="1400">
                        <a:latin typeface="Calibri"/>
                        <a:ea typeface="SimSun"/>
                        <a:cs typeface="Arial"/>
                      </a:endParaRPr>
                    </a:p>
                  </a:txBody>
                  <a:tcPr marL="66853" marR="66853" marT="0" marB="0"/>
                </a:tc>
              </a:tr>
              <a:tr h="588808">
                <a:tc>
                  <a:txBody>
                    <a:bodyPr/>
                    <a:lstStyle/>
                    <a:p>
                      <a:pPr>
                        <a:spcAft>
                          <a:spcPts val="0"/>
                        </a:spcAft>
                      </a:pPr>
                      <a:r>
                        <a:rPr lang="en-US" sz="1400" b="1"/>
                        <a:t>Prohibited Allocation</a:t>
                      </a:r>
                      <a:endParaRPr lang="en-US" sz="1400" b="1">
                        <a:latin typeface="Calibri"/>
                        <a:ea typeface="SimSun"/>
                        <a:cs typeface="Arial"/>
                      </a:endParaRPr>
                    </a:p>
                  </a:txBody>
                  <a:tcPr marL="66853" marR="66853" marT="0" marB="0"/>
                </a:tc>
                <a:tc>
                  <a:txBody>
                    <a:bodyPr/>
                    <a:lstStyle/>
                    <a:p>
                      <a:pPr>
                        <a:spcAft>
                          <a:spcPts val="0"/>
                        </a:spcAft>
                      </a:pPr>
                      <a:r>
                        <a:rPr lang="en-US" sz="1400" dirty="0"/>
                        <a:t>Allocation which cannot be received due for example to arrangements established with other coalitions or restricted by some other policies.</a:t>
                      </a:r>
                      <a:endParaRPr lang="en-US" sz="1400" dirty="0">
                        <a:latin typeface="Calibri"/>
                        <a:ea typeface="SimSun"/>
                        <a:cs typeface="Arial"/>
                      </a:endParaRPr>
                    </a:p>
                  </a:txBody>
                  <a:tcPr marL="66853" marR="66853" marT="0" marB="0"/>
                </a:tc>
              </a:tr>
              <a:tr h="392538">
                <a:tc>
                  <a:txBody>
                    <a:bodyPr/>
                    <a:lstStyle/>
                    <a:p>
                      <a:pPr>
                        <a:spcAft>
                          <a:spcPts val="0"/>
                        </a:spcAft>
                      </a:pPr>
                      <a:r>
                        <a:rPr lang="en-US" sz="1400" b="1"/>
                        <a:t>Algorithm ID</a:t>
                      </a:r>
                      <a:endParaRPr lang="en-US" sz="1400" b="1">
                        <a:latin typeface="Calibri"/>
                        <a:ea typeface="SimSun"/>
                        <a:cs typeface="Arial"/>
                      </a:endParaRPr>
                    </a:p>
                  </a:txBody>
                  <a:tcPr marL="66853" marR="66853" marT="0" marB="0"/>
                </a:tc>
                <a:tc>
                  <a:txBody>
                    <a:bodyPr/>
                    <a:lstStyle/>
                    <a:p>
                      <a:pPr>
                        <a:spcAft>
                          <a:spcPts val="0"/>
                        </a:spcAft>
                      </a:pPr>
                      <a:r>
                        <a:rPr lang="en-US" sz="1400"/>
                        <a:t>Algorithm Used (it could be useful if algorithms are standardized)</a:t>
                      </a:r>
                      <a:endParaRPr lang="en-US" sz="1400">
                        <a:latin typeface="Calibri"/>
                        <a:ea typeface="SimSun"/>
                        <a:cs typeface="Arial"/>
                      </a:endParaRPr>
                    </a:p>
                  </a:txBody>
                  <a:tcPr marL="66853" marR="66853" marT="0" marB="0"/>
                </a:tc>
              </a:tr>
              <a:tr h="392538">
                <a:tc>
                  <a:txBody>
                    <a:bodyPr/>
                    <a:lstStyle/>
                    <a:p>
                      <a:pPr>
                        <a:spcAft>
                          <a:spcPts val="0"/>
                        </a:spcAft>
                      </a:pPr>
                      <a:r>
                        <a:rPr lang="en-US" sz="1400" b="1" dirty="0"/>
                        <a:t>Negotiations Left</a:t>
                      </a:r>
                      <a:endParaRPr lang="en-US" sz="1400" b="1" dirty="0">
                        <a:latin typeface="Calibri"/>
                        <a:ea typeface="SimSun"/>
                        <a:cs typeface="Arial"/>
                      </a:endParaRPr>
                    </a:p>
                  </a:txBody>
                  <a:tcPr marL="66853" marR="66853" marT="0" marB="0"/>
                </a:tc>
                <a:tc>
                  <a:txBody>
                    <a:bodyPr/>
                    <a:lstStyle/>
                    <a:p>
                      <a:pPr>
                        <a:spcAft>
                          <a:spcPts val="0"/>
                        </a:spcAft>
                      </a:pPr>
                      <a:r>
                        <a:rPr lang="en-US" sz="1400" dirty="0"/>
                        <a:t>Number of negotiations that can still take place between two cells </a:t>
                      </a:r>
                      <a:endParaRPr lang="en-US" sz="1400" dirty="0">
                        <a:latin typeface="Calibri"/>
                        <a:ea typeface="SimSun"/>
                        <a:cs typeface="Arial"/>
                      </a:endParaRPr>
                    </a:p>
                  </a:txBody>
                  <a:tcPr marL="66853" marR="66853" marT="0" marB="0"/>
                </a:tc>
              </a:tr>
            </a:tbl>
          </a:graphicData>
        </a:graphic>
      </p:graphicFrame>
      <p:sp>
        <p:nvSpPr>
          <p:cNvPr id="23553" name="Rectangle 1"/>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current foreseen packet format is supposed to be system-neutral.</a:t>
            </a:r>
          </a:p>
          <a:p>
            <a:pPr>
              <a:buFont typeface="Arial" pitchFamily="34" charset="0"/>
              <a:buChar char="•"/>
            </a:pPr>
            <a:endParaRPr lang="en-US" dirty="0" smtClean="0"/>
          </a:p>
          <a:p>
            <a:pPr>
              <a:buFont typeface="Arial" pitchFamily="34" charset="0"/>
              <a:buChar char="•"/>
            </a:pPr>
            <a:r>
              <a:rPr lang="en-US" dirty="0" smtClean="0"/>
              <a:t>Nevertheless, it has been designed taking inspiration from 802.11.</a:t>
            </a:r>
          </a:p>
          <a:p>
            <a:pPr>
              <a:buFont typeface="Arial" pitchFamily="34" charset="0"/>
              <a:buChar char="•"/>
            </a:pPr>
            <a:endParaRPr lang="en-US" dirty="0" smtClean="0"/>
          </a:p>
          <a:p>
            <a:pPr>
              <a:buFont typeface="Arial" pitchFamily="34" charset="0"/>
              <a:buChar char="•"/>
            </a:pPr>
            <a:r>
              <a:rPr lang="en-US" dirty="0" smtClean="0"/>
              <a:t>It can then suite either a backhauled control channel (e.g. for </a:t>
            </a:r>
            <a:r>
              <a:rPr lang="en-US" dirty="0" err="1" smtClean="0"/>
              <a:t>HotSpot</a:t>
            </a:r>
            <a:r>
              <a:rPr lang="en-US" dirty="0" smtClean="0"/>
              <a:t> deployments under the control of an MNO) </a:t>
            </a:r>
          </a:p>
          <a:p>
            <a:pPr>
              <a:buFont typeface="Arial" pitchFamily="34" charset="0"/>
              <a:buChar char="•"/>
            </a:pPr>
            <a:endParaRPr lang="en-US" dirty="0" smtClean="0"/>
          </a:p>
          <a:p>
            <a:pPr>
              <a:buFont typeface="Arial" pitchFamily="34" charset="0"/>
              <a:buChar char="•"/>
            </a:pPr>
            <a:r>
              <a:rPr lang="en-US" dirty="0" smtClean="0"/>
              <a:t>or an OTA transmission (e.g. for home deployments, where my neighbor and me can both benefit of an agreement) </a:t>
            </a:r>
            <a:endParaRPr lang="en-US" dirty="0"/>
          </a:p>
        </p:txBody>
      </p:sp>
      <p:sp>
        <p:nvSpPr>
          <p:cNvPr id="4" name="Date Placeholder 3"/>
          <p:cNvSpPr>
            <a:spLocks noGrp="1"/>
          </p:cNvSpPr>
          <p:nvPr>
            <p:ph type="dt" idx="10"/>
          </p:nvPr>
        </p:nvSpPr>
        <p:spPr/>
        <p:txBody>
          <a:bodyPr/>
          <a:lstStyle/>
          <a:p>
            <a:r>
              <a:rPr lang="en-US" dirty="0"/>
              <a:t>July </a:t>
            </a:r>
            <a:r>
              <a:rPr lang="en-US" dirty="0" smtClean="0"/>
              <a:t>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behavior</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The protocol behavior is defined in a set of SDL diagrams.</a:t>
            </a:r>
          </a:p>
          <a:p>
            <a:pPr>
              <a:buFont typeface="Arial" pitchFamily="34" charset="0"/>
              <a:buChar char="•"/>
            </a:pPr>
            <a:endParaRPr lang="en-US" dirty="0" smtClean="0"/>
          </a:p>
          <a:p>
            <a:pPr>
              <a:buFont typeface="Arial" pitchFamily="34" charset="0"/>
              <a:buChar char="•"/>
            </a:pPr>
            <a:r>
              <a:rPr lang="en-US" dirty="0" smtClean="0"/>
              <a:t>Besides to what already presented, the protocol foresees a set of timeouts and re-transmission counters and limits for allowing safe operations.</a:t>
            </a:r>
          </a:p>
          <a:p>
            <a:pPr>
              <a:buFont typeface="Arial" pitchFamily="34" charset="0"/>
              <a:buChar char="•"/>
            </a:pPr>
            <a:endParaRPr lang="en-US" dirty="0" smtClean="0"/>
          </a:p>
          <a:p>
            <a:pPr>
              <a:buFont typeface="Arial" pitchFamily="34" charset="0"/>
              <a:buChar char="•"/>
            </a:pPr>
            <a:r>
              <a:rPr lang="en-US" dirty="0" smtClean="0"/>
              <a:t>While part of these “re-transmission” operations could be potentially discarded due to underlying 802.11 specs, the protocol has been designed for being system neutral.</a:t>
            </a:r>
          </a:p>
          <a:p>
            <a:pPr>
              <a:buFont typeface="Arial" pitchFamily="34" charset="0"/>
              <a:buChar char="•"/>
            </a:pPr>
            <a:endParaRPr lang="en-US" dirty="0" smtClean="0"/>
          </a:p>
          <a:p>
            <a:pPr>
              <a:buFont typeface="Arial" pitchFamily="34" charset="0"/>
              <a:buChar char="•"/>
            </a:pPr>
            <a:r>
              <a:rPr lang="en-US" dirty="0" smtClean="0"/>
              <a:t>Furthermore, an additional set of timers/counters at RRM level has different time granularity than the basic MAC ones.</a:t>
            </a:r>
            <a:endParaRPr lang="en-US" dirty="0"/>
          </a:p>
        </p:txBody>
      </p:sp>
      <p:sp>
        <p:nvSpPr>
          <p:cNvPr id="4" name="Date Placeholder 3"/>
          <p:cNvSpPr>
            <a:spLocks noGrp="1"/>
          </p:cNvSpPr>
          <p:nvPr>
            <p:ph type="dt" idx="10"/>
          </p:nvPr>
        </p:nvSpPr>
        <p:spPr/>
        <p:txBody>
          <a:bodyPr/>
          <a:lstStyle/>
          <a:p>
            <a:r>
              <a:rPr lang="en-US" dirty="0"/>
              <a:t>July </a:t>
            </a:r>
            <a:r>
              <a:rPr lang="en-US" dirty="0" smtClean="0"/>
              <a:t>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of the protocol behavior are also available</a:t>
            </a:r>
            <a:endParaRPr lang="en-US" dirty="0"/>
          </a:p>
        </p:txBody>
      </p:sp>
      <p:pic>
        <p:nvPicPr>
          <p:cNvPr id="4" name="Picture 3" descr="new_process_reply_response.png"/>
          <p:cNvPicPr>
            <a:picLocks noChangeAspect="1"/>
          </p:cNvPicPr>
          <p:nvPr/>
        </p:nvPicPr>
        <p:blipFill>
          <a:blip r:embed="rId2" cstate="print"/>
          <a:stretch>
            <a:fillRect/>
          </a:stretch>
        </p:blipFill>
        <p:spPr>
          <a:xfrm>
            <a:off x="251520" y="1667696"/>
            <a:ext cx="5734009" cy="3528392"/>
          </a:xfrm>
          <a:prstGeom prst="rect">
            <a:avLst/>
          </a:prstGeom>
        </p:spPr>
      </p:pic>
      <p:pic>
        <p:nvPicPr>
          <p:cNvPr id="5" name="Picture 4" descr="new_process_request.png"/>
          <p:cNvPicPr/>
          <p:nvPr/>
        </p:nvPicPr>
        <p:blipFill>
          <a:blip r:embed="rId3" cstate="print"/>
          <a:stretch>
            <a:fillRect/>
          </a:stretch>
        </p:blipFill>
        <p:spPr>
          <a:xfrm>
            <a:off x="5076056" y="2027736"/>
            <a:ext cx="3663702" cy="3278036"/>
          </a:xfrm>
          <a:prstGeom prst="rect">
            <a:avLst/>
          </a:prstGeom>
        </p:spPr>
      </p:pic>
      <p:sp>
        <p:nvSpPr>
          <p:cNvPr id="6" name="Date Placeholder 5"/>
          <p:cNvSpPr>
            <a:spLocks noGrp="1"/>
          </p:cNvSpPr>
          <p:nvPr>
            <p:ph type="dt" idx="10"/>
          </p:nvPr>
        </p:nvSpPr>
        <p:spPr/>
        <p:txBody>
          <a:bodyPr/>
          <a:lstStyle/>
          <a:p>
            <a:r>
              <a:rPr lang="en-US" dirty="0"/>
              <a:t>July </a:t>
            </a:r>
            <a:r>
              <a:rPr lang="en-US" dirty="0" smtClean="0"/>
              <a:t>2013</a:t>
            </a:r>
            <a:endParaRPr lang="en-GB" dirty="0"/>
          </a:p>
        </p:txBody>
      </p:sp>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Potential Impact</a:t>
            </a:r>
            <a:endParaRPr lang="en-US" dirty="0"/>
          </a:p>
        </p:txBody>
      </p:sp>
      <p:sp>
        <p:nvSpPr>
          <p:cNvPr id="4" name="Content Placeholder 3"/>
          <p:cNvSpPr>
            <a:spLocks noGrp="1"/>
          </p:cNvSpPr>
          <p:nvPr>
            <p:ph idx="1"/>
          </p:nvPr>
        </p:nvSpPr>
        <p:spPr>
          <a:xfrm>
            <a:off x="685801" y="1561356"/>
            <a:ext cx="7770813" cy="3744416"/>
          </a:xfrm>
        </p:spPr>
        <p:txBody>
          <a:bodyPr>
            <a:normAutofit fontScale="92500" lnSpcReduction="10000"/>
          </a:bodyPr>
          <a:lstStyle/>
          <a:p>
            <a:pPr>
              <a:buFont typeface="Arial" pitchFamily="34" charset="0"/>
              <a:buChar char="•"/>
            </a:pPr>
            <a:r>
              <a:rPr lang="en-US" dirty="0" smtClean="0"/>
              <a:t>The protocol would allow multiple implementations (vendors, versions…) to interwork together.</a:t>
            </a:r>
          </a:p>
          <a:p>
            <a:pPr>
              <a:buFont typeface="Arial" pitchFamily="34" charset="0"/>
              <a:buChar char="•"/>
            </a:pPr>
            <a:r>
              <a:rPr lang="en-US" dirty="0" smtClean="0"/>
              <a:t>While it is clear that several algorithms are incompatible with each other, it would still be possible to make an attempt/check</a:t>
            </a:r>
          </a:p>
          <a:p>
            <a:pPr>
              <a:buFont typeface="Arial" pitchFamily="34" charset="0"/>
              <a:buChar char="•"/>
            </a:pPr>
            <a:r>
              <a:rPr lang="en-US" dirty="0" smtClean="0"/>
              <a:t>It is possible to subdivide algorithms in </a:t>
            </a:r>
            <a:r>
              <a:rPr lang="en-US" b="1" dirty="0" smtClean="0"/>
              <a:t>classes</a:t>
            </a:r>
            <a:r>
              <a:rPr lang="en-US" dirty="0" smtClean="0"/>
              <a:t> according to their needed I/O, specifiable in Version ID.</a:t>
            </a:r>
          </a:p>
          <a:p>
            <a:pPr>
              <a:buFont typeface="Arial" pitchFamily="34" charset="0"/>
              <a:buChar char="•"/>
            </a:pPr>
            <a:r>
              <a:rPr lang="en-US" dirty="0" smtClean="0"/>
              <a:t>The intrinsic scalability that the protocol enables will allow faster/</a:t>
            </a:r>
            <a:r>
              <a:rPr lang="en-US" dirty="0" err="1" smtClean="0"/>
              <a:t>chaper</a:t>
            </a:r>
            <a:r>
              <a:rPr lang="en-US" dirty="0" smtClean="0"/>
              <a:t>/self-configurable </a:t>
            </a:r>
            <a:r>
              <a:rPr lang="en-US" dirty="0" err="1" smtClean="0"/>
              <a:t>HotSpot</a:t>
            </a:r>
            <a:r>
              <a:rPr lang="en-US" dirty="0" smtClean="0"/>
              <a:t> deployments</a:t>
            </a:r>
          </a:p>
          <a:p>
            <a:pPr>
              <a:buFont typeface="Arial" pitchFamily="34" charset="0"/>
              <a:buChar char="•"/>
            </a:pPr>
            <a:r>
              <a:rPr lang="en-US" dirty="0" smtClean="0"/>
              <a:t>It will enable even home users (OTA-inter BSS) to benefit from it</a:t>
            </a:r>
            <a:endParaRPr lang="en-US" dirty="0"/>
          </a:p>
        </p:txBody>
      </p:sp>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ahead</a:t>
            </a:r>
            <a:endParaRPr lang="en-US"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smtClean="0"/>
              <a:t>The protocol is foreseen to go under further improvements in the COST Action IC0902 until December 2013.</a:t>
            </a:r>
          </a:p>
          <a:p>
            <a:pPr>
              <a:buFont typeface="Arial" pitchFamily="34" charset="0"/>
              <a:buChar char="•"/>
            </a:pPr>
            <a:endParaRPr lang="en-US" dirty="0" smtClean="0"/>
          </a:p>
          <a:p>
            <a:pPr>
              <a:buFont typeface="Arial" pitchFamily="34" charset="0"/>
              <a:buChar char="•"/>
            </a:pPr>
            <a:r>
              <a:rPr lang="en-US" dirty="0" smtClean="0"/>
              <a:t>Anyone, from any institution, from anywhere in the world is welcome to join this activity in the Action.</a:t>
            </a:r>
          </a:p>
          <a:p>
            <a:pPr>
              <a:buFont typeface="Arial" pitchFamily="34" charset="0"/>
              <a:buChar char="•"/>
            </a:pPr>
            <a:endParaRPr lang="en-US" dirty="0" smtClean="0"/>
          </a:p>
          <a:p>
            <a:pPr>
              <a:buFont typeface="Arial" pitchFamily="34" charset="0"/>
              <a:buChar char="•"/>
            </a:pPr>
            <a:r>
              <a:rPr lang="en-US" dirty="0" smtClean="0"/>
              <a:t>The specs require still some fin tuning, but other, and maybe 802.11 expert eyes would be welcome to make from a paper protocol to an implementable one.</a:t>
            </a:r>
          </a:p>
        </p:txBody>
      </p:sp>
      <p:sp>
        <p:nvSpPr>
          <p:cNvPr id="4" name="Date Placeholder 3"/>
          <p:cNvSpPr>
            <a:spLocks noGrp="1"/>
          </p:cNvSpPr>
          <p:nvPr>
            <p:ph type="dt" idx="10"/>
          </p:nvPr>
        </p:nvSpPr>
        <p:spPr/>
        <p:txBody>
          <a:bodyPr/>
          <a:lstStyle/>
          <a:p>
            <a:r>
              <a:rPr lang="en-US" dirty="0"/>
              <a:t>July </a:t>
            </a:r>
            <a:r>
              <a:rPr lang="en-US" dirty="0" smtClean="0"/>
              <a:t>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and material</a:t>
            </a:r>
            <a:endParaRPr lang="en-US" dirty="0"/>
          </a:p>
        </p:txBody>
      </p:sp>
      <p:sp>
        <p:nvSpPr>
          <p:cNvPr id="3" name="Content Placeholder 2"/>
          <p:cNvSpPr>
            <a:spLocks noGrp="1"/>
          </p:cNvSpPr>
          <p:nvPr>
            <p:ph idx="1"/>
          </p:nvPr>
        </p:nvSpPr>
        <p:spPr/>
        <p:txBody>
          <a:bodyPr/>
          <a:lstStyle/>
          <a:p>
            <a:r>
              <a:rPr lang="en-US" dirty="0" smtClean="0"/>
              <a:t>For further info or to access the full document/participate in the development:</a:t>
            </a:r>
          </a:p>
          <a:p>
            <a:endParaRPr lang="en-US" dirty="0" smtClean="0"/>
          </a:p>
          <a:p>
            <a:pPr lvl="1"/>
            <a:r>
              <a:rPr lang="en-US" dirty="0" smtClean="0"/>
              <a:t>Andrea F. Cattoni: </a:t>
            </a:r>
            <a:r>
              <a:rPr lang="en-US" dirty="0" smtClean="0">
                <a:hlinkClick r:id="rId2"/>
              </a:rPr>
              <a:t>afc@es.aau.dk</a:t>
            </a:r>
            <a:endParaRPr lang="en-US" dirty="0" smtClean="0"/>
          </a:p>
          <a:p>
            <a:endParaRPr lang="en-US" dirty="0" smtClean="0"/>
          </a:p>
          <a:p>
            <a:r>
              <a:rPr lang="en-US" dirty="0" smtClean="0"/>
              <a:t>Info on the COST Action: </a:t>
            </a:r>
            <a:r>
              <a:rPr lang="en-US" dirty="0" smtClean="0">
                <a:hlinkClick r:id="rId3"/>
              </a:rPr>
              <a:t>http://newyork.ing.uniroma1.it/IC0902/</a:t>
            </a:r>
            <a:endParaRPr lang="en-US" dirty="0"/>
          </a:p>
        </p:txBody>
      </p:sp>
      <p:sp>
        <p:nvSpPr>
          <p:cNvPr id="4" name="Date Placeholder 3"/>
          <p:cNvSpPr>
            <a:spLocks noGrp="1"/>
          </p:cNvSpPr>
          <p:nvPr>
            <p:ph type="dt" idx="10"/>
          </p:nvPr>
        </p:nvSpPr>
        <p:spPr/>
        <p:txBody>
          <a:bodyPr/>
          <a:lstStyle/>
          <a:p>
            <a:r>
              <a:rPr lang="en-US"/>
              <a:t>July </a:t>
            </a:r>
            <a:r>
              <a:rPr lang="en-US" smtClean="0"/>
              <a:t>2013</a:t>
            </a:r>
            <a:endParaRPr lang="en-GB"/>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COST and the Action IC0902</a:t>
            </a:r>
          </a:p>
          <a:p>
            <a:endParaRPr lang="en-US" dirty="0" smtClean="0"/>
          </a:p>
          <a:p>
            <a:r>
              <a:rPr lang="en-US" dirty="0" smtClean="0"/>
              <a:t>Contributors</a:t>
            </a:r>
          </a:p>
          <a:p>
            <a:endParaRPr lang="en-US" dirty="0" smtClean="0"/>
          </a:p>
          <a:p>
            <a:r>
              <a:rPr lang="en-US" dirty="0" smtClean="0"/>
              <a:t>Scenario and motivation</a:t>
            </a:r>
          </a:p>
          <a:p>
            <a:endParaRPr lang="en-US" dirty="0" smtClean="0"/>
          </a:p>
          <a:p>
            <a:r>
              <a:rPr lang="en-US" dirty="0" smtClean="0"/>
              <a:t>Protocol definition</a:t>
            </a:r>
          </a:p>
          <a:p>
            <a:endParaRPr lang="en-US" dirty="0" smtClean="0"/>
          </a:p>
          <a:p>
            <a:r>
              <a:rPr lang="en-US" dirty="0" smtClean="0"/>
              <a:t>Road ahead/impact</a:t>
            </a:r>
          </a:p>
          <a:p>
            <a:endParaRPr lang="en-US" dirty="0"/>
          </a:p>
        </p:txBody>
      </p:sp>
      <p:sp>
        <p:nvSpPr>
          <p:cNvPr id="4" name="Date Placeholder 3"/>
          <p:cNvSpPr>
            <a:spLocks noGrp="1"/>
          </p:cNvSpPr>
          <p:nvPr>
            <p:ph type="dt" idx="10"/>
          </p:nvPr>
        </p:nvSpPr>
        <p:spPr/>
        <p:txBody>
          <a:bodyPr/>
          <a:lstStyle/>
          <a:p>
            <a:r>
              <a:rPr lang="en-US" dirty="0"/>
              <a:t>July </a:t>
            </a:r>
            <a:r>
              <a:rPr lang="en-US" dirty="0" smtClean="0"/>
              <a:t>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COST</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b="1" dirty="0" smtClean="0"/>
              <a:t>COST is an intergovernmental framework for European Cooperation in Science and Technology, allowing the coordination of nationally-funded research on a European level.</a:t>
            </a:r>
          </a:p>
          <a:p>
            <a:pPr>
              <a:buFont typeface="Arial" pitchFamily="34" charset="0"/>
              <a:buChar char="•"/>
            </a:pPr>
            <a:r>
              <a:rPr lang="en-US" dirty="0" smtClean="0"/>
              <a:t>Contributes to reducing the fragmentation in European research investments </a:t>
            </a:r>
          </a:p>
          <a:p>
            <a:pPr>
              <a:buFont typeface="Arial" pitchFamily="34" charset="0"/>
              <a:buChar char="•"/>
            </a:pPr>
            <a:r>
              <a:rPr lang="en-US" dirty="0" smtClean="0"/>
              <a:t>Contributes to opening the European Research Area to cooperation worldwide.</a:t>
            </a:r>
          </a:p>
          <a:p>
            <a:pPr>
              <a:buFont typeface="Arial" pitchFamily="34" charset="0"/>
              <a:buChar char="•"/>
            </a:pPr>
            <a:r>
              <a:rPr lang="en-US" dirty="0" smtClean="0"/>
              <a:t>Plays a role in building a </a:t>
            </a:r>
            <a:r>
              <a:rPr lang="en-US" u="sng" dirty="0" smtClean="0">
                <a:hlinkClick r:id="rId2" tooltip="new browser window"/>
              </a:rPr>
              <a:t>European Research Area</a:t>
            </a:r>
            <a:r>
              <a:rPr lang="en-US" dirty="0" smtClean="0"/>
              <a:t> (</a:t>
            </a:r>
            <a:r>
              <a:rPr lang="en-US" dirty="0" smtClean="0">
                <a:hlinkClick r:id="rId3" tooltip="Click for explanation"/>
              </a:rPr>
              <a:t>ERA</a:t>
            </a:r>
            <a:r>
              <a:rPr lang="en-US" dirty="0" smtClean="0"/>
              <a:t>). </a:t>
            </a:r>
          </a:p>
          <a:p>
            <a:pPr>
              <a:buFont typeface="Arial" pitchFamily="34" charset="0"/>
              <a:buChar char="•"/>
            </a:pPr>
            <a:r>
              <a:rPr lang="en-US" dirty="0" smtClean="0"/>
              <a:t>Anticipates and complements the activities of the </a:t>
            </a:r>
            <a:r>
              <a:rPr lang="en-US" u="sng" dirty="0" smtClean="0">
                <a:hlinkClick r:id="rId4" tooltip="new browser window"/>
              </a:rPr>
              <a:t>EU Framework </a:t>
            </a:r>
            <a:r>
              <a:rPr lang="en-US" u="sng" dirty="0" err="1" smtClean="0">
                <a:hlinkClick r:id="rId4" tooltip="new browser window"/>
              </a:rPr>
              <a:t>Programmes</a:t>
            </a:r>
            <a:r>
              <a:rPr lang="en-US" dirty="0" smtClean="0"/>
              <a:t>, </a:t>
            </a:r>
          </a:p>
          <a:p>
            <a:pPr>
              <a:buFont typeface="Arial" pitchFamily="34" charset="0"/>
              <a:buChar char="•"/>
            </a:pPr>
            <a:r>
              <a:rPr lang="en-US" dirty="0" smtClean="0"/>
              <a:t>Constitutes a “bridge” towards the scientific communities of emerging countries. </a:t>
            </a:r>
            <a:endParaRPr lang="en-US" dirty="0"/>
          </a:p>
        </p:txBody>
      </p:sp>
      <p:pic>
        <p:nvPicPr>
          <p:cNvPr id="1026" name="Picture 2" descr="COST | European Cooperation in Science and Technology"/>
          <p:cNvPicPr>
            <a:picLocks noChangeAspect="1" noChangeArrowheads="1"/>
          </p:cNvPicPr>
          <p:nvPr/>
        </p:nvPicPr>
        <p:blipFill>
          <a:blip r:embed="rId5" cstate="print"/>
          <a:srcRect/>
          <a:stretch>
            <a:fillRect/>
          </a:stretch>
        </p:blipFill>
        <p:spPr bwMode="auto">
          <a:xfrm>
            <a:off x="6300192" y="841276"/>
            <a:ext cx="2430270" cy="648072"/>
          </a:xfrm>
          <a:prstGeom prst="rect">
            <a:avLst/>
          </a:prstGeom>
          <a:noFill/>
        </p:spPr>
      </p:pic>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IC0902 Action</a:t>
            </a:r>
            <a:endParaRPr lang="en-US" dirty="0"/>
          </a:p>
        </p:txBody>
      </p:sp>
      <p:sp>
        <p:nvSpPr>
          <p:cNvPr id="3" name="Content Placeholder 2"/>
          <p:cNvSpPr>
            <a:spLocks noGrp="1"/>
          </p:cNvSpPr>
          <p:nvPr>
            <p:ph idx="1"/>
          </p:nvPr>
        </p:nvSpPr>
        <p:spPr/>
        <p:txBody>
          <a:bodyPr>
            <a:normAutofit fontScale="70000" lnSpcReduction="20000"/>
          </a:bodyPr>
          <a:lstStyle/>
          <a:p>
            <a:pPr>
              <a:buFont typeface="Arial" pitchFamily="34" charset="0"/>
              <a:buChar char="•"/>
            </a:pPr>
            <a:r>
              <a:rPr lang="en-US" dirty="0" smtClean="0"/>
              <a:t>The COST Action IC0902 involves </a:t>
            </a:r>
            <a:r>
              <a:rPr lang="en-US" b="1" dirty="0" smtClean="0"/>
              <a:t>over 150 researchers from almost 30 different countries </a:t>
            </a:r>
            <a:r>
              <a:rPr lang="en-US" dirty="0" smtClean="0"/>
              <a:t>throughout and outside Europe. More in detail, the following COST countries are already participating in the Action activities:</a:t>
            </a:r>
          </a:p>
          <a:p>
            <a:pPr>
              <a:buFont typeface="Arial" pitchFamily="34" charset="0"/>
              <a:buChar char="•"/>
            </a:pPr>
            <a:endParaRPr lang="en-US" b="1" dirty="0" smtClean="0"/>
          </a:p>
          <a:p>
            <a:pPr lvl="1">
              <a:buFont typeface="Arial" pitchFamily="34" charset="0"/>
              <a:buChar char="•"/>
            </a:pPr>
            <a:r>
              <a:rPr lang="en-US" b="1" dirty="0" smtClean="0"/>
              <a:t>Belgium, Bosnia and </a:t>
            </a:r>
            <a:r>
              <a:rPr lang="en-US" b="1" dirty="0" err="1" smtClean="0"/>
              <a:t>Herzegovinia</a:t>
            </a:r>
            <a:r>
              <a:rPr lang="en-US" b="1" dirty="0" smtClean="0"/>
              <a:t>, Croatia, Cyprus,  Czech Republic, Denmark, Finland, Former Yugoslav Republic of Macedonia, France, Germany, Greece, Ireland, Israel, Italy, Latvia, Norway, Poland, Portugal, Romania, Serbia, Slovenia, Spain, Sweden, Turkey, United Kingdom</a:t>
            </a:r>
            <a:endParaRPr lang="en-US" dirty="0" smtClean="0"/>
          </a:p>
          <a:p>
            <a:pPr>
              <a:buFont typeface="Arial" pitchFamily="34" charset="0"/>
              <a:buChar char="•"/>
            </a:pPr>
            <a:endParaRPr lang="en-US" dirty="0" smtClean="0"/>
          </a:p>
          <a:p>
            <a:pPr>
              <a:buFont typeface="Arial" pitchFamily="34" charset="0"/>
              <a:buChar char="•"/>
            </a:pPr>
            <a:r>
              <a:rPr lang="en-US" dirty="0" smtClean="0"/>
              <a:t>The following non COST partners participate in the Action:</a:t>
            </a:r>
          </a:p>
          <a:p>
            <a:pPr lvl="1">
              <a:buFont typeface="Arial" pitchFamily="34" charset="0"/>
              <a:buChar char="•"/>
            </a:pPr>
            <a:r>
              <a:rPr lang="en-US" b="1" dirty="0" smtClean="0"/>
              <a:t>United States of America, Joint Research Center (</a:t>
            </a:r>
            <a:r>
              <a:rPr lang="en-US" b="1" dirty="0" err="1" smtClean="0"/>
              <a:t>Ispra</a:t>
            </a:r>
            <a:r>
              <a:rPr lang="en-US" b="1" dirty="0" smtClean="0"/>
              <a:t>), China, Canada, Australia</a:t>
            </a:r>
            <a:br>
              <a:rPr lang="en-US" b="1" dirty="0" smtClean="0"/>
            </a:br>
            <a:endParaRPr lang="en-US" dirty="0" smtClean="0"/>
          </a:p>
          <a:p>
            <a:pPr>
              <a:buFont typeface="Arial" pitchFamily="34" charset="0"/>
              <a:buChar char="•"/>
            </a:pPr>
            <a:r>
              <a:rPr lang="en-US" dirty="0" smtClean="0"/>
              <a:t>The main objective of the COST Action IC0902 is to </a:t>
            </a:r>
            <a:r>
              <a:rPr lang="en-US" b="1" dirty="0" smtClean="0">
                <a:solidFill>
                  <a:srgbClr val="7030A0"/>
                </a:solidFill>
              </a:rPr>
              <a:t>integrate the cognitive concept across all layers of communication systems</a:t>
            </a:r>
            <a:r>
              <a:rPr lang="en-US" dirty="0" smtClean="0"/>
              <a:t>, resulting in the definition of a European platform for cognitive radio and networks.</a:t>
            </a:r>
          </a:p>
          <a:p>
            <a:endParaRPr lang="en-US" dirty="0"/>
          </a:p>
        </p:txBody>
      </p:sp>
      <p:pic>
        <p:nvPicPr>
          <p:cNvPr id="4" name="Picture 3" descr="IC0902_logo"/>
          <p:cNvPicPr>
            <a:picLocks noChangeAspect="1"/>
          </p:cNvPicPr>
          <p:nvPr/>
        </p:nvPicPr>
        <p:blipFill>
          <a:blip r:embed="rId2" cstate="print">
            <a:clrChange>
              <a:clrFrom>
                <a:srgbClr val="E1EEF6"/>
              </a:clrFrom>
              <a:clrTo>
                <a:srgbClr val="E1EEF6">
                  <a:alpha val="0"/>
                </a:srgbClr>
              </a:clrTo>
            </a:clrChange>
          </a:blip>
          <a:srcRect/>
          <a:stretch>
            <a:fillRect/>
          </a:stretch>
        </p:blipFill>
        <p:spPr bwMode="auto">
          <a:xfrm>
            <a:off x="467543" y="481236"/>
            <a:ext cx="2209312" cy="1368152"/>
          </a:xfrm>
          <a:prstGeom prst="rect">
            <a:avLst/>
          </a:prstGeom>
          <a:noFill/>
          <a:ln w="9525">
            <a:noFill/>
            <a:miter lim="800000"/>
            <a:headEnd/>
            <a:tailEnd/>
          </a:ln>
        </p:spPr>
      </p:pic>
      <p:sp>
        <p:nvSpPr>
          <p:cNvPr id="5" name="Date Placeholder 4"/>
          <p:cNvSpPr>
            <a:spLocks noGrp="1"/>
          </p:cNvSpPr>
          <p:nvPr>
            <p:ph type="dt" idx="10"/>
          </p:nvPr>
        </p:nvSpPr>
        <p:spPr/>
        <p:txBody>
          <a:bodyPr/>
          <a:lstStyle/>
          <a:p>
            <a:r>
              <a:rPr lang="en-US" dirty="0"/>
              <a:t>July </a:t>
            </a:r>
            <a:r>
              <a:rPr lang="en-US" dirty="0" smtClean="0"/>
              <a:t>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graphicFrame>
        <p:nvGraphicFramePr>
          <p:cNvPr id="4" name="Content Placeholder 3"/>
          <p:cNvGraphicFramePr>
            <a:graphicFrameLocks noGrp="1"/>
          </p:cNvGraphicFramePr>
          <p:nvPr>
            <p:ph idx="1"/>
          </p:nvPr>
        </p:nvGraphicFramePr>
        <p:xfrm>
          <a:off x="685800" y="1651000"/>
          <a:ext cx="7770812" cy="2966720"/>
        </p:xfrm>
        <a:graphic>
          <a:graphicData uri="http://schemas.openxmlformats.org/drawingml/2006/table">
            <a:tbl>
              <a:tblPr firstRow="1" bandRow="1">
                <a:tableStyleId>{5C22544A-7EE6-4342-B048-85BDC9FD1C3A}</a:tableStyleId>
              </a:tblPr>
              <a:tblGrid>
                <a:gridCol w="3885406"/>
                <a:gridCol w="3885406"/>
              </a:tblGrid>
              <a:tr h="370840">
                <a:tc>
                  <a:txBody>
                    <a:bodyPr/>
                    <a:lstStyle/>
                    <a:p>
                      <a:r>
                        <a:rPr lang="en-US" dirty="0" smtClean="0"/>
                        <a:t>Contributor’s name</a:t>
                      </a:r>
                      <a:endParaRPr lang="en-US" dirty="0"/>
                    </a:p>
                  </a:txBody>
                  <a:tcPr marL="86342" marR="86342"/>
                </a:tc>
                <a:tc>
                  <a:txBody>
                    <a:bodyPr/>
                    <a:lstStyle/>
                    <a:p>
                      <a:r>
                        <a:rPr lang="en-US" dirty="0" smtClean="0"/>
                        <a:t>Affiliation</a:t>
                      </a:r>
                      <a:endParaRPr lang="en-US" dirty="0"/>
                    </a:p>
                  </a:txBody>
                  <a:tcPr marL="86342" marR="86342"/>
                </a:tc>
              </a:tr>
              <a:tr h="370840">
                <a:tc>
                  <a:txBody>
                    <a:bodyPr/>
                    <a:lstStyle/>
                    <a:p>
                      <a:r>
                        <a:rPr lang="en-US" dirty="0" smtClean="0"/>
                        <a:t>Andrea F. Cattoni</a:t>
                      </a:r>
                      <a:endParaRPr lang="en-US" dirty="0"/>
                    </a:p>
                  </a:txBody>
                  <a:tcPr marL="86342" marR="86342"/>
                </a:tc>
                <a:tc>
                  <a:txBody>
                    <a:bodyPr/>
                    <a:lstStyle/>
                    <a:p>
                      <a:r>
                        <a:rPr lang="en-US" dirty="0" smtClean="0"/>
                        <a:t>Aalborg University (DK)</a:t>
                      </a:r>
                      <a:endParaRPr lang="en-US" dirty="0"/>
                    </a:p>
                  </a:txBody>
                  <a:tcPr marL="86342" marR="86342"/>
                </a:tc>
              </a:tr>
              <a:tr h="370840">
                <a:tc>
                  <a:txBody>
                    <a:bodyPr/>
                    <a:lstStyle/>
                    <a:p>
                      <a:r>
                        <a:rPr lang="en-US" dirty="0" smtClean="0"/>
                        <a:t>Joseph </a:t>
                      </a:r>
                      <a:r>
                        <a:rPr lang="en-US" dirty="0" err="1" smtClean="0"/>
                        <a:t>Mitola</a:t>
                      </a:r>
                      <a:r>
                        <a:rPr lang="en-US" dirty="0" smtClean="0"/>
                        <a:t> III</a:t>
                      </a:r>
                    </a:p>
                  </a:txBody>
                  <a:tcPr marL="86342" marR="86342"/>
                </a:tc>
                <a:tc>
                  <a:txBody>
                    <a:bodyPr/>
                    <a:lstStyle/>
                    <a:p>
                      <a:r>
                        <a:rPr lang="en-US" dirty="0" smtClean="0"/>
                        <a:t>Allied Communications (USA)</a:t>
                      </a:r>
                      <a:endParaRPr lang="en-US" dirty="0"/>
                    </a:p>
                  </a:txBody>
                  <a:tcPr marL="86342" marR="86342"/>
                </a:tc>
              </a:tr>
              <a:tr h="370840">
                <a:tc>
                  <a:txBody>
                    <a:bodyPr/>
                    <a:lstStyle/>
                    <a:p>
                      <a:r>
                        <a:rPr lang="en-US" dirty="0" smtClean="0"/>
                        <a:t>Oliver Holland</a:t>
                      </a:r>
                      <a:endParaRPr lang="en-US" dirty="0"/>
                    </a:p>
                  </a:txBody>
                  <a:tcPr marL="86342" marR="86342"/>
                </a:tc>
                <a:tc>
                  <a:txBody>
                    <a:bodyPr/>
                    <a:lstStyle/>
                    <a:p>
                      <a:r>
                        <a:rPr lang="en-US" dirty="0" smtClean="0"/>
                        <a:t>King’s College London (UK)</a:t>
                      </a:r>
                      <a:endParaRPr lang="en-US" dirty="0"/>
                    </a:p>
                  </a:txBody>
                  <a:tcPr marL="86342" marR="86342"/>
                </a:tc>
              </a:tr>
              <a:tr h="370840">
                <a:tc>
                  <a:txBody>
                    <a:bodyPr/>
                    <a:lstStyle/>
                    <a:p>
                      <a:r>
                        <a:rPr lang="en-US" dirty="0" smtClean="0"/>
                        <a:t>Davide Catania</a:t>
                      </a:r>
                      <a:endParaRPr lang="en-US" dirty="0"/>
                    </a:p>
                  </a:txBody>
                  <a:tcPr marL="86342" marR="86342"/>
                </a:tc>
                <a:tc>
                  <a:txBody>
                    <a:bodyPr/>
                    <a:lstStyle/>
                    <a:p>
                      <a:r>
                        <a:rPr lang="en-US" dirty="0" smtClean="0"/>
                        <a:t>Aalborg University</a:t>
                      </a:r>
                      <a:r>
                        <a:rPr lang="en-US" baseline="0" dirty="0" smtClean="0"/>
                        <a:t> (DK)</a:t>
                      </a:r>
                      <a:endParaRPr lang="en-US" dirty="0"/>
                    </a:p>
                  </a:txBody>
                  <a:tcPr marL="86342" marR="86342"/>
                </a:tc>
              </a:tr>
              <a:tr h="370840">
                <a:tc>
                  <a:txBody>
                    <a:bodyPr/>
                    <a:lstStyle/>
                    <a:p>
                      <a:r>
                        <a:rPr lang="en-US" dirty="0" err="1" smtClean="0"/>
                        <a:t>Konstantinos</a:t>
                      </a:r>
                      <a:r>
                        <a:rPr lang="en-US" baseline="0" dirty="0" smtClean="0"/>
                        <a:t> </a:t>
                      </a:r>
                      <a:r>
                        <a:rPr lang="en-US" baseline="0" dirty="0" err="1" smtClean="0"/>
                        <a:t>Katzis</a:t>
                      </a:r>
                      <a:endParaRPr lang="en-US" dirty="0"/>
                    </a:p>
                  </a:txBody>
                  <a:tcPr marL="86342" marR="86342"/>
                </a:tc>
                <a:tc>
                  <a:txBody>
                    <a:bodyPr/>
                    <a:lstStyle/>
                    <a:p>
                      <a:r>
                        <a:rPr lang="en-US" dirty="0" smtClean="0"/>
                        <a:t>European University</a:t>
                      </a:r>
                      <a:r>
                        <a:rPr lang="en-US" baseline="0" dirty="0" smtClean="0"/>
                        <a:t> Cyprus (CY)</a:t>
                      </a:r>
                      <a:endParaRPr lang="en-US" dirty="0" smtClean="0"/>
                    </a:p>
                  </a:txBody>
                  <a:tcPr marL="86342" marR="86342"/>
                </a:tc>
              </a:tr>
              <a:tr h="370840">
                <a:tc>
                  <a:txBody>
                    <a:bodyPr/>
                    <a:lstStyle/>
                    <a:p>
                      <a:r>
                        <a:rPr lang="en-US" dirty="0" smtClean="0"/>
                        <a:t>Jacek </a:t>
                      </a:r>
                      <a:r>
                        <a:rPr lang="en-US" dirty="0" err="1" smtClean="0"/>
                        <a:t>Kibilda</a:t>
                      </a:r>
                      <a:endParaRPr lang="en-US" dirty="0"/>
                    </a:p>
                  </a:txBody>
                  <a:tcPr marL="86342" marR="86342"/>
                </a:tc>
                <a:tc>
                  <a:txBody>
                    <a:bodyPr/>
                    <a:lstStyle/>
                    <a:p>
                      <a:r>
                        <a:rPr lang="en-US" dirty="0" smtClean="0"/>
                        <a:t>Trinity College Dublin (IE)</a:t>
                      </a:r>
                    </a:p>
                  </a:txBody>
                  <a:tcPr marL="86342" marR="86342"/>
                </a:tc>
              </a:tr>
              <a:tr h="370840">
                <a:tc>
                  <a:txBody>
                    <a:bodyPr/>
                    <a:lstStyle/>
                    <a:p>
                      <a:r>
                        <a:rPr lang="en-US" dirty="0" err="1" smtClean="0"/>
                        <a:t>Renato</a:t>
                      </a:r>
                      <a:r>
                        <a:rPr lang="en-US" dirty="0" smtClean="0"/>
                        <a:t> </a:t>
                      </a:r>
                      <a:r>
                        <a:rPr lang="en-US" dirty="0" err="1" smtClean="0"/>
                        <a:t>Pucci</a:t>
                      </a:r>
                      <a:endParaRPr lang="en-US" dirty="0"/>
                    </a:p>
                  </a:txBody>
                  <a:tcPr marL="86342" marR="86342"/>
                </a:tc>
                <a:tc>
                  <a:txBody>
                    <a:bodyPr/>
                    <a:lstStyle/>
                    <a:p>
                      <a:r>
                        <a:rPr lang="en-US" dirty="0" smtClean="0"/>
                        <a:t>University of Florence (IT)</a:t>
                      </a:r>
                    </a:p>
                  </a:txBody>
                  <a:tcPr marL="86342" marR="86342"/>
                </a:tc>
              </a:tr>
            </a:tbl>
          </a:graphicData>
        </a:graphic>
      </p:graphicFrame>
      <p:sp>
        <p:nvSpPr>
          <p:cNvPr id="5" name="Date Placeholder 4"/>
          <p:cNvSpPr>
            <a:spLocks noGrp="1"/>
          </p:cNvSpPr>
          <p:nvPr>
            <p:ph type="dt" idx="10"/>
          </p:nvPr>
        </p:nvSpPr>
        <p:spPr/>
        <p:txBody>
          <a:bodyPr/>
          <a:lstStyle/>
          <a:p>
            <a:r>
              <a:rPr lang="en-US" dirty="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529208" y="1345333"/>
            <a:ext cx="4906888" cy="3672407"/>
          </a:xfrm>
        </p:spPr>
        <p:txBody>
          <a:bodyPr>
            <a:normAutofit fontScale="77500" lnSpcReduction="20000"/>
          </a:bodyPr>
          <a:lstStyle/>
          <a:p>
            <a:pPr>
              <a:buFont typeface="Arial" pitchFamily="34" charset="0"/>
              <a:buChar char="•"/>
            </a:pPr>
            <a:r>
              <a:rPr lang="en-US" dirty="0" smtClean="0"/>
              <a:t>Traffic increase is leading to a massive densification of APs</a:t>
            </a:r>
          </a:p>
          <a:p>
            <a:pPr>
              <a:buFont typeface="Arial" pitchFamily="34" charset="0"/>
              <a:buChar char="•"/>
            </a:pPr>
            <a:endParaRPr lang="en-US" dirty="0" smtClean="0"/>
          </a:p>
          <a:p>
            <a:pPr>
              <a:buFont typeface="Arial" pitchFamily="34" charset="0"/>
              <a:buChar char="•"/>
            </a:pPr>
            <a:r>
              <a:rPr lang="en-US" dirty="0" smtClean="0"/>
              <a:t>Already today, when scanning in an apartment in Denmark, at least 30 networks/APs are detected</a:t>
            </a:r>
          </a:p>
          <a:p>
            <a:pPr>
              <a:buFont typeface="Arial" pitchFamily="34" charset="0"/>
              <a:buChar char="•"/>
            </a:pPr>
            <a:endParaRPr lang="en-US" dirty="0" smtClean="0"/>
          </a:p>
          <a:p>
            <a:pPr>
              <a:buFont typeface="Arial" pitchFamily="34" charset="0"/>
              <a:buChar char="•"/>
            </a:pPr>
            <a:r>
              <a:rPr lang="en-US" dirty="0" smtClean="0"/>
              <a:t>Even </a:t>
            </a:r>
            <a:r>
              <a:rPr lang="en-US" dirty="0" err="1" smtClean="0"/>
              <a:t>HotSpot</a:t>
            </a:r>
            <a:r>
              <a:rPr lang="en-US" dirty="0" smtClean="0"/>
              <a:t> deployments will need to compete with other networks</a:t>
            </a:r>
          </a:p>
          <a:p>
            <a:pPr>
              <a:buFont typeface="Arial" pitchFamily="34" charset="0"/>
              <a:buChar char="•"/>
            </a:pPr>
            <a:endParaRPr lang="en-US" dirty="0" smtClean="0"/>
          </a:p>
          <a:p>
            <a:pPr>
              <a:buFont typeface="Arial" pitchFamily="34" charset="0"/>
              <a:buChar char="•"/>
            </a:pPr>
            <a:r>
              <a:rPr lang="en-US" dirty="0" smtClean="0"/>
              <a:t>Fewer channel available due to increase in bandwidth usage from newer 802.11 versions</a:t>
            </a:r>
          </a:p>
        </p:txBody>
      </p:sp>
      <p:grpSp>
        <p:nvGrpSpPr>
          <p:cNvPr id="21" name="Group 20"/>
          <p:cNvGrpSpPr/>
          <p:nvPr/>
        </p:nvGrpSpPr>
        <p:grpSpPr>
          <a:xfrm>
            <a:off x="5508104" y="985292"/>
            <a:ext cx="3384376" cy="4104456"/>
            <a:chOff x="5137596" y="769268"/>
            <a:chExt cx="3898900" cy="4462463"/>
          </a:xfrm>
        </p:grpSpPr>
        <p:graphicFrame>
          <p:nvGraphicFramePr>
            <p:cNvPr id="4" name="Object 7"/>
            <p:cNvGraphicFramePr>
              <a:graphicFrameLocks noChangeAspect="1"/>
            </p:cNvGraphicFramePr>
            <p:nvPr/>
          </p:nvGraphicFramePr>
          <p:xfrm>
            <a:off x="5137596" y="769268"/>
            <a:ext cx="3898900" cy="4462463"/>
          </p:xfrm>
          <a:graphic>
            <a:graphicData uri="http://schemas.openxmlformats.org/presentationml/2006/ole">
              <mc:AlternateContent xmlns:mc="http://schemas.openxmlformats.org/markup-compatibility/2006">
                <mc:Choice xmlns:v="urn:schemas-microsoft-com:vml" Requires="v">
                  <p:oleObj spid="_x0000_s19461" name="Picture" r:id="rId3" imgW="4579200" imgH="5241600" progId="">
                    <p:embed/>
                  </p:oleObj>
                </mc:Choice>
                <mc:Fallback>
                  <p:oleObj name="Picture" r:id="rId3" imgW="4579200" imgH="5241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596" y="769268"/>
                          <a:ext cx="3898900" cy="4462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8"/>
            <p:cNvSpPr>
              <a:spLocks noChangeArrowheads="1"/>
            </p:cNvSpPr>
            <p:nvPr/>
          </p:nvSpPr>
          <p:spPr bwMode="auto">
            <a:xfrm>
              <a:off x="5858321" y="840706"/>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6" name="Oval 9"/>
            <p:cNvSpPr>
              <a:spLocks noChangeArrowheads="1"/>
            </p:cNvSpPr>
            <p:nvPr/>
          </p:nvSpPr>
          <p:spPr bwMode="auto">
            <a:xfrm>
              <a:off x="6074221" y="1272506"/>
              <a:ext cx="1079500" cy="1008062"/>
            </a:xfrm>
            <a:prstGeom prst="ellipse">
              <a:avLst/>
            </a:prstGeom>
            <a:solidFill>
              <a:schemeClr val="accent1">
                <a:alpha val="30000"/>
              </a:schemeClr>
            </a:solidFill>
            <a:ln w="19050" algn="ctr">
              <a:solidFill>
                <a:schemeClr val="accent1"/>
              </a:solidFill>
              <a:round/>
              <a:headEnd/>
              <a:tailEnd/>
            </a:ln>
            <a:effectLst/>
          </p:spPr>
          <p:txBody>
            <a:bodyPr wrap="none" lIns="90000" tIns="46800" rIns="90000" bIns="46800" anchor="ctr">
              <a:spAutoFit/>
            </a:bodyPr>
            <a:lstStyle/>
            <a:p>
              <a:endParaRPr lang="en-US"/>
            </a:p>
          </p:txBody>
        </p:sp>
        <p:sp>
          <p:nvSpPr>
            <p:cNvPr id="7" name="Oval 10"/>
            <p:cNvSpPr>
              <a:spLocks noChangeArrowheads="1"/>
            </p:cNvSpPr>
            <p:nvPr/>
          </p:nvSpPr>
          <p:spPr bwMode="auto">
            <a:xfrm>
              <a:off x="6721921" y="840706"/>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8" name="Oval 11"/>
            <p:cNvSpPr>
              <a:spLocks noChangeArrowheads="1"/>
            </p:cNvSpPr>
            <p:nvPr/>
          </p:nvSpPr>
          <p:spPr bwMode="auto">
            <a:xfrm>
              <a:off x="7010846" y="1345531"/>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9" name="Oval 12"/>
            <p:cNvSpPr>
              <a:spLocks noChangeArrowheads="1"/>
            </p:cNvSpPr>
            <p:nvPr/>
          </p:nvSpPr>
          <p:spPr bwMode="auto">
            <a:xfrm>
              <a:off x="7658546" y="985168"/>
              <a:ext cx="1079500" cy="1008063"/>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0" name="Oval 13"/>
            <p:cNvSpPr>
              <a:spLocks noChangeArrowheads="1"/>
            </p:cNvSpPr>
            <p:nvPr/>
          </p:nvSpPr>
          <p:spPr bwMode="auto">
            <a:xfrm>
              <a:off x="7515671" y="2425031"/>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11" name="Oval 14"/>
            <p:cNvSpPr>
              <a:spLocks noChangeArrowheads="1"/>
            </p:cNvSpPr>
            <p:nvPr/>
          </p:nvSpPr>
          <p:spPr bwMode="auto">
            <a:xfrm>
              <a:off x="6650483" y="2353593"/>
              <a:ext cx="1079500" cy="1008063"/>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2" name="Oval 15"/>
            <p:cNvSpPr>
              <a:spLocks noChangeArrowheads="1"/>
            </p:cNvSpPr>
            <p:nvPr/>
          </p:nvSpPr>
          <p:spPr bwMode="auto">
            <a:xfrm>
              <a:off x="6002783" y="2425031"/>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13" name="Oval 16"/>
            <p:cNvSpPr>
              <a:spLocks noChangeArrowheads="1"/>
            </p:cNvSpPr>
            <p:nvPr/>
          </p:nvSpPr>
          <p:spPr bwMode="auto">
            <a:xfrm>
              <a:off x="6218683" y="4009356"/>
              <a:ext cx="1079500" cy="1008062"/>
            </a:xfrm>
            <a:prstGeom prst="ellipse">
              <a:avLst/>
            </a:prstGeom>
            <a:solidFill>
              <a:schemeClr val="accent1">
                <a:alpha val="30000"/>
              </a:schemeClr>
            </a:solidFill>
            <a:ln w="19050" algn="ctr">
              <a:solidFill>
                <a:schemeClr val="accent1"/>
              </a:solidFill>
              <a:round/>
              <a:headEnd/>
              <a:tailEnd/>
            </a:ln>
            <a:effectLst/>
          </p:spPr>
          <p:txBody>
            <a:bodyPr wrap="none" lIns="90000" tIns="46800" rIns="90000" bIns="46800" anchor="ctr">
              <a:spAutoFit/>
            </a:bodyPr>
            <a:lstStyle/>
            <a:p>
              <a:endParaRPr lang="en-US"/>
            </a:p>
          </p:txBody>
        </p:sp>
        <p:sp>
          <p:nvSpPr>
            <p:cNvPr id="14" name="Oval 17"/>
            <p:cNvSpPr>
              <a:spLocks noChangeArrowheads="1"/>
            </p:cNvSpPr>
            <p:nvPr/>
          </p:nvSpPr>
          <p:spPr bwMode="auto">
            <a:xfrm>
              <a:off x="5858321" y="3504531"/>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15" name="Oval 18"/>
            <p:cNvSpPr>
              <a:spLocks noChangeArrowheads="1"/>
            </p:cNvSpPr>
            <p:nvPr/>
          </p:nvSpPr>
          <p:spPr bwMode="auto">
            <a:xfrm>
              <a:off x="6218683" y="3577556"/>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16" name="Oval 19"/>
            <p:cNvSpPr>
              <a:spLocks noChangeArrowheads="1"/>
            </p:cNvSpPr>
            <p:nvPr/>
          </p:nvSpPr>
          <p:spPr bwMode="auto">
            <a:xfrm>
              <a:off x="6434583" y="3504531"/>
              <a:ext cx="1079500" cy="1008062"/>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7" name="Oval 20"/>
            <p:cNvSpPr>
              <a:spLocks noChangeArrowheads="1"/>
            </p:cNvSpPr>
            <p:nvPr/>
          </p:nvSpPr>
          <p:spPr bwMode="auto">
            <a:xfrm>
              <a:off x="6937821" y="4009356"/>
              <a:ext cx="1079500" cy="1008062"/>
            </a:xfrm>
            <a:prstGeom prst="ellipse">
              <a:avLst/>
            </a:prstGeom>
            <a:solidFill>
              <a:schemeClr val="tx2">
                <a:alpha val="30000"/>
              </a:schemeClr>
            </a:solidFill>
            <a:ln w="19050" algn="ctr">
              <a:solidFill>
                <a:schemeClr val="tx2"/>
              </a:solidFill>
              <a:round/>
              <a:headEnd/>
              <a:tailEnd/>
            </a:ln>
            <a:effectLst/>
          </p:spPr>
          <p:txBody>
            <a:bodyPr wrap="none" lIns="90000" tIns="46800" rIns="90000" bIns="46800" anchor="ctr">
              <a:spAutoFit/>
            </a:bodyPr>
            <a:lstStyle/>
            <a:p>
              <a:endParaRPr lang="en-US"/>
            </a:p>
          </p:txBody>
        </p:sp>
        <p:sp>
          <p:nvSpPr>
            <p:cNvPr id="18" name="Oval 21"/>
            <p:cNvSpPr>
              <a:spLocks noChangeArrowheads="1"/>
            </p:cNvSpPr>
            <p:nvPr/>
          </p:nvSpPr>
          <p:spPr bwMode="auto">
            <a:xfrm>
              <a:off x="7442646" y="3504531"/>
              <a:ext cx="1079500" cy="1008062"/>
            </a:xfrm>
            <a:prstGeom prst="ellipse">
              <a:avLst/>
            </a:prstGeom>
            <a:solidFill>
              <a:schemeClr val="tx1">
                <a:alpha val="30000"/>
              </a:schemeClr>
            </a:solidFill>
            <a:ln w="19050" algn="ctr">
              <a:solidFill>
                <a:schemeClr val="tx1"/>
              </a:solidFill>
              <a:round/>
              <a:headEnd/>
              <a:tailEnd/>
            </a:ln>
            <a:effectLst/>
          </p:spPr>
          <p:txBody>
            <a:bodyPr wrap="none" lIns="90000" tIns="46800" rIns="90000" bIns="46800" anchor="ctr">
              <a:spAutoFit/>
            </a:bodyPr>
            <a:lstStyle/>
            <a:p>
              <a:endParaRPr lang="en-US"/>
            </a:p>
          </p:txBody>
        </p:sp>
        <p:sp>
          <p:nvSpPr>
            <p:cNvPr id="19" name="Oval 22"/>
            <p:cNvSpPr>
              <a:spLocks noChangeArrowheads="1"/>
            </p:cNvSpPr>
            <p:nvPr/>
          </p:nvSpPr>
          <p:spPr bwMode="auto">
            <a:xfrm>
              <a:off x="7371208" y="4080793"/>
              <a:ext cx="1079500" cy="1008063"/>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grpSp>
      <p:sp>
        <p:nvSpPr>
          <p:cNvPr id="22" name="Date Placeholder 21"/>
          <p:cNvSpPr>
            <a:spLocks noGrp="1"/>
          </p:cNvSpPr>
          <p:nvPr>
            <p:ph type="dt" idx="10"/>
          </p:nvPr>
        </p:nvSpPr>
        <p:spPr/>
        <p:txBody>
          <a:bodyPr/>
          <a:lstStyle/>
          <a:p>
            <a:r>
              <a:rPr lang="en-US" dirty="0"/>
              <a:t>July </a:t>
            </a:r>
            <a:r>
              <a:rPr lang="en-US" dirty="0" smtClean="0"/>
              <a:t>2013</a:t>
            </a:r>
            <a:endParaRPr lang="en-GB" dirty="0"/>
          </a:p>
        </p:txBody>
      </p:sp>
      <p:sp>
        <p:nvSpPr>
          <p:cNvPr id="23" name="Footer Placeholder 22"/>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Channel allocation/sharing, an old problem</a:t>
            </a:r>
            <a:endParaRPr lang="en-US" dirty="0"/>
          </a:p>
        </p:txBody>
      </p:sp>
      <p:sp>
        <p:nvSpPr>
          <p:cNvPr id="6" name="Rounded Rectangle 5"/>
          <p:cNvSpPr/>
          <p:nvPr/>
        </p:nvSpPr>
        <p:spPr bwMode="auto">
          <a:xfrm>
            <a:off x="5412226" y="1273324"/>
            <a:ext cx="1314359" cy="628703"/>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Resource Sharing Algorithms</a:t>
            </a:r>
          </a:p>
        </p:txBody>
      </p:sp>
      <p:sp>
        <p:nvSpPr>
          <p:cNvPr id="7" name="Rounded Rectangle 6"/>
          <p:cNvSpPr/>
          <p:nvPr/>
        </p:nvSpPr>
        <p:spPr bwMode="auto">
          <a:xfrm>
            <a:off x="4269305" y="2130646"/>
            <a:ext cx="1314359" cy="342929"/>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Distributed</a:t>
            </a:r>
          </a:p>
        </p:txBody>
      </p:sp>
      <p:sp>
        <p:nvSpPr>
          <p:cNvPr id="8" name="Rounded Rectangle 7"/>
          <p:cNvSpPr/>
          <p:nvPr/>
        </p:nvSpPr>
        <p:spPr bwMode="auto">
          <a:xfrm>
            <a:off x="6498001" y="2130646"/>
            <a:ext cx="1314359" cy="342929"/>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Centralized</a:t>
            </a:r>
          </a:p>
        </p:txBody>
      </p:sp>
      <p:cxnSp>
        <p:nvCxnSpPr>
          <p:cNvPr id="9" name="Straight Arrow Connector 8"/>
          <p:cNvCxnSpPr>
            <a:endCxn id="7" idx="0"/>
          </p:cNvCxnSpPr>
          <p:nvPr/>
        </p:nvCxnSpPr>
        <p:spPr bwMode="auto">
          <a:xfrm flipH="1">
            <a:off x="4926484" y="1902027"/>
            <a:ext cx="1142921" cy="22861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0" name="Straight Arrow Connector 9"/>
          <p:cNvCxnSpPr>
            <a:endCxn id="8" idx="0"/>
          </p:cNvCxnSpPr>
          <p:nvPr/>
        </p:nvCxnSpPr>
        <p:spPr bwMode="auto">
          <a:xfrm>
            <a:off x="6069406" y="1902027"/>
            <a:ext cx="1085775" cy="22861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sp>
        <p:nvSpPr>
          <p:cNvPr id="11" name="Rounded Rectangle 10"/>
          <p:cNvSpPr/>
          <p:nvPr/>
        </p:nvSpPr>
        <p:spPr bwMode="auto">
          <a:xfrm>
            <a:off x="2269193" y="3559516"/>
            <a:ext cx="1314359" cy="68585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Explicit Signaling</a:t>
            </a:r>
          </a:p>
        </p:txBody>
      </p:sp>
      <p:sp>
        <p:nvSpPr>
          <p:cNvPr id="12" name="Rounded Rectangle 11"/>
          <p:cNvSpPr/>
          <p:nvPr/>
        </p:nvSpPr>
        <p:spPr bwMode="auto">
          <a:xfrm>
            <a:off x="4040721" y="3673826"/>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Implicit Signaling</a:t>
            </a:r>
          </a:p>
        </p:txBody>
      </p:sp>
      <p:sp>
        <p:nvSpPr>
          <p:cNvPr id="13" name="Rounded Rectangle 12"/>
          <p:cNvSpPr/>
          <p:nvPr/>
        </p:nvSpPr>
        <p:spPr bwMode="auto">
          <a:xfrm>
            <a:off x="4783619" y="2816504"/>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Non-Cooperative</a:t>
            </a:r>
          </a:p>
        </p:txBody>
      </p:sp>
      <p:sp>
        <p:nvSpPr>
          <p:cNvPr id="14" name="Rounded Rectangle 13"/>
          <p:cNvSpPr/>
          <p:nvPr/>
        </p:nvSpPr>
        <p:spPr bwMode="auto">
          <a:xfrm>
            <a:off x="3183530" y="2816504"/>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Cooperative</a:t>
            </a:r>
          </a:p>
        </p:txBody>
      </p:sp>
      <p:cxnSp>
        <p:nvCxnSpPr>
          <p:cNvPr id="15" name="Straight Arrow Connector 14"/>
          <p:cNvCxnSpPr>
            <a:stCxn id="7" idx="2"/>
            <a:endCxn id="14" idx="0"/>
          </p:cNvCxnSpPr>
          <p:nvPr/>
        </p:nvCxnSpPr>
        <p:spPr bwMode="auto">
          <a:xfrm flipH="1">
            <a:off x="3840709" y="2473575"/>
            <a:ext cx="1085775" cy="34292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6" name="Straight Arrow Connector 15"/>
          <p:cNvCxnSpPr>
            <a:stCxn id="7" idx="2"/>
            <a:endCxn id="13" idx="0"/>
          </p:cNvCxnSpPr>
          <p:nvPr/>
        </p:nvCxnSpPr>
        <p:spPr bwMode="auto">
          <a:xfrm>
            <a:off x="4926484" y="2473575"/>
            <a:ext cx="514315" cy="34292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7" name="Straight Arrow Connector 16"/>
          <p:cNvCxnSpPr>
            <a:stCxn id="14" idx="2"/>
            <a:endCxn id="11" idx="0"/>
          </p:cNvCxnSpPr>
          <p:nvPr/>
        </p:nvCxnSpPr>
        <p:spPr bwMode="auto">
          <a:xfrm flipH="1">
            <a:off x="2926372" y="3273742"/>
            <a:ext cx="914337" cy="285774"/>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8" name="Straight Arrow Connector 17"/>
          <p:cNvCxnSpPr>
            <a:stCxn id="14" idx="2"/>
            <a:endCxn id="12" idx="0"/>
          </p:cNvCxnSpPr>
          <p:nvPr/>
        </p:nvCxnSpPr>
        <p:spPr bwMode="auto">
          <a:xfrm>
            <a:off x="3840709" y="3273742"/>
            <a:ext cx="857191" cy="400084"/>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sp>
        <p:nvSpPr>
          <p:cNvPr id="19" name="TextBox 18"/>
          <p:cNvSpPr txBox="1"/>
          <p:nvPr/>
        </p:nvSpPr>
        <p:spPr>
          <a:xfrm>
            <a:off x="7847856" y="2929508"/>
            <a:ext cx="1296144" cy="646331"/>
          </a:xfrm>
          <a:prstGeom prst="rect">
            <a:avLst/>
          </a:prstGeom>
          <a:noFill/>
        </p:spPr>
        <p:txBody>
          <a:bodyPr wrap="square" rtlCol="0">
            <a:spAutoFit/>
          </a:bodyPr>
          <a:lstStyle/>
          <a:p>
            <a:pPr algn="ctr"/>
            <a:r>
              <a:rPr lang="en-US" dirty="0" smtClean="0"/>
              <a:t>Frequency Planning</a:t>
            </a:r>
            <a:endParaRPr lang="en-US" dirty="0"/>
          </a:p>
        </p:txBody>
      </p:sp>
      <p:grpSp>
        <p:nvGrpSpPr>
          <p:cNvPr id="27" name="Group 26"/>
          <p:cNvGrpSpPr/>
          <p:nvPr/>
        </p:nvGrpSpPr>
        <p:grpSpPr>
          <a:xfrm>
            <a:off x="6300192" y="3721596"/>
            <a:ext cx="1512168" cy="864096"/>
            <a:chOff x="6084168" y="3433564"/>
            <a:chExt cx="1512168" cy="864096"/>
          </a:xfrm>
        </p:grpSpPr>
        <p:sp>
          <p:nvSpPr>
            <p:cNvPr id="26" name="Rounded Rectangle 25"/>
            <p:cNvSpPr/>
            <p:nvPr/>
          </p:nvSpPr>
          <p:spPr>
            <a:xfrm>
              <a:off x="6084168" y="3433564"/>
              <a:ext cx="1512168" cy="8640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156176" y="3577580"/>
              <a:ext cx="1368152" cy="646331"/>
            </a:xfrm>
            <a:prstGeom prst="rect">
              <a:avLst/>
            </a:prstGeom>
            <a:noFill/>
          </p:spPr>
          <p:txBody>
            <a:bodyPr wrap="square" rtlCol="0">
              <a:spAutoFit/>
            </a:bodyPr>
            <a:lstStyle/>
            <a:p>
              <a:pPr algn="ctr"/>
              <a:r>
                <a:rPr lang="en-US" dirty="0" smtClean="0">
                  <a:solidFill>
                    <a:schemeClr val="bg1"/>
                  </a:solidFill>
                </a:rPr>
                <a:t>Proprietary solution</a:t>
              </a:r>
              <a:endParaRPr lang="en-US" dirty="0">
                <a:solidFill>
                  <a:schemeClr val="bg1"/>
                </a:solidFill>
              </a:endParaRPr>
            </a:p>
          </p:txBody>
        </p:sp>
      </p:grpSp>
      <p:sp>
        <p:nvSpPr>
          <p:cNvPr id="22" name="TextBox 21"/>
          <p:cNvSpPr txBox="1"/>
          <p:nvPr/>
        </p:nvSpPr>
        <p:spPr>
          <a:xfrm>
            <a:off x="3702792" y="4485744"/>
            <a:ext cx="1999302" cy="646331"/>
          </a:xfrm>
          <a:prstGeom prst="rect">
            <a:avLst/>
          </a:prstGeom>
          <a:noFill/>
        </p:spPr>
        <p:txBody>
          <a:bodyPr wrap="square" rtlCol="0">
            <a:spAutoFit/>
          </a:bodyPr>
          <a:lstStyle/>
          <a:p>
            <a:pPr algn="ctr"/>
            <a:r>
              <a:rPr lang="en-US" dirty="0" smtClean="0"/>
              <a:t>802.11aa, RTS/ CTS</a:t>
            </a:r>
            <a:endParaRPr lang="en-US" dirty="0"/>
          </a:p>
        </p:txBody>
      </p:sp>
      <p:grpSp>
        <p:nvGrpSpPr>
          <p:cNvPr id="25" name="Group 24"/>
          <p:cNvGrpSpPr/>
          <p:nvPr/>
        </p:nvGrpSpPr>
        <p:grpSpPr>
          <a:xfrm>
            <a:off x="395536" y="1417340"/>
            <a:ext cx="2448272" cy="1368152"/>
            <a:chOff x="1547664" y="1201316"/>
            <a:chExt cx="2448272" cy="1368152"/>
          </a:xfrm>
        </p:grpSpPr>
        <p:sp>
          <p:nvSpPr>
            <p:cNvPr id="24" name="Rounded Rectangle 23"/>
            <p:cNvSpPr/>
            <p:nvPr/>
          </p:nvSpPr>
          <p:spPr>
            <a:xfrm>
              <a:off x="1547664" y="1201316"/>
              <a:ext cx="2232248" cy="13681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19672" y="1273324"/>
              <a:ext cx="2376264" cy="1200329"/>
            </a:xfrm>
            <a:prstGeom prst="rect">
              <a:avLst/>
            </a:prstGeom>
            <a:noFill/>
          </p:spPr>
          <p:txBody>
            <a:bodyPr wrap="square" rtlCol="0">
              <a:spAutoFit/>
            </a:bodyPr>
            <a:lstStyle/>
            <a:p>
              <a:r>
                <a:rPr lang="en-US" dirty="0" smtClean="0"/>
                <a:t>Solutions exist, but they are trivial, inefficient, or </a:t>
              </a:r>
              <a:r>
                <a:rPr lang="en-US" b="1" dirty="0" smtClean="0"/>
                <a:t>proprietary</a:t>
              </a:r>
              <a:endParaRPr lang="en-US" b="1" dirty="0"/>
            </a:p>
          </p:txBody>
        </p:sp>
      </p:grpSp>
      <p:grpSp>
        <p:nvGrpSpPr>
          <p:cNvPr id="28" name="Group 27"/>
          <p:cNvGrpSpPr/>
          <p:nvPr/>
        </p:nvGrpSpPr>
        <p:grpSpPr>
          <a:xfrm>
            <a:off x="1043608" y="4441676"/>
            <a:ext cx="1512168" cy="864096"/>
            <a:chOff x="6084168" y="3433564"/>
            <a:chExt cx="1512168" cy="864096"/>
          </a:xfrm>
        </p:grpSpPr>
        <p:sp>
          <p:nvSpPr>
            <p:cNvPr id="29" name="Rounded Rectangle 28"/>
            <p:cNvSpPr/>
            <p:nvPr/>
          </p:nvSpPr>
          <p:spPr>
            <a:xfrm>
              <a:off x="6084168" y="3433564"/>
              <a:ext cx="1512168" cy="8640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56176" y="3577580"/>
              <a:ext cx="1368152" cy="646331"/>
            </a:xfrm>
            <a:prstGeom prst="rect">
              <a:avLst/>
            </a:prstGeom>
            <a:noFill/>
          </p:spPr>
          <p:txBody>
            <a:bodyPr wrap="square" rtlCol="0">
              <a:spAutoFit/>
            </a:bodyPr>
            <a:lstStyle/>
            <a:p>
              <a:pPr algn="ctr"/>
              <a:r>
                <a:rPr lang="en-US" dirty="0" smtClean="0">
                  <a:solidFill>
                    <a:schemeClr val="bg1"/>
                  </a:solidFill>
                </a:rPr>
                <a:t>Proprietary solution</a:t>
              </a:r>
              <a:endParaRPr lang="en-US" dirty="0">
                <a:solidFill>
                  <a:schemeClr val="bg1"/>
                </a:solidFill>
              </a:endParaRPr>
            </a:p>
          </p:txBody>
        </p:sp>
      </p:grpSp>
      <p:cxnSp>
        <p:nvCxnSpPr>
          <p:cNvPr id="32" name="Straight Arrow Connector 31"/>
          <p:cNvCxnSpPr>
            <a:stCxn id="8" idx="3"/>
            <a:endCxn id="19" idx="0"/>
          </p:cNvCxnSpPr>
          <p:nvPr/>
        </p:nvCxnSpPr>
        <p:spPr>
          <a:xfrm>
            <a:off x="7812360" y="2302111"/>
            <a:ext cx="683568" cy="627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a:endCxn id="26" idx="0"/>
          </p:cNvCxnSpPr>
          <p:nvPr/>
        </p:nvCxnSpPr>
        <p:spPr>
          <a:xfrm flipH="1">
            <a:off x="7056276" y="2473575"/>
            <a:ext cx="98905" cy="1248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3"/>
            <a:endCxn id="26" idx="0"/>
          </p:cNvCxnSpPr>
          <p:nvPr/>
        </p:nvCxnSpPr>
        <p:spPr>
          <a:xfrm>
            <a:off x="6097978" y="3045123"/>
            <a:ext cx="958298" cy="676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2"/>
            <a:endCxn id="22" idx="0"/>
          </p:cNvCxnSpPr>
          <p:nvPr/>
        </p:nvCxnSpPr>
        <p:spPr>
          <a:xfrm>
            <a:off x="4697901" y="4131064"/>
            <a:ext cx="4542" cy="354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29" idx="3"/>
          </p:cNvCxnSpPr>
          <p:nvPr/>
        </p:nvCxnSpPr>
        <p:spPr>
          <a:xfrm flipH="1">
            <a:off x="2555776" y="4245374"/>
            <a:ext cx="370597" cy="628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Date Placeholder 32"/>
          <p:cNvSpPr>
            <a:spLocks noGrp="1"/>
          </p:cNvSpPr>
          <p:nvPr>
            <p:ph type="dt" idx="10"/>
          </p:nvPr>
        </p:nvSpPr>
        <p:spPr/>
        <p:txBody>
          <a:bodyPr/>
          <a:lstStyle/>
          <a:p>
            <a:r>
              <a:rPr lang="en-US" dirty="0"/>
              <a:t>July </a:t>
            </a:r>
            <a:r>
              <a:rPr lang="en-US" dirty="0" smtClean="0"/>
              <a:t>2013</a:t>
            </a:r>
            <a:endParaRPr lang="en-GB" dirty="0"/>
          </a:p>
        </p:txBody>
      </p:sp>
      <p:sp>
        <p:nvSpPr>
          <p:cNvPr id="35" name="Footer Placeholder 3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smtClean="0"/>
              <a:t>Direct cooperation among APs is intra/inter BSS is desirable due to high potential gains that can provide</a:t>
            </a:r>
          </a:p>
          <a:p>
            <a:pPr>
              <a:buFont typeface="Arial" pitchFamily="34" charset="0"/>
              <a:buChar char="•"/>
            </a:pPr>
            <a:endParaRPr lang="en-US" dirty="0" smtClean="0"/>
          </a:p>
          <a:p>
            <a:pPr>
              <a:buFont typeface="Arial" pitchFamily="34" charset="0"/>
              <a:buChar char="•"/>
            </a:pPr>
            <a:r>
              <a:rPr lang="en-US" dirty="0" smtClean="0"/>
              <a:t>Multi-vendor operation can enable inter-network resource sharing</a:t>
            </a:r>
          </a:p>
          <a:p>
            <a:pPr lvl="1">
              <a:buFont typeface="Arial" pitchFamily="34" charset="0"/>
              <a:buChar char="•"/>
            </a:pPr>
            <a:r>
              <a:rPr lang="en-US" dirty="0" smtClean="0"/>
              <a:t>Potential benefits also for MNOs merging networks from different vendors</a:t>
            </a:r>
          </a:p>
          <a:p>
            <a:pPr lvl="1">
              <a:buFont typeface="Arial" pitchFamily="34" charset="0"/>
              <a:buChar char="•"/>
            </a:pPr>
            <a:endParaRPr lang="en-US" dirty="0" smtClean="0"/>
          </a:p>
          <a:p>
            <a:pPr>
              <a:buFont typeface="Arial" pitchFamily="34" charset="0"/>
              <a:buChar char="•"/>
            </a:pPr>
            <a:r>
              <a:rPr lang="en-US" dirty="0" smtClean="0"/>
              <a:t>Multi-algorithm compatibility would make the resource sharing implementation-independent</a:t>
            </a:r>
          </a:p>
          <a:p>
            <a:pPr>
              <a:buFont typeface="Arial" pitchFamily="34" charset="0"/>
              <a:buChar char="•"/>
            </a:pPr>
            <a:endParaRPr lang="en-US" dirty="0" smtClean="0"/>
          </a:p>
          <a:p>
            <a:pPr>
              <a:buFont typeface="Arial" pitchFamily="34" charset="0"/>
              <a:buChar char="•"/>
            </a:pPr>
            <a:r>
              <a:rPr lang="en-US" dirty="0" smtClean="0"/>
              <a:t>Inter-network communication could be based on Over-The-Air message exchange</a:t>
            </a:r>
            <a:endParaRPr lang="en-US" dirty="0"/>
          </a:p>
        </p:txBody>
      </p:sp>
      <p:sp>
        <p:nvSpPr>
          <p:cNvPr id="4" name="Date Placeholder 3"/>
          <p:cNvSpPr>
            <a:spLocks noGrp="1"/>
          </p:cNvSpPr>
          <p:nvPr>
            <p:ph type="dt" idx="10"/>
          </p:nvPr>
        </p:nvSpPr>
        <p:spPr/>
        <p:txBody>
          <a:bodyPr/>
          <a:lstStyle/>
          <a:p>
            <a:r>
              <a:rPr lang="en-US" dirty="0"/>
              <a:t>July </a:t>
            </a:r>
            <a:r>
              <a:rPr lang="en-US" dirty="0" smtClean="0"/>
              <a:t>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basic idea is to provide an API among different algorithms and implementations</a:t>
            </a:r>
          </a:p>
          <a:p>
            <a:pPr>
              <a:buFont typeface="Arial" pitchFamily="34" charset="0"/>
              <a:buChar char="•"/>
            </a:pPr>
            <a:r>
              <a:rPr lang="en-US" dirty="0" smtClean="0"/>
              <a:t>Only the protocol needs to be specified, even leaving some fields/bytes algorithm-dependent</a:t>
            </a:r>
          </a:p>
        </p:txBody>
      </p:sp>
      <p:grpSp>
        <p:nvGrpSpPr>
          <p:cNvPr id="8" name="Group 7"/>
          <p:cNvGrpSpPr/>
          <p:nvPr/>
        </p:nvGrpSpPr>
        <p:grpSpPr>
          <a:xfrm>
            <a:off x="3095145" y="3269803"/>
            <a:ext cx="4501191" cy="2035969"/>
            <a:chOff x="4211960" y="2765747"/>
            <a:chExt cx="4501191" cy="2035969"/>
          </a:xfrm>
        </p:grpSpPr>
        <p:pic>
          <p:nvPicPr>
            <p:cNvPr id="4" name="Picture 3" descr="use case.png"/>
            <p:cNvPicPr/>
            <p:nvPr/>
          </p:nvPicPr>
          <p:blipFill>
            <a:blip r:embed="rId2" cstate="print"/>
            <a:srcRect b="33913"/>
            <a:stretch>
              <a:fillRect/>
            </a:stretch>
          </p:blipFill>
          <p:spPr>
            <a:xfrm>
              <a:off x="4211960" y="2785492"/>
              <a:ext cx="4501191" cy="2016224"/>
            </a:xfrm>
            <a:prstGeom prst="rect">
              <a:avLst/>
            </a:prstGeom>
          </p:spPr>
        </p:pic>
        <p:sp>
          <p:nvSpPr>
            <p:cNvPr id="6" name="TextBox 5"/>
            <p:cNvSpPr txBox="1"/>
            <p:nvPr/>
          </p:nvSpPr>
          <p:spPr>
            <a:xfrm>
              <a:off x="4449500" y="2765747"/>
              <a:ext cx="751872" cy="307777"/>
            </a:xfrm>
            <a:prstGeom prst="rect">
              <a:avLst/>
            </a:prstGeom>
            <a:solidFill>
              <a:schemeClr val="bg1"/>
            </a:solidFill>
          </p:spPr>
          <p:txBody>
            <a:bodyPr wrap="none" rtlCol="0">
              <a:spAutoFit/>
            </a:bodyPr>
            <a:lstStyle/>
            <a:p>
              <a:r>
                <a:rPr lang="en-US" sz="1400" dirty="0" smtClean="0"/>
                <a:t>Vendor</a:t>
              </a:r>
              <a:endParaRPr lang="en-US" sz="1400" dirty="0"/>
            </a:p>
          </p:txBody>
        </p:sp>
        <p:sp>
          <p:nvSpPr>
            <p:cNvPr id="7" name="TextBox 6"/>
            <p:cNvSpPr txBox="1"/>
            <p:nvPr/>
          </p:nvSpPr>
          <p:spPr>
            <a:xfrm>
              <a:off x="7236296" y="2785492"/>
              <a:ext cx="751872" cy="307777"/>
            </a:xfrm>
            <a:prstGeom prst="rect">
              <a:avLst/>
            </a:prstGeom>
            <a:solidFill>
              <a:schemeClr val="bg1"/>
            </a:solidFill>
          </p:spPr>
          <p:txBody>
            <a:bodyPr wrap="none" rtlCol="0">
              <a:spAutoFit/>
            </a:bodyPr>
            <a:lstStyle/>
            <a:p>
              <a:r>
                <a:rPr lang="en-US" sz="1400" dirty="0" smtClean="0"/>
                <a:t>Vendor</a:t>
              </a:r>
              <a:endParaRPr lang="en-US" sz="1400" dirty="0"/>
            </a:p>
          </p:txBody>
        </p:sp>
      </p:grpSp>
      <p:sp>
        <p:nvSpPr>
          <p:cNvPr id="10" name="Rectangle 9"/>
          <p:cNvSpPr/>
          <p:nvPr/>
        </p:nvSpPr>
        <p:spPr>
          <a:xfrm>
            <a:off x="611560" y="3433564"/>
            <a:ext cx="2520280" cy="1754326"/>
          </a:xfrm>
          <a:prstGeom prst="rect">
            <a:avLst/>
          </a:prstGeom>
        </p:spPr>
        <p:txBody>
          <a:bodyPr wrap="square">
            <a:spAutoFit/>
          </a:bodyPr>
          <a:lstStyle/>
          <a:p>
            <a:pPr marL="355600" indent="-355600">
              <a:buFont typeface="Arial" pitchFamily="34" charset="0"/>
              <a:buChar char="•"/>
            </a:pPr>
            <a:r>
              <a:rPr lang="en-US" dirty="0" smtClean="0"/>
              <a:t>From a certification and testing perspective only ensuring fairness behavior of the algorithm is required</a:t>
            </a:r>
            <a:endParaRPr lang="en-US" dirty="0"/>
          </a:p>
        </p:txBody>
      </p:sp>
      <p:sp>
        <p:nvSpPr>
          <p:cNvPr id="9" name="Date Placeholder 8"/>
          <p:cNvSpPr>
            <a:spLocks noGrp="1"/>
          </p:cNvSpPr>
          <p:nvPr>
            <p:ph type="dt" idx="10"/>
          </p:nvPr>
        </p:nvSpPr>
        <p:spPr/>
        <p:txBody>
          <a:bodyPr/>
          <a:lstStyle/>
          <a:p>
            <a:r>
              <a:rPr lang="en-US" dirty="0"/>
              <a:t>July </a:t>
            </a:r>
            <a:r>
              <a:rPr lang="en-US" dirty="0" smtClean="0"/>
              <a:t>2013</a:t>
            </a:r>
            <a:endParaRPr lang="en-GB" dirty="0"/>
          </a:p>
        </p:txBody>
      </p:sp>
      <p:sp>
        <p:nvSpPr>
          <p:cNvPr id="11" name="Footer Placeholder 10"/>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2862</TotalTime>
  <Words>1293</Words>
  <Application>Microsoft Office PowerPoint</Application>
  <PresentationFormat>On-screen Show (16:10)</PresentationFormat>
  <Paragraphs>200</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802-11-Submission</vt:lpstr>
      <vt:lpstr>Picture</vt:lpstr>
      <vt:lpstr>Control Channel Signaling Protocol for Co-operative Resource Allocation in WLAN</vt:lpstr>
      <vt:lpstr>Agenda</vt:lpstr>
      <vt:lpstr>What is COST</vt:lpstr>
      <vt:lpstr>The IC0902 Action</vt:lpstr>
      <vt:lpstr>Contributors</vt:lpstr>
      <vt:lpstr>Scenario</vt:lpstr>
      <vt:lpstr>Channel allocation/sharing, an old problem</vt:lpstr>
      <vt:lpstr>Motivation</vt:lpstr>
      <vt:lpstr>Basic Principle</vt:lpstr>
      <vt:lpstr>Concepts and Terminology</vt:lpstr>
      <vt:lpstr>How does it work?</vt:lpstr>
      <vt:lpstr>Why negotiation?</vt:lpstr>
      <vt:lpstr>Protocol fields</vt:lpstr>
      <vt:lpstr>Packet format</vt:lpstr>
      <vt:lpstr>Protocol behavior</vt:lpstr>
      <vt:lpstr>SDL of the protocol behavior are also available</vt:lpstr>
      <vt:lpstr>Potential Impact</vt:lpstr>
      <vt:lpstr>Road ahead</vt:lpstr>
      <vt:lpstr>Info and material</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F. Cattoni</dc:creator>
  <cp:lastModifiedBy>Clint Chaplin - SISA</cp:lastModifiedBy>
  <cp:revision>64</cp:revision>
  <dcterms:created xsi:type="dcterms:W3CDTF">2013-07-08T09:49:33Z</dcterms:created>
  <dcterms:modified xsi:type="dcterms:W3CDTF">2013-07-14T15:46:36Z</dcterms:modified>
</cp:coreProperties>
</file>