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8" r:id="rId11"/>
    <p:sldId id="279" r:id="rId12"/>
    <p:sldId id="273" r:id="rId13"/>
    <p:sldId id="284" r:id="rId14"/>
    <p:sldId id="276" r:id="rId15"/>
    <p:sldId id="280" r:id="rId16"/>
    <p:sldId id="281" r:id="rId17"/>
    <p:sldId id="277" r:id="rId18"/>
    <p:sldId id="283" r:id="rId19"/>
    <p:sldId id="282" r:id="rId20"/>
    <p:sldId id="264" r:id="rId2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15/07/2013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788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André Bourdoux, IMEC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1"/>
            <a:ext cx="7770813" cy="9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824"/>
            <a:ext cx="7770813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11-13/0764r0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sing.stanford.edu/fullduplex/" TargetMode="External"/><Relationship Id="rId7" Type="http://schemas.openxmlformats.org/officeDocument/2006/relationships/hyperlink" Target="http://www.jsac.ucsd.edu/Calls/Full-duplexCFP.pdf" TargetMode="External"/><Relationship Id="rId2" Type="http://schemas.openxmlformats.org/officeDocument/2006/relationships/hyperlink" Target="http://warp.rice.edu/trac/wiki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p7-duplo.eu/index.php" TargetMode="External"/><Relationship Id="rId5" Type="http://schemas.openxmlformats.org/officeDocument/2006/relationships/hyperlink" Target="http://www.cst.uwaterloo.ca/twoWayWireless.php" TargetMode="External"/><Relationship Id="rId4" Type="http://schemas.openxmlformats.org/officeDocument/2006/relationships/hyperlink" Target="http://scenic.princeton.edu/pt-full-duplex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7-duplo.eu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Full-duplex Technology for HEW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79997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2013-07-14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3381"/>
              </p:ext>
            </p:extLst>
          </p:nvPr>
        </p:nvGraphicFramePr>
        <p:xfrm>
          <a:off x="252413" y="3179763"/>
          <a:ext cx="8355012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Document" r:id="rId5" imgW="8258040" imgH="2611027" progId="Word.Document.8">
                  <p:embed/>
                </p:oleObj>
              </mc:Choice>
              <mc:Fallback>
                <p:oleObj name="Document" r:id="rId5" imgW="8258040" imgH="261102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179763"/>
                        <a:ext cx="8355012" cy="2633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4703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solutions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Three main cancellation techniques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At the antenna level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Antenna layout minimizes leakage from TX antenna into RX antenna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Circulator with high isolation if common TX and RX antenna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RF/IF/analog baseband cancellation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Sample of (non-ideal) transmitted signal is injected with opposite phase (and delay?) into the receiver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Digital baseband cancellation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Scaled/delayed/rotated version of ideal TX baseband signal is subtracted from received baseband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Can be implemented per sub-carrier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practice combination of above techniques is needed to achieve 80-110 dB self-interference cancellation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1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solutions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Cancellation requires some form of “channel estimation” from TX to RX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be implicit for RF/IF/analog cancellation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Probably explicit for digital cancellation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SISO transceiver needs to cancel  ONE TX leakage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</a:t>
            </a:r>
            <a:r>
              <a:rPr lang="en-US" baseline="-25000" dirty="0" smtClean="0"/>
              <a:t>TX</a:t>
            </a:r>
            <a:r>
              <a:rPr lang="en-US" dirty="0" smtClean="0"/>
              <a:t> x N</a:t>
            </a:r>
            <a:r>
              <a:rPr lang="en-US" baseline="-25000" dirty="0" smtClean="0"/>
              <a:t>RX</a:t>
            </a:r>
            <a:r>
              <a:rPr lang="en-US" dirty="0" smtClean="0"/>
              <a:t> MIMO transceiver needs to cancel </a:t>
            </a:r>
            <a:r>
              <a:rPr lang="en-US" dirty="0"/>
              <a:t>N</a:t>
            </a:r>
            <a:r>
              <a:rPr lang="en-US" baseline="-25000" dirty="0"/>
              <a:t>TX</a:t>
            </a:r>
            <a:r>
              <a:rPr lang="en-US" dirty="0" smtClean="0"/>
              <a:t> leakages into all </a:t>
            </a:r>
            <a:r>
              <a:rPr lang="en-US" dirty="0"/>
              <a:t>N</a:t>
            </a:r>
            <a:r>
              <a:rPr lang="en-US" baseline="-25000" dirty="0"/>
              <a:t>RX</a:t>
            </a:r>
            <a:r>
              <a:rPr lang="en-US" dirty="0" smtClean="0"/>
              <a:t> RX branches: </a:t>
            </a:r>
            <a:r>
              <a:rPr lang="en-US" dirty="0" smtClean="0">
                <a:sym typeface="Wingdings" pitchFamily="2" charset="2"/>
              </a:rPr>
              <a:t> more complex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472136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Many groups and </a:t>
            </a:r>
            <a:r>
              <a:rPr lang="en-US" dirty="0" err="1" smtClean="0"/>
              <a:t>oganizations</a:t>
            </a:r>
            <a:r>
              <a:rPr lang="en-US" dirty="0" smtClean="0"/>
              <a:t> are very active on FD and have demonstrators at various levels of maturity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Rice Univ.: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warp.rice.edu/trac/wiki/about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Stanford Univ.: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://sing.stanford.edu/fullduplex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Princeton Univ.: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scenic.princeton.edu/pt-full-duplex.php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Univ. Waterloo: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www.cst.uwaterloo.ca/twoWayWireless.php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IMEC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. . 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European FP7 project DUPLO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Partners: </a:t>
            </a:r>
            <a:r>
              <a:rPr lang="en-US" dirty="0" err="1" smtClean="0"/>
              <a:t>Renesas</a:t>
            </a:r>
            <a:r>
              <a:rPr lang="en-US" dirty="0" smtClean="0"/>
              <a:t> Mobile, Univ. </a:t>
            </a:r>
            <a:r>
              <a:rPr lang="en-US" dirty="0" err="1" smtClean="0"/>
              <a:t>Twente</a:t>
            </a:r>
            <a:r>
              <a:rPr lang="en-US" dirty="0" smtClean="0"/>
              <a:t>, Univ. Oulu, Univ. Surrey, IMEC, Thales, TTI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accent2"/>
                </a:solidFill>
                <a:hlinkClick r:id="rId6"/>
              </a:rPr>
              <a:t>www.fp7-duplo.eu/index.php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See also upcoming CFP for JSAC on FD:</a:t>
            </a:r>
            <a:endParaRPr lang="en-US" dirty="0" smtClean="0">
              <a:solidFill>
                <a:srgbClr val="FF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www.jsac.ucsd.edu/Calls/Full-duplexCFP.pdf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96096"/>
            <a:ext cx="1872208" cy="44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4721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Self-interference rejection requirements: 80 to 110 dB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  <a:tabLst>
                <a:tab pos="4124325" algn="l"/>
              </a:tabLst>
            </a:pPr>
            <a:r>
              <a:rPr lang="en-US" dirty="0" smtClean="0"/>
              <a:t>Antenna-level cancellation: 	25 to 40 dB </a:t>
            </a:r>
            <a:r>
              <a:rPr lang="en-US" baseline="30000" dirty="0" smtClean="0"/>
              <a:t>(a)</a:t>
            </a:r>
          </a:p>
          <a:p>
            <a:pPr>
              <a:buFont typeface="Arial" pitchFamily="34" charset="0"/>
              <a:buChar char="•"/>
              <a:tabLst>
                <a:tab pos="4124325" algn="l"/>
              </a:tabLst>
            </a:pPr>
            <a:r>
              <a:rPr lang="en-US" dirty="0" smtClean="0"/>
              <a:t>RF/IF/analog: 	20 to 30 dB </a:t>
            </a:r>
            <a:r>
              <a:rPr lang="en-US" baseline="30000" dirty="0" smtClean="0"/>
              <a:t>(b)</a:t>
            </a:r>
          </a:p>
          <a:p>
            <a:pPr>
              <a:buFont typeface="Arial" pitchFamily="34" charset="0"/>
              <a:buChar char="•"/>
              <a:tabLst>
                <a:tab pos="4124325" algn="l"/>
              </a:tabLst>
            </a:pPr>
            <a:r>
              <a:rPr lang="en-US" dirty="0" smtClean="0"/>
              <a:t>Digital baseband: 	20 to 30 dB </a:t>
            </a:r>
            <a:r>
              <a:rPr lang="en-US" baseline="30000" dirty="0" smtClean="0"/>
              <a:t>(c)</a:t>
            </a:r>
          </a:p>
          <a:p>
            <a:pPr>
              <a:buFont typeface="Arial" pitchFamily="34" charset="0"/>
              <a:buChar char="•"/>
              <a:tabLst>
                <a:tab pos="4124325" algn="l"/>
              </a:tabLst>
            </a:pPr>
            <a:endParaRPr lang="en-US" dirty="0"/>
          </a:p>
          <a:p>
            <a:pPr marL="0" indent="0">
              <a:tabLst>
                <a:tab pos="4124325" algn="l"/>
              </a:tabLst>
            </a:pPr>
            <a:r>
              <a:rPr lang="en-US" sz="1600" dirty="0" smtClean="0"/>
              <a:t>Numbers </a:t>
            </a:r>
            <a:r>
              <a:rPr lang="en-US" sz="1600" dirty="0" smtClean="0"/>
              <a:t>from:</a:t>
            </a:r>
          </a:p>
          <a:p>
            <a:pPr marL="0" indent="0">
              <a:tabLst>
                <a:tab pos="4124325" algn="l"/>
              </a:tabLst>
            </a:pPr>
            <a:r>
              <a:rPr lang="en-US" sz="1400" dirty="0" smtClean="0"/>
              <a:t>(a</a:t>
            </a:r>
            <a:r>
              <a:rPr lang="en-US" sz="1400" dirty="0"/>
              <a:t>): Univ. </a:t>
            </a:r>
            <a:r>
              <a:rPr lang="en-US" sz="1400" dirty="0" smtClean="0"/>
              <a:t>Waterloo, (b</a:t>
            </a:r>
            <a:r>
              <a:rPr lang="en-US" sz="1400" dirty="0"/>
              <a:t>): Stanford </a:t>
            </a:r>
            <a:r>
              <a:rPr lang="en-US" sz="1400" dirty="0" smtClean="0"/>
              <a:t>Univ. (active </a:t>
            </a:r>
            <a:r>
              <a:rPr lang="en-US" sz="1400" dirty="0" err="1" smtClean="0"/>
              <a:t>balun</a:t>
            </a:r>
            <a:r>
              <a:rPr lang="en-US" sz="1400" dirty="0" smtClean="0"/>
              <a:t>), (c): </a:t>
            </a:r>
            <a:r>
              <a:rPr lang="en-US" sz="1400" dirty="0"/>
              <a:t>Stanford Univ. </a:t>
            </a:r>
            <a:r>
              <a:rPr lang="en-US" sz="1400" dirty="0" smtClean="0"/>
              <a:t>(time dependent)</a:t>
            </a:r>
          </a:p>
          <a:p>
            <a:pPr marL="0" indent="0">
              <a:tabLst>
                <a:tab pos="4124325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9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FD in access coordination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40" y="2327173"/>
            <a:ext cx="67246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66675" y="5891833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[DUPLO-D1.1]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FD in access coordination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17" y="1676014"/>
            <a:ext cx="66865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66675" y="5891833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[DUPLO-D1.1]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4211960" y="3284984"/>
            <a:ext cx="4824536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331640" y="4509120"/>
            <a:ext cx="3096344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9512" y="2636912"/>
            <a:ext cx="3096344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FD in access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interference regions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460553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76" y="3342012"/>
            <a:ext cx="447028" cy="4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6300192" y="4084328"/>
            <a:ext cx="50405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76" y="5214220"/>
            <a:ext cx="447028" cy="4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2051720" y="5373216"/>
            <a:ext cx="50405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64448"/>
            <a:ext cx="460553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10820"/>
            <a:ext cx="447028" cy="4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flipH="1">
            <a:off x="6315172" y="4221088"/>
            <a:ext cx="50405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44" y="3861048"/>
            <a:ext cx="460553" cy="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>
            <a:off x="2051720" y="3573016"/>
            <a:ext cx="50405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08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impact 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PHY layer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signal-to-noise-and-interference ratio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r>
              <a:rPr lang="en-US" dirty="0" smtClean="0"/>
              <a:t>  </a:t>
            </a:r>
          </a:p>
          <a:p>
            <a:pPr marL="400050">
              <a:buFont typeface="Arial" pitchFamily="34" charset="0"/>
              <a:buChar char="•"/>
            </a:pPr>
            <a:r>
              <a:rPr lang="en-US" dirty="0" smtClean="0"/>
              <a:t>MAC layer</a:t>
            </a:r>
            <a:endParaRPr lang="en-US" dirty="0"/>
          </a:p>
          <a:p>
            <a:pPr marL="800100" lvl="1">
              <a:buFont typeface="Arial" pitchFamily="34" charset="0"/>
              <a:buChar char="•"/>
            </a:pPr>
            <a:r>
              <a:rPr lang="en-US" dirty="0"/>
              <a:t>MAC delay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Link reliability</a:t>
            </a:r>
            <a:r>
              <a:rPr lang="en-US" dirty="0"/>
              <a:t>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endParaRPr lang="en-US" dirty="0" smtClean="0"/>
          </a:p>
          <a:p>
            <a:pPr marL="400050">
              <a:buFont typeface="Arial" pitchFamily="34" charset="0"/>
              <a:buChar char="•"/>
            </a:pPr>
            <a:r>
              <a:rPr lang="en-US" dirty="0" smtClean="0"/>
              <a:t>Network layer</a:t>
            </a:r>
          </a:p>
          <a:p>
            <a:pPr marL="800100" lvl="1">
              <a:buFont typeface="Arial" pitchFamily="34" charset="0"/>
              <a:buChar char="•"/>
            </a:pPr>
            <a:r>
              <a:rPr lang="en-US" dirty="0"/>
              <a:t>Achievable </a:t>
            </a:r>
            <a:r>
              <a:rPr lang="en-US" dirty="0" smtClean="0"/>
              <a:t>throughput</a:t>
            </a:r>
            <a:r>
              <a:rPr lang="en-US" dirty="0"/>
              <a:t>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End-to-end delays</a:t>
            </a:r>
            <a:r>
              <a:rPr lang="en-US" dirty="0"/>
              <a:t>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Node </a:t>
            </a:r>
            <a:r>
              <a:rPr lang="en-US" dirty="0"/>
              <a:t>buffer </a:t>
            </a:r>
            <a:r>
              <a:rPr lang="en-US" dirty="0" smtClean="0"/>
              <a:t>space</a:t>
            </a:r>
            <a:r>
              <a:rPr lang="en-US" dirty="0"/>
              <a:t>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Delay jitter</a:t>
            </a:r>
            <a:r>
              <a:rPr lang="en-US" dirty="0"/>
              <a:t> (  </a:t>
            </a:r>
            <a:r>
              <a:rPr lang="en-US" b="1" dirty="0">
                <a:solidFill>
                  <a:srgbClr val="00C000"/>
                </a:solidFill>
                <a:sym typeface="Carta"/>
              </a:rPr>
              <a:t></a:t>
            </a:r>
            <a:r>
              <a:rPr lang="en-US" dirty="0">
                <a:sym typeface="Carta"/>
              </a:rPr>
              <a:t>  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Packet </a:t>
            </a:r>
            <a:r>
              <a:rPr lang="en-US" dirty="0"/>
              <a:t>loss </a:t>
            </a:r>
            <a:r>
              <a:rPr lang="en-US" dirty="0" smtClean="0"/>
              <a:t>ratio</a:t>
            </a:r>
            <a:r>
              <a:rPr lang="en-US" dirty="0"/>
              <a:t>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Energy </a:t>
            </a:r>
            <a:r>
              <a:rPr lang="en-US" dirty="0"/>
              <a:t>expended per </a:t>
            </a:r>
            <a:r>
              <a:rPr lang="en-US" dirty="0" smtClean="0"/>
              <a:t>packet</a:t>
            </a:r>
            <a:r>
              <a:rPr lang="en-US" dirty="0"/>
              <a:t>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endParaRPr lang="en-US" dirty="0" smtClean="0"/>
          </a:p>
          <a:p>
            <a:pPr marL="800100" lvl="1">
              <a:buFont typeface="Arial" pitchFamily="34" charset="0"/>
              <a:buChar char="•"/>
            </a:pPr>
            <a:r>
              <a:rPr lang="en-US" dirty="0" smtClean="0"/>
              <a:t>Route lifetime</a:t>
            </a:r>
            <a:r>
              <a:rPr lang="en-US" dirty="0"/>
              <a:t> ( </a:t>
            </a:r>
            <a:r>
              <a:rPr lang="en-US" b="1" dirty="0">
                <a:solidFill>
                  <a:srgbClr val="FF0000"/>
                </a:solidFill>
                <a:sym typeface="Carta"/>
              </a:rPr>
              <a:t></a:t>
            </a:r>
            <a:r>
              <a:rPr lang="en-US" dirty="0">
                <a:sym typeface="Carta"/>
              </a:rPr>
              <a:t> 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6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Full-duplex is more suitable for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Short range wireless links (because of lower P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 hoc links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Relaying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Small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Full-duplex is an emerging radio paradigm that has the potential to improve the efficiency of future WLANs.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Good results have been booked by several organizations and more to come from research projects.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Full-duplex can be beneficial to certain HEW use cases.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4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00128"/>
          </a:xfrm>
          <a:ln/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As part of the effort to develop a PAR and 5C for High Efficiency WLAN (HEW), the IEEE 802.11 </a:t>
            </a:r>
            <a:r>
              <a:rPr lang="en-GB" dirty="0" smtClean="0"/>
              <a:t>HEW Study Group </a:t>
            </a:r>
            <a:r>
              <a:rPr lang="en-GB" dirty="0"/>
              <a:t>is </a:t>
            </a:r>
            <a:r>
              <a:rPr lang="en-GB" dirty="0" smtClean="0"/>
              <a:t>collecting inputs </a:t>
            </a:r>
            <a:r>
              <a:rPr lang="en-GB" dirty="0"/>
              <a:t>from the </a:t>
            </a:r>
            <a:r>
              <a:rPr lang="en-GB" dirty="0" smtClean="0"/>
              <a:t>802.11 WG members on new PHY and MAC technologies to </a:t>
            </a:r>
            <a:r>
              <a:rPr lang="en-GB" dirty="0" smtClean="0">
                <a:solidFill>
                  <a:srgbClr val="FF0000"/>
                </a:solidFill>
              </a:rPr>
              <a:t>increase the spectrum efficiency and area throughput</a:t>
            </a:r>
            <a:r>
              <a:rPr lang="en-GB" dirty="0" smtClean="0"/>
              <a:t> of 802.11 WLANs.</a:t>
            </a:r>
            <a:endParaRPr lang="en-GB" sz="2400" b="1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This presentation introduces the </a:t>
            </a:r>
            <a:r>
              <a:rPr lang="en-GB" dirty="0" smtClean="0">
                <a:solidFill>
                  <a:srgbClr val="FF0000"/>
                </a:solidFill>
              </a:rPr>
              <a:t>full-duplex (FD) </a:t>
            </a:r>
            <a:r>
              <a:rPr lang="en-GB" dirty="0" smtClean="0"/>
              <a:t>technology that makes it possible to double the instantaneous PHY spectral efficiency.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The goal of this presentation is to start a reflexion process in the HEW SG about the relevance/timeliness of this technology for HEW.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 smtClean="0"/>
              <a:t>13/0339r10 “</a:t>
            </a:r>
            <a:r>
              <a:rPr lang="en-GB" dirty="0"/>
              <a:t>High-efficiency WLAN Straw </a:t>
            </a:r>
            <a:r>
              <a:rPr lang="en-GB" dirty="0" smtClean="0"/>
              <a:t>poll”</a:t>
            </a:r>
          </a:p>
          <a:p>
            <a:r>
              <a:rPr lang="en-US" dirty="0"/>
              <a:t>13/0331r5 “High-Efficiency WLAN”, Laurent </a:t>
            </a:r>
            <a:r>
              <a:rPr lang="en-US" dirty="0" err="1"/>
              <a:t>Cariou</a:t>
            </a:r>
            <a:r>
              <a:rPr lang="en-US" dirty="0"/>
              <a:t> (Orange</a:t>
            </a:r>
            <a:r>
              <a:rPr lang="en-US" dirty="0" smtClean="0"/>
              <a:t>)</a:t>
            </a:r>
          </a:p>
          <a:p>
            <a:r>
              <a:rPr lang="en-US" dirty="0"/>
              <a:t>FP7 DUPLO project: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www.fp7-duplo.eu/index.php</a:t>
            </a:r>
            <a:endParaRPr lang="en-US" dirty="0" smtClean="0"/>
          </a:p>
          <a:p>
            <a:endParaRPr lang="en-US" dirty="0"/>
          </a:p>
          <a:p>
            <a:r>
              <a:rPr lang="en-US" sz="1800" dirty="0" smtClean="0"/>
              <a:t>[DUPLO-D1.1]: INFSO-ICT-316369 DUPLO-Report D1.1, System Scenarios and Technical Requirements for Full-Duplex Concept, April 2013, http</a:t>
            </a:r>
            <a:r>
              <a:rPr lang="en-US" sz="1800" dirty="0"/>
              <a:t>://</a:t>
            </a:r>
            <a:r>
              <a:rPr lang="en-US" sz="1800" dirty="0" smtClean="0"/>
              <a:t>www.fp7-duplo.eu/images/docs/Deliverables/D1_1_v_1.0.pdf.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205093" cy="41132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2.4 and 5GHz spectrum scarcity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Steady, seemingly unstoppable</a:t>
            </a:r>
            <a:br>
              <a:rPr lang="en-US" dirty="0" smtClean="0"/>
            </a:br>
            <a:r>
              <a:rPr lang="en-US" dirty="0" smtClean="0"/>
              <a:t>increase in throughput requirements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Existing extensions cannot “stretch”</a:t>
            </a:r>
            <a:br>
              <a:rPr lang="en-US" dirty="0" smtClean="0"/>
            </a:br>
            <a:r>
              <a:rPr lang="en-US" dirty="0" smtClean="0"/>
              <a:t>infinitely: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Higher bandwidth and/or more frequency bands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Larger constellation size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spatial streams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Innovative solutions needed at PHY, MAC and topology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410603" cy="249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6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Most (TDD) wireless bi-directional links deployed today are half-duplex (HD):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Throughput can significantly be increased if the two nodes are able to transmit simultaneously. Full-duplex is an emerging radio transmission paradigm.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? Considered in 802.11 HEW SG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691680" y="2996952"/>
            <a:ext cx="58326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123728" y="2708920"/>
            <a:ext cx="230425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 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691680" y="3501008"/>
            <a:ext cx="58326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716016" y="3212976"/>
            <a:ext cx="230425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691680" y="5877272"/>
            <a:ext cx="58326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123728" y="5589240"/>
            <a:ext cx="489654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 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91680" y="6381328"/>
            <a:ext cx="58326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23728" y="6093296"/>
            <a:ext cx="489654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Increased </a:t>
            </a:r>
            <a:r>
              <a:rPr lang="en-US" dirty="0"/>
              <a:t>spectral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Up </a:t>
            </a:r>
            <a:r>
              <a:rPr lang="en-US" dirty="0"/>
              <a:t>to 100% link capacity improvement over traditional half-duplex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flexibility in spectrum usage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/>
              <a:t>air interface </a:t>
            </a:r>
            <a:r>
              <a:rPr lang="en-US" dirty="0" smtClean="0"/>
              <a:t>delay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May ease / solve the hidden node problem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. . 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complex antenna / transceiver / DSP design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Simpler for SISO than for MIMO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MAC and protocol must be adapted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(1)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86" y="2996952"/>
            <a:ext cx="727570" cy="7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0" y="30689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1540174" y="3212976"/>
            <a:ext cx="7920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468166" y="3429000"/>
            <a:ext cx="7920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4070" y="43651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 is full-duplex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 is full-duplex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727570" cy="7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5220072" y="3356992"/>
            <a:ext cx="7920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164288" y="3356992"/>
            <a:ext cx="7920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436096" y="43651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 is full-duplex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STAs are half-duplex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30689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Device start transmitting,</a:t>
            </a:r>
            <a:br>
              <a:rPr lang="en-US" dirty="0" smtClean="0"/>
            </a:br>
            <a:r>
              <a:rPr lang="en-US" dirty="0" smtClean="0"/>
              <a:t>then receives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Device starts receiving,</a:t>
            </a:r>
            <a:br>
              <a:rPr lang="en-US" dirty="0" smtClean="0"/>
            </a:br>
            <a:r>
              <a:rPr lang="en-US" dirty="0" smtClean="0"/>
              <a:t>then transmits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Synchronous </a:t>
            </a:r>
          </a:p>
          <a:p>
            <a:pPr marL="457200" lvl="1" indent="0"/>
            <a:endParaRPr lang="en-US" dirty="0"/>
          </a:p>
          <a:p>
            <a:pPr marL="457200" lvl="1" indent="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Impacts the estimation of desired channel / self-interference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60032" y="2276872"/>
            <a:ext cx="40324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292080" y="1988840"/>
            <a:ext cx="2304256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 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860032" y="2780928"/>
            <a:ext cx="40324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868144" y="2492896"/>
            <a:ext cx="2304256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932040" y="3573016"/>
            <a:ext cx="39604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940152" y="3284984"/>
            <a:ext cx="2232248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932040" y="4077072"/>
            <a:ext cx="39604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364088" y="3789040"/>
            <a:ext cx="2232248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932040" y="4869160"/>
            <a:ext cx="39604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364088" y="4581128"/>
            <a:ext cx="2232248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STA1 to STA2)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932040" y="5373216"/>
            <a:ext cx="39604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364088" y="5085184"/>
            <a:ext cx="2232248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data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STA2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STA1)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solutions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8206680" cy="4752528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Self-interference </a:t>
            </a:r>
            <a:r>
              <a:rPr lang="en-US" dirty="0"/>
              <a:t>mechanisms in full-duplex </a:t>
            </a:r>
            <a:r>
              <a:rPr lang="en-US" dirty="0" smtClean="0"/>
              <a:t>transceiver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 budget: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20MHz bandwidth and 10+5 dB NF: noise floor at -86dBm/20MHz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= +10dBm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 roughly 10 + 86 = 96 dB of self-interference rejection needed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Observations: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Self-interference rejection requirement is harder for higher P</a:t>
            </a:r>
            <a:r>
              <a:rPr lang="en-US" baseline="-25000" dirty="0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Self-interference </a:t>
            </a:r>
            <a:r>
              <a:rPr lang="en-US" dirty="0">
                <a:sym typeface="Wingdings" pitchFamily="2" charset="2"/>
              </a:rPr>
              <a:t>rejection requirement is </a:t>
            </a:r>
            <a:r>
              <a:rPr lang="en-US" dirty="0" smtClean="0">
                <a:sym typeface="Wingdings" pitchFamily="2" charset="2"/>
              </a:rPr>
              <a:t>easier for larger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328592" cy="18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solutions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André Bourdoux, 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1" y="2285578"/>
            <a:ext cx="6753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704354" cy="6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66675" y="5891833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[DUPLO-D1.1]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3100</TotalTime>
  <Words>1065</Words>
  <Application>Microsoft Office PowerPoint</Application>
  <PresentationFormat>On-screen Show (4:3)</PresentationFormat>
  <Paragraphs>232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802-11-Submission</vt:lpstr>
      <vt:lpstr>Document</vt:lpstr>
      <vt:lpstr>Full-duplex Technology for HEW</vt:lpstr>
      <vt:lpstr>Abstract</vt:lpstr>
      <vt:lpstr>Motivation (1)</vt:lpstr>
      <vt:lpstr>Motivation (2)</vt:lpstr>
      <vt:lpstr>Motivation (3)</vt:lpstr>
      <vt:lpstr>Taxonomy (1)</vt:lpstr>
      <vt:lpstr>Taxonomy (2)</vt:lpstr>
      <vt:lpstr>Challenges and solutions (1)</vt:lpstr>
      <vt:lpstr>Challenges and solutions (2)</vt:lpstr>
      <vt:lpstr>Challenges and solutions (3)</vt:lpstr>
      <vt:lpstr>Challenges and solutions (4)</vt:lpstr>
      <vt:lpstr>State-of-the-Art (1)</vt:lpstr>
      <vt:lpstr>State-of-the-Art (2)</vt:lpstr>
      <vt:lpstr>Example of FD in access coordination</vt:lpstr>
      <vt:lpstr>Example of FD in access coordination</vt:lpstr>
      <vt:lpstr>Example of FD in access coordination</vt:lpstr>
      <vt:lpstr>Qualitative impact on metrics</vt:lpstr>
      <vt:lpstr>Best use cases</vt:lpstr>
      <vt:lpstr>Conclusions</vt:lpstr>
      <vt:lpstr>References</vt:lpstr>
    </vt:vector>
  </TitlesOfParts>
  <Company>imec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Technology for HEW</dc:title>
  <dc:creator>Bourdoux Andre</dc:creator>
  <cp:lastModifiedBy>Bourdoux Andre</cp:lastModifiedBy>
  <cp:revision>57</cp:revision>
  <cp:lastPrinted>1601-01-01T00:00:00Z</cp:lastPrinted>
  <dcterms:created xsi:type="dcterms:W3CDTF">2013-07-09T09:24:32Z</dcterms:created>
  <dcterms:modified xsi:type="dcterms:W3CDTF">2013-07-15T07:52:18Z</dcterms:modified>
</cp:coreProperties>
</file>