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59" r:id="rId4"/>
    <p:sldId id="267" r:id="rId5"/>
    <p:sldId id="266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447" autoAdjust="0"/>
  </p:normalViewPr>
  <p:slideViewPr>
    <p:cSldViewPr>
      <p:cViewPr>
        <p:scale>
          <a:sx n="100" d="100"/>
          <a:sy n="100" d="100"/>
        </p:scale>
        <p:origin x="-516" y="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4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5B3F9-42BC-4936-A392-3DA5F184C12E}" type="datetimeFigureOut">
              <a:rPr lang="zh-CN" altLang="en-US" smtClean="0"/>
              <a:pPr/>
              <a:t>2013/7/15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06926-57C9-4874-A243-567002F338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18392-C1DB-4D2A-97B6-1E6CAE699884}" type="datetimeFigureOut">
              <a:rPr lang="zh-CN" altLang="en-US" smtClean="0"/>
              <a:pPr/>
              <a:t>2013/7/15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473CF-52AB-43BC-B0D1-F42C2853E8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473CF-52AB-43BC-B0D1-F42C2853E8A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473CF-52AB-43BC-B0D1-F42C2853E8A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473CF-52AB-43BC-B0D1-F42C2853E8A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473CF-52AB-43BC-B0D1-F42C2853E8A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473CF-52AB-43BC-B0D1-F42C2853E8A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473CF-52AB-43BC-B0D1-F42C2853E8A9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D369-C435-48DC-A92C-C17F5A3F3FCF}" type="datetimeFigureOut">
              <a:rPr lang="zh-CN" altLang="en-US" smtClean="0"/>
              <a:pPr/>
              <a:t>2013/7/15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 smtClean="0"/>
              <a:t>CHENYANMING</a:t>
            </a:r>
            <a:endParaRPr lang="zh-CN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5380495" y="332602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latin typeface="Times New Roman" pitchFamily="18" charset="0"/>
              </a:rPr>
              <a:t>doc.: IEEE </a:t>
            </a:r>
            <a:r>
              <a:rPr lang="en-US" altLang="ko-KR" sz="1800" b="1" dirty="0" smtClean="0">
                <a:latin typeface="Times New Roman" pitchFamily="18" charset="0"/>
              </a:rPr>
              <a:t>802.11-13/0692</a:t>
            </a:r>
          </a:p>
        </p:txBody>
      </p:sp>
      <p:sp>
        <p:nvSpPr>
          <p:cNvPr id="8" name="Line 7"/>
          <p:cNvSpPr>
            <a:spLocks noChangeShapeType="1"/>
          </p:cNvSpPr>
          <p:nvPr userDrawn="1"/>
        </p:nvSpPr>
        <p:spPr bwMode="auto">
          <a:xfrm flipV="1">
            <a:off x="467544" y="620688"/>
            <a:ext cx="82089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385763" y="328613"/>
            <a:ext cx="1671637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600" b="1" dirty="0" smtClean="0">
                <a:latin typeface="Times New Roman" pitchFamily="18" charset="0"/>
              </a:rPr>
              <a:t>JUL 2013</a:t>
            </a:r>
            <a:endParaRPr lang="en-US" altLang="ko-KR" sz="1600" b="1" dirty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D369-C435-48DC-A92C-C17F5A3F3FCF}" type="datetimeFigureOut">
              <a:rPr lang="zh-CN" altLang="en-US" smtClean="0"/>
              <a:pPr/>
              <a:t>2013/7/15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CB95B-5109-46F8-A794-59033DA6F45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D369-C435-48DC-A92C-C17F5A3F3FCF}" type="datetimeFigureOut">
              <a:rPr lang="zh-CN" altLang="en-US" smtClean="0"/>
              <a:pPr/>
              <a:t>2013/7/15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CB95B-5109-46F8-A794-59033DA6F45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8958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D369-C435-48DC-A92C-C17F5A3F3FCF}" type="datetimeFigureOut">
              <a:rPr lang="zh-CN" altLang="en-US" smtClean="0"/>
              <a:pPr/>
              <a:t>2013/7/15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 smtClean="0"/>
              <a:t>CHENYANMING</a:t>
            </a:r>
            <a:endParaRPr lang="zh-CN" altLang="en-US" dirty="0"/>
          </a:p>
        </p:txBody>
      </p:sp>
      <p:sp>
        <p:nvSpPr>
          <p:cNvPr id="27" name="Rectangle 6"/>
          <p:cNvSpPr>
            <a:spLocks noChangeArrowheads="1"/>
          </p:cNvSpPr>
          <p:nvPr userDrawn="1"/>
        </p:nvSpPr>
        <p:spPr bwMode="auto">
          <a:xfrm>
            <a:off x="5380495" y="332602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latin typeface="Times New Roman" pitchFamily="18" charset="0"/>
              </a:rPr>
              <a:t>doc.: IEEE </a:t>
            </a:r>
            <a:r>
              <a:rPr lang="en-US" altLang="ko-KR" sz="1800" b="1" dirty="0" smtClean="0">
                <a:latin typeface="Times New Roman" pitchFamily="18" charset="0"/>
              </a:rPr>
              <a:t>802.11-13/0692</a:t>
            </a:r>
          </a:p>
        </p:txBody>
      </p:sp>
      <p:sp>
        <p:nvSpPr>
          <p:cNvPr id="28" name="Line 7"/>
          <p:cNvSpPr>
            <a:spLocks noChangeShapeType="1"/>
          </p:cNvSpPr>
          <p:nvPr userDrawn="1"/>
        </p:nvSpPr>
        <p:spPr bwMode="auto">
          <a:xfrm flipV="1">
            <a:off x="467544" y="620688"/>
            <a:ext cx="82089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9" name="Text Box 11"/>
          <p:cNvSpPr txBox="1">
            <a:spLocks noChangeArrowheads="1"/>
          </p:cNvSpPr>
          <p:nvPr userDrawn="1"/>
        </p:nvSpPr>
        <p:spPr bwMode="auto">
          <a:xfrm>
            <a:off x="385763" y="328613"/>
            <a:ext cx="1671637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600" b="1" dirty="0" smtClean="0">
                <a:latin typeface="Times New Roman" pitchFamily="18" charset="0"/>
              </a:rPr>
              <a:t>JUL 2013</a:t>
            </a:r>
            <a:endParaRPr lang="en-US" altLang="ko-KR" sz="1600" b="1" dirty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D369-C435-48DC-A92C-C17F5A3F3FCF}" type="datetimeFigureOut">
              <a:rPr lang="zh-CN" altLang="en-US" smtClean="0"/>
              <a:pPr/>
              <a:t>2013/7/15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CB95B-5109-46F8-A794-59033DA6F45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D369-C435-48DC-A92C-C17F5A3F3FCF}" type="datetimeFigureOut">
              <a:rPr lang="zh-CN" altLang="en-US" smtClean="0"/>
              <a:pPr/>
              <a:t>2013/7/15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CB95B-5109-46F8-A794-59033DA6F45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D369-C435-48DC-A92C-C17F5A3F3FCF}" type="datetimeFigureOut">
              <a:rPr lang="zh-CN" altLang="en-US" smtClean="0"/>
              <a:pPr/>
              <a:t>2013/7/15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CB95B-5109-46F8-A794-59033DA6F45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D369-C435-48DC-A92C-C17F5A3F3FCF}" type="datetimeFigureOut">
              <a:rPr lang="zh-CN" altLang="en-US" smtClean="0"/>
              <a:pPr/>
              <a:t>2013/7/15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CB95B-5109-46F8-A794-59033DA6F45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D369-C435-48DC-A92C-C17F5A3F3FCF}" type="datetimeFigureOut">
              <a:rPr lang="zh-CN" altLang="en-US" smtClean="0"/>
              <a:pPr/>
              <a:t>2013/7/15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CB95B-5109-46F8-A794-59033DA6F45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D369-C435-48DC-A92C-C17F5A3F3FCF}" type="datetimeFigureOut">
              <a:rPr lang="zh-CN" altLang="en-US" smtClean="0"/>
              <a:pPr/>
              <a:t>2013/7/15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CB95B-5109-46F8-A794-59033DA6F45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D369-C435-48DC-A92C-C17F5A3F3FCF}" type="datetimeFigureOut">
              <a:rPr lang="zh-CN" altLang="en-US" smtClean="0"/>
              <a:pPr/>
              <a:t>2013/7/15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CB95B-5109-46F8-A794-59033DA6F45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44824"/>
            <a:ext cx="8229600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CD369-C435-48DC-A92C-C17F5A3F3FCF}" type="datetimeFigureOut">
              <a:rPr lang="zh-CN" altLang="en-US" smtClean="0"/>
              <a:pPr/>
              <a:t>2013/7/15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CHENYANMING</a:t>
            </a:r>
            <a:endParaRPr lang="zh-CN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5380495" y="332602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latin typeface="Times New Roman" pitchFamily="18" charset="0"/>
              </a:rPr>
              <a:t>doc.: IEEE </a:t>
            </a:r>
            <a:r>
              <a:rPr lang="en-US" altLang="ko-KR" sz="1800" b="1" dirty="0" smtClean="0">
                <a:latin typeface="Times New Roman" pitchFamily="18" charset="0"/>
              </a:rPr>
              <a:t>802.11-13/0692</a:t>
            </a:r>
          </a:p>
        </p:txBody>
      </p:sp>
      <p:sp>
        <p:nvSpPr>
          <p:cNvPr id="8" name="Line 7"/>
          <p:cNvSpPr>
            <a:spLocks noChangeShapeType="1"/>
          </p:cNvSpPr>
          <p:nvPr userDrawn="1"/>
        </p:nvSpPr>
        <p:spPr bwMode="auto">
          <a:xfrm flipV="1">
            <a:off x="467544" y="620688"/>
            <a:ext cx="82089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385763" y="328613"/>
            <a:ext cx="1671637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600" b="1" dirty="0" smtClean="0">
                <a:latin typeface="Times New Roman" pitchFamily="18" charset="0"/>
              </a:rPr>
              <a:t>JUL 2013</a:t>
            </a:r>
            <a:endParaRPr lang="en-US" altLang="ko-KR" sz="1600" b="1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-252536" y="836712"/>
            <a:ext cx="9540552" cy="10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altLang="zh-CN" sz="2600" b="1" dirty="0" smtClean="0">
                <a:ea typeface="宋体" charset="-122"/>
              </a:rPr>
              <a:t>Adding performance parameters to WNM for better network management</a:t>
            </a:r>
            <a:endParaRPr lang="en-US" altLang="zh-CN" sz="2600" b="1" dirty="0"/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762000" y="2286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2000" dirty="0"/>
              <a:t>Date:</a:t>
            </a:r>
            <a:r>
              <a:rPr lang="en-US" altLang="zh-CN" sz="2000" b="1" dirty="0"/>
              <a:t> </a:t>
            </a:r>
            <a:r>
              <a:rPr lang="en-US" altLang="zh-CN" sz="2000" dirty="0" smtClean="0"/>
              <a:t>2013-07</a:t>
            </a:r>
            <a:endParaRPr lang="en-US" altLang="zh-CN" sz="2000" dirty="0"/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228600" y="2895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2000"/>
              <a:t>Authors:</a:t>
            </a:r>
            <a:endParaRPr lang="en-US" altLang="zh-CN" sz="2000" b="1"/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 sz="1800">
              <a:latin typeface="Arial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533400" y="3560763"/>
          <a:ext cx="8229600" cy="1380405"/>
        </p:xfrm>
        <a:graphic>
          <a:graphicData uri="http://schemas.openxmlformats.org/drawingml/2006/table">
            <a:tbl>
              <a:tblPr/>
              <a:tblGrid>
                <a:gridCol w="1312649"/>
                <a:gridCol w="1125751"/>
                <a:gridCol w="2397551"/>
                <a:gridCol w="1566160"/>
                <a:gridCol w="1827489"/>
              </a:tblGrid>
              <a:tr h="469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alibri"/>
                          <a:ea typeface="宋体"/>
                          <a:cs typeface="Times New Roman"/>
                        </a:rPr>
                        <a:t>Name</a:t>
                      </a:r>
                      <a:endParaRPr lang="zh-CN" sz="14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Times New Roman"/>
                          <a:ea typeface="宋体"/>
                          <a:cs typeface="Times New Roman"/>
                        </a:rPr>
                        <a:t>Affiliations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imes New Roman"/>
                          <a:ea typeface="宋体"/>
                          <a:cs typeface="Times New Roman"/>
                        </a:rPr>
                        <a:t>Address</a:t>
                      </a:r>
                      <a:endParaRPr lang="zh-CN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Times New Roman"/>
                          <a:ea typeface="宋体"/>
                          <a:cs typeface="Times New Roman"/>
                        </a:rPr>
                        <a:t>Phone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imes New Roman"/>
                          <a:ea typeface="宋体"/>
                          <a:cs typeface="Times New Roman"/>
                        </a:rPr>
                        <a:t>email</a:t>
                      </a:r>
                      <a:endParaRPr lang="zh-CN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Chen Yanming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Times New Roman"/>
                          <a:ea typeface="宋体"/>
                          <a:cs typeface="Times New Roman"/>
                        </a:rPr>
                        <a:t>C</a:t>
                      </a:r>
                      <a:r>
                        <a:rPr lang="en-US" altLang="zh-CN" sz="1400" kern="100" dirty="0" smtClean="0">
                          <a:latin typeface="Times New Roman"/>
                          <a:ea typeface="宋体"/>
                          <a:cs typeface="Times New Roman"/>
                        </a:rPr>
                        <a:t>hina</a:t>
                      </a:r>
                      <a:r>
                        <a:rPr lang="en-US" altLang="zh-CN" sz="14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Mobile</a:t>
                      </a:r>
                      <a:endParaRPr lang="en-US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16A,Danling Street, </a:t>
                      </a:r>
                      <a:r>
                        <a:rPr lang="en-US" sz="1400" kern="100" dirty="0" err="1">
                          <a:latin typeface="Times New Roman"/>
                          <a:ea typeface="宋体"/>
                          <a:cs typeface="Times New Roman"/>
                        </a:rPr>
                        <a:t>Haidian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 District, Beijing, China, 100080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+86 10 52696688-3045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chenyanming@cmdi.chinamobile.com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411" name="页脚占位符 3"/>
          <p:cNvSpPr txBox="1">
            <a:spLocks/>
          </p:cNvSpPr>
          <p:nvPr/>
        </p:nvSpPr>
        <p:spPr bwMode="auto">
          <a:xfrm>
            <a:off x="3570288" y="6477000"/>
            <a:ext cx="19923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dirty="0">
                <a:ea typeface="굴림" pitchFamily="34" charset="-127"/>
              </a:rPr>
              <a:t>Slide 1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380495" y="332602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latin typeface="Times New Roman" pitchFamily="18" charset="0"/>
              </a:rPr>
              <a:t>doc.: IEEE </a:t>
            </a:r>
            <a:r>
              <a:rPr lang="en-US" altLang="ko-KR" sz="1800" b="1" dirty="0" smtClean="0">
                <a:latin typeface="Times New Roman" pitchFamily="18" charset="0"/>
              </a:rPr>
              <a:t>802.11-13/0692</a:t>
            </a: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467544" y="620688"/>
            <a:ext cx="813690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85763" y="328613"/>
            <a:ext cx="1671637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600" b="1" dirty="0" smtClean="0">
                <a:latin typeface="Times New Roman" pitchFamily="18" charset="0"/>
              </a:rPr>
              <a:t>JUL 2013</a:t>
            </a:r>
            <a:endParaRPr lang="en-US" altLang="ko-KR" sz="16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defRPr/>
            </a:pPr>
            <a:r>
              <a:rPr lang="en-US" altLang="zh-CN" dirty="0">
                <a:ea typeface="宋体" charset="-122"/>
              </a:rPr>
              <a:t>Topics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Background</a:t>
            </a:r>
          </a:p>
          <a:p>
            <a:r>
              <a:rPr lang="en-US" altLang="zh-CN" dirty="0" smtClean="0">
                <a:ea typeface="宋体" charset="-122"/>
              </a:rPr>
              <a:t>Proposal</a:t>
            </a:r>
          </a:p>
          <a:p>
            <a:r>
              <a:rPr lang="en-US" altLang="zh-CN" dirty="0" smtClean="0">
                <a:ea typeface="宋体" charset="-122"/>
              </a:rPr>
              <a:t>Straw Poll</a:t>
            </a:r>
          </a:p>
        </p:txBody>
      </p:sp>
      <p:sp>
        <p:nvSpPr>
          <p:cNvPr id="17413" name="页脚占位符 3"/>
          <p:cNvSpPr txBox="1">
            <a:spLocks/>
          </p:cNvSpPr>
          <p:nvPr/>
        </p:nvSpPr>
        <p:spPr bwMode="auto">
          <a:xfrm>
            <a:off x="3570288" y="6477000"/>
            <a:ext cx="19923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>
                <a:ea typeface="굴림" pitchFamily="34" charset="-127"/>
              </a:rPr>
              <a:t>Slide 2</a:t>
            </a:r>
            <a:endParaRPr lang="en-US" altLang="ko-KR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543818"/>
            <a:ext cx="8229600" cy="868958"/>
          </a:xfrm>
        </p:spPr>
        <p:txBody>
          <a:bodyPr>
            <a:normAutofit/>
          </a:bodyPr>
          <a:lstStyle/>
          <a:p>
            <a:pPr algn="l"/>
            <a:r>
              <a:rPr lang="en-US" altLang="zh-CN" dirty="0" smtClean="0">
                <a:ea typeface="宋体" charset="-122"/>
              </a:rPr>
              <a:t>Background(1)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40560"/>
          </a:xfrm>
        </p:spPr>
        <p:txBody>
          <a:bodyPr>
            <a:normAutofit fontScale="55000" lnSpcReduction="20000"/>
          </a:bodyPr>
          <a:lstStyle/>
          <a:p>
            <a:pPr eaLnBrk="0" fontAlgn="base" hangingPunct="0">
              <a:lnSpc>
                <a:spcPct val="170000"/>
              </a:lnSpc>
              <a:spcAft>
                <a:spcPct val="0"/>
              </a:spcAft>
              <a:buFont typeface="Wingdings" pitchFamily="2" charset="2"/>
              <a:buChar char="l"/>
            </a:pPr>
            <a:r>
              <a:rPr lang="en-US" altLang="zh-CN" sz="4500" b="1" dirty="0" smtClean="0">
                <a:ea typeface="宋体" charset="-122"/>
              </a:rPr>
              <a:t>WLAN can bypass the traditional communication traffic and supply the immature next generation communication systems, such as LTE, etc.</a:t>
            </a:r>
          </a:p>
          <a:p>
            <a:pPr eaLnBrk="0" fontAlgn="base" hangingPunct="0">
              <a:lnSpc>
                <a:spcPct val="170000"/>
              </a:lnSpc>
              <a:spcAft>
                <a:spcPct val="0"/>
              </a:spcAft>
              <a:buFont typeface="Wingdings" pitchFamily="2" charset="2"/>
              <a:buChar char="l"/>
            </a:pPr>
            <a:r>
              <a:rPr lang="en-US" altLang="zh-CN" sz="4500" b="1" dirty="0" smtClean="0">
                <a:ea typeface="宋体" charset="-122"/>
              </a:rPr>
              <a:t>Operators have already deployed  carrier-grade WLAN networks, coming along  with huge number of customers. </a:t>
            </a:r>
          </a:p>
          <a:p>
            <a:pPr eaLnBrk="0" fontAlgn="base" hangingPunct="0">
              <a:lnSpc>
                <a:spcPct val="170000"/>
              </a:lnSpc>
              <a:spcAft>
                <a:spcPct val="0"/>
              </a:spcAft>
              <a:buFont typeface="Wingdings" pitchFamily="2" charset="2"/>
              <a:buChar char="l"/>
            </a:pPr>
            <a:r>
              <a:rPr lang="en-US" altLang="zh-CN" sz="4500" b="1" dirty="0" smtClean="0">
                <a:ea typeface="宋体" charset="-122"/>
              </a:rPr>
              <a:t>Using  China mobile for example, </a:t>
            </a:r>
          </a:p>
          <a:p>
            <a:pPr lvl="1" indent="-223838">
              <a:lnSpc>
                <a:spcPct val="170000"/>
              </a:lnSpc>
              <a:spcBef>
                <a:spcPts val="400"/>
              </a:spcBef>
              <a:buFontTx/>
              <a:buChar char="–"/>
            </a:pPr>
            <a:r>
              <a:rPr lang="en-US" altLang="zh-CN" sz="3700" dirty="0" smtClean="0">
                <a:ea typeface="宋体" charset="-122"/>
              </a:rPr>
              <a:t>Deployed more than 300 million access point</a:t>
            </a:r>
          </a:p>
          <a:p>
            <a:pPr lvl="1" indent="-223838">
              <a:lnSpc>
                <a:spcPct val="170000"/>
              </a:lnSpc>
              <a:spcBef>
                <a:spcPts val="400"/>
              </a:spcBef>
              <a:buFontTx/>
              <a:buChar char="–"/>
            </a:pPr>
            <a:r>
              <a:rPr lang="en-US" altLang="zh-CN" sz="3700" dirty="0" smtClean="0">
                <a:ea typeface="宋体" charset="-122"/>
              </a:rPr>
              <a:t>There are  more than 30 equipment vendors</a:t>
            </a:r>
          </a:p>
        </p:txBody>
      </p:sp>
      <p:sp>
        <p:nvSpPr>
          <p:cNvPr id="4" name="页脚占位符 3"/>
          <p:cNvSpPr txBox="1">
            <a:spLocks/>
          </p:cNvSpPr>
          <p:nvPr/>
        </p:nvSpPr>
        <p:spPr bwMode="auto">
          <a:xfrm>
            <a:off x="3203848" y="6381328"/>
            <a:ext cx="19923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dirty="0">
                <a:ea typeface="굴림" pitchFamily="34" charset="-127"/>
              </a:rPr>
              <a:t>Slide </a:t>
            </a:r>
            <a:r>
              <a:rPr lang="en-US" altLang="zh-CN" dirty="0" smtClean="0">
                <a:ea typeface="굴림" pitchFamily="34" charset="-127"/>
              </a:rPr>
              <a:t>3</a:t>
            </a:r>
            <a:endParaRPr lang="en-US" altLang="ko-KR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ea typeface="宋体" charset="-122"/>
              </a:rPr>
              <a:t>Background(2)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472608"/>
          </a:xfrm>
        </p:spPr>
        <p:txBody>
          <a:bodyPr>
            <a:normAutofit fontScale="62500" lnSpcReduction="20000"/>
          </a:bodyPr>
          <a:lstStyle/>
          <a:p>
            <a:pPr eaLnBrk="0" fontAlgn="base" hangingPunct="0">
              <a:lnSpc>
                <a:spcPct val="170000"/>
              </a:lnSpc>
              <a:spcAft>
                <a:spcPct val="0"/>
              </a:spcAft>
              <a:buFont typeface="Wingdings" pitchFamily="2" charset="2"/>
              <a:buChar char="l"/>
            </a:pPr>
            <a:r>
              <a:rPr lang="en-US" altLang="zh-CN" sz="3300" b="1" dirty="0" smtClean="0">
                <a:ea typeface="宋体" charset="-122"/>
              </a:rPr>
              <a:t>Because of the higher requirement of users, operators must pay more attention to their network quality .</a:t>
            </a:r>
          </a:p>
          <a:p>
            <a:pPr eaLnBrk="0" fontAlgn="base" hangingPunct="0">
              <a:lnSpc>
                <a:spcPct val="170000"/>
              </a:lnSpc>
              <a:spcAft>
                <a:spcPct val="0"/>
              </a:spcAft>
              <a:buFont typeface="Wingdings" pitchFamily="2" charset="2"/>
              <a:buChar char="l"/>
            </a:pPr>
            <a:r>
              <a:rPr lang="en-US" altLang="zh-CN" sz="3300" b="1" dirty="0" smtClean="0">
                <a:ea typeface="宋体" charset="-122"/>
              </a:rPr>
              <a:t>Still taking the quality request of China Mobile for example, we ask:</a:t>
            </a:r>
          </a:p>
          <a:p>
            <a:pPr lvl="1" indent="-223838">
              <a:lnSpc>
                <a:spcPct val="170000"/>
              </a:lnSpc>
              <a:spcBef>
                <a:spcPts val="400"/>
              </a:spcBef>
              <a:buFontTx/>
              <a:buChar char="–"/>
            </a:pPr>
            <a:r>
              <a:rPr lang="en-US" altLang="zh-CN" sz="2700" dirty="0" smtClean="0">
                <a:ea typeface="宋体" charset="-122"/>
              </a:rPr>
              <a:t>The successful rate of terminals connecting to </a:t>
            </a:r>
            <a:r>
              <a:rPr lang="en-US" altLang="zh-CN" sz="2700" dirty="0" err="1" smtClean="0">
                <a:ea typeface="宋体" charset="-122"/>
              </a:rPr>
              <a:t>Aps</a:t>
            </a:r>
            <a:r>
              <a:rPr lang="en-US" altLang="zh-CN" sz="2700" dirty="0" smtClean="0">
                <a:ea typeface="宋体" charset="-122"/>
              </a:rPr>
              <a:t> should </a:t>
            </a:r>
            <a:r>
              <a:rPr lang="en-US" altLang="zh-CN" sz="2700" dirty="0" smtClean="0">
                <a:ea typeface="宋体" charset="-122"/>
              </a:rPr>
              <a:t>over 90%.</a:t>
            </a:r>
          </a:p>
          <a:p>
            <a:pPr lvl="1" indent="-223838">
              <a:lnSpc>
                <a:spcPct val="170000"/>
              </a:lnSpc>
              <a:spcBef>
                <a:spcPts val="400"/>
              </a:spcBef>
              <a:buFontTx/>
              <a:buChar char="–"/>
            </a:pPr>
            <a:r>
              <a:rPr lang="en-US" altLang="zh-CN" sz="2700" dirty="0" smtClean="0">
                <a:ea typeface="宋体" charset="-122"/>
              </a:rPr>
              <a:t>We </a:t>
            </a:r>
            <a:r>
              <a:rPr lang="en-US" altLang="zh-CN" sz="2700" dirty="0" smtClean="0">
                <a:ea typeface="宋体" charset="-122"/>
              </a:rPr>
              <a:t>allowed </a:t>
            </a:r>
            <a:r>
              <a:rPr lang="en-US" altLang="zh-CN" sz="2700" dirty="0" smtClean="0">
                <a:ea typeface="宋体" charset="-122"/>
              </a:rPr>
              <a:t>some APs does not work, but the “not work” rate should below 3% in normal hotspot and below 1% in VIP hotspot</a:t>
            </a:r>
          </a:p>
          <a:p>
            <a:pPr eaLnBrk="0" fontAlgn="base" hangingPunct="0">
              <a:lnSpc>
                <a:spcPct val="170000"/>
              </a:lnSpc>
              <a:spcAft>
                <a:spcPct val="0"/>
              </a:spcAft>
              <a:buFont typeface="Wingdings" pitchFamily="2" charset="2"/>
              <a:buChar char="l"/>
            </a:pPr>
            <a:r>
              <a:rPr lang="en-US" altLang="zh-CN" sz="3300" b="1" dirty="0" smtClean="0">
                <a:ea typeface="宋体" charset="-122"/>
              </a:rPr>
              <a:t>We need better network </a:t>
            </a:r>
            <a:r>
              <a:rPr lang="en-US" altLang="zh-CN" sz="3400" b="1" dirty="0" smtClean="0">
                <a:ea typeface="宋体" charset="-122"/>
              </a:rPr>
              <a:t>management, especially the performance management.</a:t>
            </a:r>
          </a:p>
          <a:p>
            <a:pPr eaLnBrk="0" fontAlgn="base" hangingPunct="0">
              <a:lnSpc>
                <a:spcPct val="170000"/>
              </a:lnSpc>
              <a:spcAft>
                <a:spcPct val="0"/>
              </a:spcAft>
              <a:buFont typeface="Wingdings" pitchFamily="2" charset="2"/>
              <a:buChar char="l"/>
            </a:pPr>
            <a:r>
              <a:rPr lang="en-US" altLang="zh-CN" sz="3400" b="1" dirty="0" smtClean="0">
                <a:ea typeface="宋体" charset="-122"/>
              </a:rPr>
              <a:t>There are </a:t>
            </a:r>
            <a:r>
              <a:rPr lang="en-US" altLang="zh-CN" sz="3300" b="1" dirty="0" smtClean="0">
                <a:ea typeface="宋体" charset="-122"/>
              </a:rPr>
              <a:t>some useable MIB nodes in 802.11k and 802.11v can help us to do the management, but they are not enough.</a:t>
            </a:r>
            <a:endParaRPr lang="zh-CN" altLang="en-US" sz="3300" b="1" dirty="0" smtClean="0">
              <a:ea typeface="宋体" charset="-122"/>
            </a:endParaRPr>
          </a:p>
        </p:txBody>
      </p:sp>
      <p:sp>
        <p:nvSpPr>
          <p:cNvPr id="4" name="页脚占位符 3"/>
          <p:cNvSpPr txBox="1">
            <a:spLocks/>
          </p:cNvSpPr>
          <p:nvPr/>
        </p:nvSpPr>
        <p:spPr bwMode="auto">
          <a:xfrm>
            <a:off x="3570288" y="6477000"/>
            <a:ext cx="19923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dirty="0">
                <a:ea typeface="굴림" pitchFamily="34" charset="-127"/>
              </a:rPr>
              <a:t>Slide </a:t>
            </a:r>
            <a:r>
              <a:rPr lang="en-US" altLang="zh-CN" dirty="0" smtClean="0">
                <a:ea typeface="굴림" pitchFamily="34" charset="-127"/>
              </a:rPr>
              <a:t>4</a:t>
            </a:r>
            <a:endParaRPr lang="en-US" altLang="ko-KR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 smtClean="0">
                <a:ea typeface="宋体" charset="-122"/>
              </a:rPr>
              <a:t>Proposal(1)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0405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zh-CN" sz="2400" b="1" dirty="0" smtClean="0"/>
              <a:t>Adding some nodes into 802.11 WNM MIB, which can satisfy the requirement of both 802.11 and operators. </a:t>
            </a:r>
          </a:p>
          <a:p>
            <a:pPr>
              <a:lnSpc>
                <a:spcPct val="160000"/>
              </a:lnSpc>
            </a:pPr>
            <a:r>
              <a:rPr lang="en-US" altLang="zh-CN" sz="2400" b="1" dirty="0" smtClean="0"/>
              <a:t>For example</a:t>
            </a:r>
            <a:r>
              <a:rPr lang="zh-CN" altLang="en-US" sz="2400" b="1" dirty="0" smtClean="0"/>
              <a:t>：</a:t>
            </a:r>
            <a:endParaRPr lang="en-US" altLang="zh-CN" sz="2400" b="1" dirty="0" smtClean="0"/>
          </a:p>
          <a:p>
            <a:pPr lvl="1">
              <a:lnSpc>
                <a:spcPct val="160000"/>
              </a:lnSpc>
            </a:pPr>
            <a:r>
              <a:rPr lang="en-US" altLang="zh-CN" sz="1800" dirty="0" smtClean="0">
                <a:latin typeface="Times New Roman" pitchFamily="18" charset="0"/>
              </a:rPr>
              <a:t>Suggest to add the node “</a:t>
            </a:r>
            <a:r>
              <a:rPr lang="en-US" altLang="zh-CN" sz="1800" dirty="0" err="1" smtClean="0">
                <a:latin typeface="Times New Roman" pitchFamily="18" charset="0"/>
              </a:rPr>
              <a:t>AssocFailTimes</a:t>
            </a:r>
            <a:r>
              <a:rPr lang="en-US" altLang="zh-CN" sz="1800" dirty="0" smtClean="0">
                <a:latin typeface="Times New Roman" pitchFamily="18" charset="0"/>
              </a:rPr>
              <a:t> ” into MIB, which means “Statistics the connection failure times when an AP start working</a:t>
            </a:r>
            <a:r>
              <a:rPr lang="zh-CN" altLang="en-US" sz="1800" dirty="0" smtClean="0">
                <a:latin typeface="Times New Roman" pitchFamily="18" charset="0"/>
              </a:rPr>
              <a:t>”</a:t>
            </a:r>
            <a:r>
              <a:rPr lang="en-US" altLang="zh-CN" sz="1800" dirty="0" smtClean="0">
                <a:latin typeface="Times New Roman" pitchFamily="18" charset="0"/>
              </a:rPr>
              <a:t>.</a:t>
            </a:r>
          </a:p>
          <a:p>
            <a:pPr lvl="1">
              <a:lnSpc>
                <a:spcPct val="160000"/>
              </a:lnSpc>
            </a:pPr>
            <a:r>
              <a:rPr lang="en-US" altLang="zh-CN" sz="1800" dirty="0" smtClean="0">
                <a:latin typeface="Times New Roman" pitchFamily="18" charset="0"/>
              </a:rPr>
              <a:t>802.11benefit : the parameter above can guide a terminal connecting to an AP which has less connection failure times.</a:t>
            </a:r>
          </a:p>
          <a:p>
            <a:pPr lvl="1">
              <a:lnSpc>
                <a:spcPct val="160000"/>
              </a:lnSpc>
            </a:pPr>
            <a:r>
              <a:rPr lang="en-US" altLang="zh-CN" sz="1800" dirty="0" smtClean="0">
                <a:latin typeface="Times New Roman" pitchFamily="18" charset="0"/>
              </a:rPr>
              <a:t>Operator benefit : Get the value of “</a:t>
            </a:r>
            <a:r>
              <a:rPr lang="en-US" altLang="zh-CN" sz="1800" dirty="0" err="1" smtClean="0">
                <a:latin typeface="Times New Roman" pitchFamily="18" charset="0"/>
              </a:rPr>
              <a:t>AssocFailTimes</a:t>
            </a:r>
            <a:r>
              <a:rPr lang="en-US" altLang="zh-CN" sz="1800" dirty="0" smtClean="0">
                <a:latin typeface="Times New Roman" pitchFamily="18" charset="0"/>
              </a:rPr>
              <a:t>” to calculate the successful rate of  terminal connecting to AP, which can be used to analyze the network problem and help us to resolve it.</a:t>
            </a:r>
          </a:p>
          <a:p>
            <a:pPr lvl="1">
              <a:lnSpc>
                <a:spcPct val="160000"/>
              </a:lnSpc>
            </a:pPr>
            <a:r>
              <a:rPr lang="en-US" altLang="zh-CN" sz="1800" dirty="0" smtClean="0">
                <a:latin typeface="Times New Roman" pitchFamily="18" charset="0"/>
              </a:rPr>
              <a:t>The both sides can benefit from it.</a:t>
            </a:r>
            <a:endParaRPr lang="zh-CN" altLang="en-US" sz="1800" dirty="0"/>
          </a:p>
        </p:txBody>
      </p:sp>
      <p:sp>
        <p:nvSpPr>
          <p:cNvPr id="4" name="页脚占位符 3"/>
          <p:cNvSpPr txBox="1">
            <a:spLocks/>
          </p:cNvSpPr>
          <p:nvPr/>
        </p:nvSpPr>
        <p:spPr bwMode="auto">
          <a:xfrm>
            <a:off x="3570288" y="6477000"/>
            <a:ext cx="19923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dirty="0">
                <a:ea typeface="굴림" pitchFamily="34" charset="-127"/>
              </a:rPr>
              <a:t>Slide </a:t>
            </a:r>
            <a:r>
              <a:rPr lang="en-US" altLang="zh-CN" dirty="0" smtClean="0">
                <a:ea typeface="굴림" pitchFamily="34" charset="-127"/>
              </a:rPr>
              <a:t>8</a:t>
            </a:r>
            <a:endParaRPr lang="en-US" altLang="ko-KR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 smtClean="0">
                <a:ea typeface="宋体" charset="-122"/>
              </a:rPr>
              <a:t>Proposal(2)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rmAutofit fontScale="55000" lnSpcReduction="20000"/>
          </a:bodyPr>
          <a:lstStyle/>
          <a:p>
            <a:r>
              <a:rPr lang="en-US" altLang="zh-CN" dirty="0" smtClean="0"/>
              <a:t>We suggest to add the following nodes:</a:t>
            </a:r>
          </a:p>
          <a:p>
            <a:endParaRPr lang="en-US" altLang="zh-CN" dirty="0" smtClean="0"/>
          </a:p>
          <a:p>
            <a:pPr lvl="7">
              <a:buNone/>
            </a:pPr>
            <a:r>
              <a:rPr lang="en-US" altLang="zh-CN" b="1" dirty="0" smtClean="0"/>
              <a:t>                Index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Get these information through SNMP protocol or by file transfer mode.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6" name="页脚占位符 3"/>
          <p:cNvSpPr txBox="1">
            <a:spLocks/>
          </p:cNvSpPr>
          <p:nvPr/>
        </p:nvSpPr>
        <p:spPr bwMode="auto">
          <a:xfrm>
            <a:off x="3570288" y="6477000"/>
            <a:ext cx="19923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dirty="0">
                <a:ea typeface="굴림" pitchFamily="34" charset="-127"/>
              </a:rPr>
              <a:t>Slide </a:t>
            </a:r>
            <a:r>
              <a:rPr lang="en-US" altLang="zh-CN" dirty="0" smtClean="0">
                <a:ea typeface="굴림" pitchFamily="34" charset="-127"/>
              </a:rPr>
              <a:t>9</a:t>
            </a:r>
            <a:endParaRPr lang="en-US" altLang="ko-KR" dirty="0">
              <a:ea typeface="굴림" pitchFamily="34" charset="-127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683568" y="2492897"/>
          <a:ext cx="7704855" cy="3312369"/>
        </p:xfrm>
        <a:graphic>
          <a:graphicData uri="http://schemas.openxmlformats.org/drawingml/2006/table">
            <a:tbl>
              <a:tblPr/>
              <a:tblGrid>
                <a:gridCol w="2814833"/>
                <a:gridCol w="2730987"/>
                <a:gridCol w="586922"/>
                <a:gridCol w="1572113"/>
              </a:tblGrid>
              <a:tr h="2137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Node name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Explanation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Level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Classification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5105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宋体"/>
                        </a:rPr>
                        <a:t>AssocTimes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Statistics 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terminal-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connection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times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w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hen an AP start working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performance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64110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宋体"/>
                        </a:rPr>
                        <a:t>AssocFailTimes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Statistics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the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connection 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failure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times w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hen an AP start working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performance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392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宋体"/>
                        </a:rPr>
                        <a:t>ReassocTimes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The times of terminals re-connecting to an AP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performance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297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PreAssCannotShiftDeassocFailSum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The failure times of terminals re-connecting to an AP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performance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297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UplinkDataOctets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The number of data package received by an AP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performance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274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DwlinkDataOctets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The number of data package sent by an AP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performance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208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宋体"/>
                        </a:rPr>
                        <a:t>ApStationOnlineSum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The current user number of an AP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performance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 smtClean="0">
                <a:ea typeface="宋体" charset="-122"/>
              </a:rPr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sz="2800" dirty="0" smtClean="0"/>
              <a:t>Is it meaningful and necessary of this proposal?</a:t>
            </a:r>
          </a:p>
          <a:p>
            <a:pPr lvl="1"/>
            <a:r>
              <a:rPr lang="en-US" altLang="zh-CN" sz="1800" dirty="0" smtClean="0"/>
              <a:t>Yes</a:t>
            </a:r>
          </a:p>
          <a:p>
            <a:pPr lvl="1"/>
            <a:r>
              <a:rPr lang="en-US" altLang="zh-CN" sz="1800" dirty="0" smtClean="0"/>
              <a:t>No</a:t>
            </a:r>
          </a:p>
          <a:p>
            <a:pPr lvl="1"/>
            <a:r>
              <a:rPr lang="en-US" altLang="zh-CN" sz="1800" dirty="0" smtClean="0"/>
              <a:t>Abstain</a:t>
            </a:r>
          </a:p>
          <a:p>
            <a:pPr lvl="1"/>
            <a:endParaRPr lang="en-US" altLang="zh-CN" sz="18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 txBox="1">
            <a:spLocks/>
          </p:cNvSpPr>
          <p:nvPr/>
        </p:nvSpPr>
        <p:spPr bwMode="auto">
          <a:xfrm>
            <a:off x="3570288" y="6477000"/>
            <a:ext cx="19923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dirty="0">
                <a:ea typeface="굴림" pitchFamily="34" charset="-127"/>
              </a:rPr>
              <a:t>Slide </a:t>
            </a:r>
            <a:r>
              <a:rPr lang="en-US" altLang="zh-CN" dirty="0" smtClean="0">
                <a:ea typeface="굴림" pitchFamily="34" charset="-127"/>
              </a:rPr>
              <a:t>10</a:t>
            </a:r>
            <a:endParaRPr lang="en-US" altLang="ko-KR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i="1" dirty="0" smtClean="0"/>
          </a:p>
          <a:p>
            <a:pPr>
              <a:buNone/>
            </a:pPr>
            <a:endParaRPr lang="en-US" altLang="zh-CN" i="1" dirty="0" smtClean="0"/>
          </a:p>
          <a:p>
            <a:pPr algn="ctr">
              <a:buNone/>
            </a:pPr>
            <a:r>
              <a:rPr lang="en-US" altLang="zh-CN" sz="5400" i="1" dirty="0" smtClean="0"/>
              <a:t>Thank you</a:t>
            </a:r>
            <a:r>
              <a:rPr lang="zh-CN" altLang="en-US" sz="5400" i="1" dirty="0" smtClean="0"/>
              <a:t>！</a:t>
            </a:r>
            <a:endParaRPr lang="zh-CN" altLang="en-US" sz="5400" i="1" dirty="0"/>
          </a:p>
        </p:txBody>
      </p:sp>
      <p:sp>
        <p:nvSpPr>
          <p:cNvPr id="4" name="页脚占位符 3"/>
          <p:cNvSpPr txBox="1">
            <a:spLocks/>
          </p:cNvSpPr>
          <p:nvPr/>
        </p:nvSpPr>
        <p:spPr bwMode="auto">
          <a:xfrm>
            <a:off x="3570288" y="6477000"/>
            <a:ext cx="19923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dirty="0">
                <a:ea typeface="굴림" pitchFamily="34" charset="-127"/>
              </a:rPr>
              <a:t>Slide </a:t>
            </a:r>
            <a:r>
              <a:rPr lang="en-US" altLang="zh-CN" dirty="0" smtClean="0">
                <a:ea typeface="굴림" pitchFamily="34" charset="-127"/>
              </a:rPr>
              <a:t>11</a:t>
            </a:r>
            <a:endParaRPr lang="en-US" altLang="ko-KR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1822</TotalTime>
  <Words>485</Words>
  <Application>Microsoft Office PowerPoint</Application>
  <PresentationFormat>全屏显示(4:3)</PresentationFormat>
  <Paragraphs>111</Paragraphs>
  <Slides>8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Topics</vt:lpstr>
      <vt:lpstr>Background(1)</vt:lpstr>
      <vt:lpstr>Background(2)</vt:lpstr>
      <vt:lpstr>Proposal(1)</vt:lpstr>
      <vt:lpstr>Proposal(2)</vt:lpstr>
      <vt:lpstr>Straw Poll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陈彦名</dc:creator>
  <cp:lastModifiedBy>陈彦名</cp:lastModifiedBy>
  <cp:revision>309</cp:revision>
  <dcterms:created xsi:type="dcterms:W3CDTF">2013-06-27T08:24:09Z</dcterms:created>
  <dcterms:modified xsi:type="dcterms:W3CDTF">2013-07-15T08:16:42Z</dcterms:modified>
</cp:coreProperties>
</file>