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0" r:id="rId3"/>
    <p:sldId id="306" r:id="rId4"/>
    <p:sldId id="296" r:id="rId5"/>
    <p:sldId id="287" r:id="rId6"/>
    <p:sldId id="295" r:id="rId7"/>
    <p:sldId id="291" r:id="rId8"/>
    <p:sldId id="293" r:id="rId9"/>
    <p:sldId id="297" r:id="rId10"/>
    <p:sldId id="301" r:id="rId11"/>
    <p:sldId id="303" r:id="rId12"/>
    <p:sldId id="300" r:id="rId13"/>
    <p:sldId id="305" r:id="rId14"/>
    <p:sldId id="307" r:id="rId15"/>
    <p:sldId id="308" r:id="rId16"/>
    <p:sldId id="311" r:id="rId17"/>
    <p:sldId id="312" r:id="rId18"/>
    <p:sldId id="313" r:id="rId19"/>
    <p:sldId id="304" r:id="rId20"/>
    <p:sldId id="315" r:id="rId21"/>
    <p:sldId id="299" r:id="rId22"/>
    <p:sldId id="298" r:id="rId23"/>
    <p:sldId id="302" r:id="rId24"/>
    <p:sldId id="310" r:id="rId25"/>
    <p:sldId id="314" r:id="rId26"/>
    <p:sldId id="309" r:id="rId27"/>
    <p:sldId id="294" r:id="rId28"/>
    <p:sldId id="279" r:id="rId29"/>
    <p:sldId id="286" r:id="rId30"/>
    <p:sldId id="273" r:id="rId31"/>
    <p:sldId id="274" r:id="rId32"/>
    <p:sldId id="275" r:id="rId33"/>
    <p:sldId id="276" r:id="rId34"/>
    <p:sldId id="277"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38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802.11-13/0674r3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0622-01-00ah-may-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2013-7-15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13" name="Document" r:id="rId5" imgW="8700545" imgH="4144264" progId="Word.Document.8">
                  <p:embed/>
                </p:oleObj>
              </mc:Choice>
              <mc:Fallback>
                <p:oleObj name="Document" r:id="rId5" imgW="8700545" imgH="4144264"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Hongyuan Zhang</a:t>
            </a:r>
          </a:p>
          <a:p>
            <a:pPr lvl="1"/>
            <a:r>
              <a:rPr lang="en-US" b="0" dirty="0"/>
              <a:t>11-13-0716-00-00ah-d01-MIMO-Control-Field-comment-resolutions</a:t>
            </a:r>
          </a:p>
          <a:p>
            <a:pPr lvl="1"/>
            <a:r>
              <a:rPr lang="en-US" b="0" dirty="0"/>
              <a:t>For MAC CIDs 106, 359, 830—i.e. for 8.4.1.47.</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891376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Younghoon</a:t>
            </a:r>
            <a:r>
              <a:rPr lang="en-US" dirty="0" smtClean="0"/>
              <a:t> Kwon</a:t>
            </a:r>
          </a:p>
          <a:p>
            <a:pPr lvl="1"/>
            <a:r>
              <a:rPr lang="en-US" sz="1400" dirty="0"/>
              <a:t>Doc. Number: 808</a:t>
            </a:r>
          </a:p>
          <a:p>
            <a:pPr lvl="1"/>
            <a:r>
              <a:rPr lang="en-US" sz="1400" dirty="0"/>
              <a:t>Title: cc09 comment resolution for clause 8.3.4a.1.2</a:t>
            </a:r>
          </a:p>
          <a:p>
            <a:pPr lvl="1"/>
            <a:r>
              <a:rPr lang="en-US" sz="1400" dirty="0"/>
              <a:t>Addressing CIDs: 104, 223, 899 (MAC)</a:t>
            </a:r>
          </a:p>
          <a:p>
            <a:pPr lvl="1"/>
            <a:endParaRPr lang="en-US" sz="1400" dirty="0"/>
          </a:p>
          <a:p>
            <a:pPr lvl="1"/>
            <a:r>
              <a:rPr lang="en-US" sz="1400" dirty="0"/>
              <a:t>Doc. Number: 809</a:t>
            </a:r>
          </a:p>
          <a:p>
            <a:pPr lvl="1"/>
            <a:r>
              <a:rPr lang="en-US" sz="1400" dirty="0"/>
              <a:t>Title: cc09 comment resolution for clause 9.19.4a.6</a:t>
            </a:r>
          </a:p>
          <a:p>
            <a:pPr lvl="1"/>
            <a:r>
              <a:rPr lang="en-US" sz="1400" dirty="0"/>
              <a:t>Addressing CIDs: 52, 557, 788 (MAC)</a:t>
            </a:r>
          </a:p>
          <a:p>
            <a:pPr lvl="1"/>
            <a:endParaRPr lang="en-US" sz="1400" dirty="0"/>
          </a:p>
          <a:p>
            <a:pPr lvl="1"/>
            <a:r>
              <a:rPr lang="en-US" sz="1400" dirty="0"/>
              <a:t>Doc. Number: 810</a:t>
            </a:r>
          </a:p>
          <a:p>
            <a:pPr lvl="1"/>
            <a:r>
              <a:rPr lang="en-US" sz="1400" dirty="0"/>
              <a:t>Title: cc09 comment resolution for clause 9.32n.3.2</a:t>
            </a:r>
          </a:p>
          <a:p>
            <a:pPr lvl="1"/>
            <a:r>
              <a:rPr lang="en-US" sz="1400" dirty="0"/>
              <a:t>Addressing CIDs: 513, 514, 714, 715 (MAC)</a:t>
            </a:r>
          </a:p>
          <a:p>
            <a:pPr lvl="1"/>
            <a:endParaRPr lang="en-US" sz="1400" dirty="0"/>
          </a:p>
          <a:p>
            <a:pPr lvl="1"/>
            <a:r>
              <a:rPr lang="en-US" sz="1400" dirty="0"/>
              <a:t>Doc. Number: 811</a:t>
            </a:r>
          </a:p>
          <a:p>
            <a:pPr lvl="1"/>
            <a:r>
              <a:rPr lang="en-US" sz="1400" dirty="0"/>
              <a:t>Title: cc09 comment resolution for CID 520</a:t>
            </a:r>
          </a:p>
          <a:p>
            <a:pPr lvl="1"/>
            <a:r>
              <a:rPr lang="en-US" sz="1400" dirty="0"/>
              <a:t>Addressing CID: 520 (MAC)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3950353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Wang Haiguang</a:t>
            </a:r>
          </a:p>
          <a:p>
            <a:pPr lvl="1"/>
            <a:r>
              <a:rPr lang="en-US" sz="1800" dirty="0"/>
              <a:t>CC9-Comments-Resolution-CIDs-546+906</a:t>
            </a:r>
          </a:p>
          <a:p>
            <a:pPr lvl="1"/>
            <a:r>
              <a:rPr lang="en-US" sz="1800" dirty="0"/>
              <a:t>IEEE-802.11-13/0827r0</a:t>
            </a:r>
          </a:p>
          <a:p>
            <a:pPr lvl="1"/>
            <a:r>
              <a:rPr lang="en-US" sz="1800" dirty="0"/>
              <a:t>CIDs 546, 906</a:t>
            </a:r>
          </a:p>
          <a:p>
            <a:pPr lvl="1"/>
            <a:endParaRPr lang="en-US" sz="1800" dirty="0"/>
          </a:p>
          <a:p>
            <a:pPr lvl="1"/>
            <a:r>
              <a:rPr lang="en-US" sz="1800" dirty="0"/>
              <a:t>CC9-Comments-Resolution-CIDs-176+177+178+179+180+181+776</a:t>
            </a:r>
          </a:p>
          <a:p>
            <a:pPr lvl="1"/>
            <a:r>
              <a:rPr lang="en-US" sz="1800" dirty="0"/>
              <a:t>IEEE-802.11-13/0830r0</a:t>
            </a:r>
          </a:p>
          <a:p>
            <a:pPr lvl="1"/>
            <a:r>
              <a:rPr lang="en-US" sz="1800" dirty="0"/>
              <a:t>CIDs 176, 177, 178, 179, 180, 181, 776</a:t>
            </a:r>
          </a:p>
          <a:p>
            <a:pPr lvl="1"/>
            <a:endParaRPr lang="en-US" sz="1800" dirty="0"/>
          </a:p>
          <a:p>
            <a:pPr lvl="1"/>
            <a:r>
              <a:rPr lang="en-US" sz="1800" dirty="0"/>
              <a:t>CC9-Comments-Resolution-CIDs-887</a:t>
            </a:r>
          </a:p>
          <a:p>
            <a:pPr lvl="1"/>
            <a:r>
              <a:rPr lang="en-US" sz="1800" dirty="0"/>
              <a:t>IEEE-802.11-13/0831r0</a:t>
            </a:r>
          </a:p>
          <a:p>
            <a:pPr lvl="1"/>
            <a:r>
              <a:rPr lang="en-US" sz="1800" dirty="0"/>
              <a:t>CIDs 887</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614219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Alfred </a:t>
            </a:r>
            <a:r>
              <a:rPr lang="en-US" dirty="0" err="1" smtClean="0"/>
              <a:t>Asterjadhi</a:t>
            </a:r>
            <a:endParaRPr lang="en-US" dirty="0" smtClean="0"/>
          </a:p>
          <a:p>
            <a:r>
              <a:rPr lang="en-US" sz="1400" dirty="0"/>
              <a:t>11-13-0812-00-00ah-CC9-Resolution-CIDs-8+10+17+19+321+581</a:t>
            </a:r>
          </a:p>
          <a:p>
            <a:r>
              <a:rPr lang="en-US" sz="1400" dirty="0"/>
              <a:t>11-13-0814-00-00ah-CC9-Resolution-CIDs-14+253+484+485+486</a:t>
            </a:r>
          </a:p>
          <a:p>
            <a:r>
              <a:rPr lang="en-US" sz="1400" dirty="0"/>
              <a:t>11-13-0815-00-00ah-CC9-Resolution-CIDs-15+59+168</a:t>
            </a:r>
          </a:p>
          <a:p>
            <a:r>
              <a:rPr lang="en-US" sz="1400" dirty="0"/>
              <a:t>11-13-0816-00-00ah-CC9-Resolution-CIDs-18+119+360+532+533+660+661+662+869</a:t>
            </a:r>
          </a:p>
          <a:p>
            <a:r>
              <a:rPr lang="en-US" sz="1400" dirty="0"/>
              <a:t>11-13-0817-00-00ah-CC9-Resolution-CIDs-20+111+336+625+814</a:t>
            </a:r>
          </a:p>
          <a:p>
            <a:r>
              <a:rPr lang="en-US" sz="1400" dirty="0"/>
              <a:t>11-13-0818-00-00ah-CC9-Resolution-CIDs-23+275+276+277+278</a:t>
            </a:r>
          </a:p>
          <a:p>
            <a:r>
              <a:rPr lang="en-US" sz="1400" dirty="0"/>
              <a:t>11-13-0820-00-00ah-CC9-Resolution-CIDs-32+54+187+188+240+417+543+821</a:t>
            </a:r>
          </a:p>
          <a:p>
            <a:r>
              <a:rPr lang="en-US" sz="1400" dirty="0"/>
              <a:t>11-13-0821-00-00ah-CC9-Resolution-CIDs-254+303+304+305+324+363+364+745+841+961+962+985</a:t>
            </a:r>
          </a:p>
          <a:p>
            <a:r>
              <a:rPr lang="en-US" sz="1400" dirty="0"/>
              <a:t>11-13-0822-00-00ah-CC9-Resolution-CIDs-746+747+748+924</a:t>
            </a:r>
          </a:p>
          <a:p>
            <a:r>
              <a:rPr lang="en-US" sz="1400" dirty="0"/>
              <a:t>11-13-0823-00-00ah-CC9-Resolution-CIDs-74+562+914+915</a:t>
            </a:r>
          </a:p>
          <a:p>
            <a:r>
              <a:rPr lang="en-US" sz="1400" dirty="0"/>
              <a:t>11-13-0824-00-00ah-CC9-Resolution-CIDs-12+560+561+563</a:t>
            </a:r>
          </a:p>
          <a:p>
            <a:r>
              <a:rPr lang="en-US" sz="1400" dirty="0"/>
              <a:t>11-13-0825-00-00ah-CC9-Resolution-CIDs-27</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2200762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Yuan Zhou</a:t>
            </a:r>
          </a:p>
          <a:p>
            <a:pPr lvl="1"/>
            <a:r>
              <a:rPr lang="fr-FR" sz="1600" b="0" dirty="0"/>
              <a:t>DCN 0832- CC9-Comments-Resolution-CID-927</a:t>
            </a:r>
          </a:p>
          <a:p>
            <a:pPr lvl="1"/>
            <a:r>
              <a:rPr lang="fr-FR" sz="1600" b="0" dirty="0"/>
              <a:t>DCN 0833- CC9-Comments-Resolution-CIDs-85+460+928              </a:t>
            </a:r>
          </a:p>
          <a:p>
            <a:pPr lvl="1"/>
            <a:r>
              <a:rPr lang="fr-FR" sz="1600" b="0" dirty="0"/>
              <a:t>DCN-0834- CC9-Comments-Resolution-CIDs-473+474 </a:t>
            </a:r>
            <a:r>
              <a:rPr lang="fr-FR" b="0" dirty="0"/>
              <a:t>   </a:t>
            </a:r>
          </a:p>
          <a:p>
            <a:pPr lvl="1"/>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125513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Chittabrata</a:t>
            </a:r>
            <a:r>
              <a:rPr lang="en-US" dirty="0"/>
              <a:t> </a:t>
            </a:r>
            <a:r>
              <a:rPr lang="en-US" dirty="0" err="1"/>
              <a:t>Ghosh</a:t>
            </a:r>
            <a:endParaRPr lang="en-US" dirty="0"/>
          </a:p>
          <a:p>
            <a:pPr lvl="1"/>
            <a:r>
              <a:rPr lang="en-US" sz="1600" dirty="0"/>
              <a:t>11-13-0813-00-00ah-cc09-comment-resolution-for-clause-8-4-2-170b.docs</a:t>
            </a:r>
          </a:p>
          <a:p>
            <a:pPr lvl="1"/>
            <a:r>
              <a:rPr lang="en-US" sz="1600" dirty="0"/>
              <a:t>11-13-0819-00-00ah-cc09-comment-resolution-for-clause-9-32j.docx</a:t>
            </a:r>
          </a:p>
          <a:p>
            <a:pPr lvl="1"/>
            <a:r>
              <a:rPr lang="en-US" sz="1600" dirty="0"/>
              <a:t>11-13-XXXX-00-00ah-cc09-comment-resolution-for-clause-CIDs169-170.docx</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74658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Ron </a:t>
            </a:r>
            <a:r>
              <a:rPr lang="en-US" dirty="0" err="1"/>
              <a:t>Murias</a:t>
            </a:r>
            <a:endParaRPr lang="en-US" dirty="0"/>
          </a:p>
          <a:p>
            <a:pPr lvl="1"/>
            <a:r>
              <a:rPr lang="en-US" dirty="0"/>
              <a:t>13/0848 "CC9 Comment resolution for MAC CIDs related to Grouping"</a:t>
            </a:r>
          </a:p>
          <a:p>
            <a:pPr lvl="1"/>
            <a:r>
              <a:rPr lang="en-US" dirty="0"/>
              <a:t>Addresses 98, 618, 619, 897, 929 MAC related CIDs</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906130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Jeongki</a:t>
            </a:r>
            <a:r>
              <a:rPr lang="en-US" dirty="0"/>
              <a:t> Kim</a:t>
            </a:r>
          </a:p>
          <a:p>
            <a:pPr lvl="1"/>
            <a:r>
              <a:rPr lang="en-US" dirty="0"/>
              <a:t>11-13-0838-00-00ah-cc9-comment-resolution-for-CID224</a:t>
            </a:r>
          </a:p>
          <a:p>
            <a:pPr lvl="1"/>
            <a:r>
              <a:rPr lang="en-US" dirty="0"/>
              <a:t>11-13-0839-00-00ah-cc9-comment-resolution-for-CID143-144-245</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281475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Jinsoo</a:t>
            </a:r>
            <a:r>
              <a:rPr lang="en-US" dirty="0"/>
              <a:t> Choi</a:t>
            </a:r>
          </a:p>
          <a:p>
            <a:pPr lvl="1"/>
            <a:r>
              <a:rPr lang="en-US" dirty="0"/>
              <a:t>13/0851 CC9-subclause-8-3-4-15b-comment-resolution</a:t>
            </a:r>
          </a:p>
          <a:p>
            <a:pPr lvl="1"/>
            <a:r>
              <a:rPr lang="en-US" dirty="0"/>
              <a:t>CID 149, 246, 404</a:t>
            </a:r>
          </a:p>
          <a:p>
            <a:pPr lvl="1"/>
            <a:endParaRPr lang="en-US" dirty="0"/>
          </a:p>
          <a:p>
            <a:pPr lvl="1"/>
            <a:r>
              <a:rPr lang="en-US" dirty="0"/>
              <a:t>13/0857 CC9-subclause-8-4-1-6-comment-resolution</a:t>
            </a:r>
          </a:p>
          <a:p>
            <a:pPr lvl="1"/>
            <a:r>
              <a:rPr lang="en-US" dirty="0"/>
              <a:t>CID 80, 405, 406, 959</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313522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z="1200" dirty="0" smtClean="0"/>
              <a:t>MAC</a:t>
            </a:r>
          </a:p>
          <a:p>
            <a:r>
              <a:rPr lang="en-US" sz="1200" dirty="0" smtClean="0"/>
              <a:t>a</a:t>
            </a:r>
            <a:r>
              <a:rPr lang="en-US" sz="1200" dirty="0"/>
              <a:t>.       Comment resolutions on </a:t>
            </a:r>
            <a:r>
              <a:rPr lang="en-US" sz="1200" dirty="0" err="1"/>
              <a:t>subclause</a:t>
            </a:r>
            <a:r>
              <a:rPr lang="en-US" sz="1200" dirty="0"/>
              <a:t> 9.32g.3 (uploaded)</a:t>
            </a:r>
          </a:p>
          <a:p>
            <a:r>
              <a:rPr lang="en-US" sz="1200" dirty="0"/>
              <a:t>11-13-0887-00-00ah</a:t>
            </a:r>
          </a:p>
          <a:p>
            <a:r>
              <a:rPr lang="en-US" sz="1200" dirty="0"/>
              <a:t>CIDs 36,38, 39, 40, 63, 968</a:t>
            </a:r>
          </a:p>
          <a:p>
            <a:r>
              <a:rPr lang="en-US" sz="1200" dirty="0"/>
              <a:t> </a:t>
            </a:r>
          </a:p>
          <a:p>
            <a:r>
              <a:rPr lang="en-US" sz="1200" dirty="0"/>
              <a:t>b.      Comment resolution on </a:t>
            </a:r>
            <a:r>
              <a:rPr lang="en-US" sz="1200" dirty="0" err="1"/>
              <a:t>subclause</a:t>
            </a:r>
            <a:r>
              <a:rPr lang="en-US" sz="1200" dirty="0"/>
              <a:t> 9.32g.4 (uploaded)</a:t>
            </a:r>
          </a:p>
          <a:p>
            <a:r>
              <a:rPr lang="en-US" sz="1200" dirty="0"/>
              <a:t>11-13-0888-00-00ah</a:t>
            </a:r>
          </a:p>
          <a:p>
            <a:r>
              <a:rPr lang="en-US" sz="1200" dirty="0"/>
              <a:t>CIDs 257,258,988</a:t>
            </a:r>
          </a:p>
          <a:p>
            <a:r>
              <a:rPr lang="en-US" sz="1200" dirty="0"/>
              <a:t> </a:t>
            </a:r>
          </a:p>
          <a:p>
            <a:r>
              <a:rPr lang="en-US" sz="1200" dirty="0"/>
              <a:t>c.       Comment resolution on </a:t>
            </a:r>
            <a:r>
              <a:rPr lang="en-US" sz="1200" dirty="0" err="1"/>
              <a:t>subclause</a:t>
            </a:r>
            <a:r>
              <a:rPr lang="en-US" sz="1200" dirty="0"/>
              <a:t> 8.2.4.1.3 (uploaded)</a:t>
            </a:r>
          </a:p>
          <a:p>
            <a:r>
              <a:rPr lang="en-US" sz="1200" dirty="0"/>
              <a:t>11-13-0889-00-00ah</a:t>
            </a:r>
          </a:p>
          <a:p>
            <a:r>
              <a:rPr lang="en-US" sz="1200" dirty="0"/>
              <a:t>CID 93</a:t>
            </a:r>
          </a:p>
          <a:p>
            <a:r>
              <a:rPr lang="en-US" sz="1200" dirty="0"/>
              <a:t> </a:t>
            </a:r>
          </a:p>
          <a:p>
            <a:r>
              <a:rPr lang="en-US" sz="1200" dirty="0"/>
              <a:t>d.      Comment resolution on </a:t>
            </a:r>
            <a:r>
              <a:rPr lang="en-US" sz="1200" dirty="0" err="1"/>
              <a:t>subclause</a:t>
            </a:r>
            <a:r>
              <a:rPr lang="en-US" sz="1200" dirty="0"/>
              <a:t> 9.32n.3 and 9.32n.3.1 (not uploaded yet)</a:t>
            </a:r>
          </a:p>
          <a:p>
            <a:r>
              <a:rPr lang="en-US" sz="1200" dirty="0"/>
              <a:t>11-13-0891-00-00ah</a:t>
            </a:r>
          </a:p>
          <a:p>
            <a:r>
              <a:rPr lang="en-US" sz="1200" dirty="0"/>
              <a:t>CID 749,750, 751, 981,982,983,984, 261,262 and 263 (these three CIDs are handled by </a:t>
            </a:r>
            <a:r>
              <a:rPr lang="en-US" sz="1200" dirty="0" err="1"/>
              <a:t>Kaiying</a:t>
            </a:r>
            <a:r>
              <a:rPr lang="en-US" sz="1200" dirty="0"/>
              <a:t> but may be combined</a:t>
            </a:r>
            <a:r>
              <a:rPr lang="en-US" sz="1200" dirty="0" smtClean="0"/>
              <a:t>)</a:t>
            </a:r>
            <a:endParaRPr lang="en-US" dirty="0"/>
          </a:p>
          <a:p>
            <a:r>
              <a:rPr lang="en-US" sz="1600" dirty="0"/>
              <a:t>Haiguang will presented since </a:t>
            </a:r>
            <a:r>
              <a:rPr lang="en-US" sz="1600" dirty="0" err="1"/>
              <a:t>Shou</a:t>
            </a:r>
            <a:r>
              <a:rPr lang="en-US" sz="1600" dirty="0"/>
              <a:t> Kang is not here.</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90023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sz="2000" dirty="0" smtClean="0">
                <a:solidFill>
                  <a:schemeClr val="accent1"/>
                </a:solidFill>
              </a:rPr>
              <a:t>Call for a secretary</a:t>
            </a:r>
          </a:p>
          <a:p>
            <a:pPr marL="609600" indent="-609600"/>
            <a:r>
              <a:rPr lang="en-US" sz="2000" dirty="0" smtClean="0">
                <a:solidFill>
                  <a:schemeClr val="accent1"/>
                </a:solidFill>
              </a:rPr>
              <a:t>IPR and other relevant </a:t>
            </a:r>
            <a:r>
              <a:rPr lang="en-US" sz="2000" dirty="0">
                <a:solidFill>
                  <a:schemeClr val="accent1"/>
                </a:solidFill>
              </a:rPr>
              <a:t>policy and </a:t>
            </a:r>
            <a:r>
              <a:rPr lang="en-US" sz="2000" dirty="0" smtClean="0">
                <a:solidFill>
                  <a:schemeClr val="accent1"/>
                </a:solidFill>
              </a:rPr>
              <a:t>procedures</a:t>
            </a:r>
          </a:p>
          <a:p>
            <a:pPr marL="609600" indent="-609600"/>
            <a:r>
              <a:rPr lang="en-US" sz="2000" dirty="0" smtClean="0">
                <a:solidFill>
                  <a:schemeClr val="accent1"/>
                </a:solidFill>
              </a:rPr>
              <a:t>Approve meeting minutes</a:t>
            </a:r>
          </a:p>
          <a:p>
            <a:pPr marL="1009650" lvl="1" indent="-609600"/>
            <a:r>
              <a:rPr lang="en-US" sz="1600" dirty="0" smtClean="0">
                <a:solidFill>
                  <a:schemeClr val="accent1"/>
                </a:solidFill>
              </a:rPr>
              <a:t>May meeting minutes</a:t>
            </a:r>
          </a:p>
          <a:p>
            <a:pPr marL="1352550" lvl="2" indent="-609600"/>
            <a:r>
              <a:rPr lang="en-US" sz="1400" dirty="0" smtClean="0">
                <a:solidFill>
                  <a:schemeClr val="accent1"/>
                </a:solidFill>
                <a:hlinkClick r:id="rId3"/>
              </a:rPr>
              <a:t>13/0622r01 May-2013-f2f-meeting-minutes</a:t>
            </a:r>
            <a:endParaRPr lang="en-US" sz="1800" dirty="0" smtClean="0">
              <a:solidFill>
                <a:schemeClr val="accent1"/>
              </a:solidFill>
            </a:endParaRPr>
          </a:p>
          <a:p>
            <a:pPr marL="1009650" lvl="1" indent="-609600"/>
            <a:r>
              <a:rPr lang="en-US" sz="1600" dirty="0" smtClean="0">
                <a:solidFill>
                  <a:schemeClr val="accent1"/>
                </a:solidFill>
              </a:rPr>
              <a:t>June 19</a:t>
            </a:r>
            <a:r>
              <a:rPr lang="en-US" sz="1600" baseline="30000" dirty="0" smtClean="0">
                <a:solidFill>
                  <a:schemeClr val="accent1"/>
                </a:solidFill>
              </a:rPr>
              <a:t>th </a:t>
            </a:r>
            <a:r>
              <a:rPr lang="en-US" sz="1600" dirty="0" smtClean="0">
                <a:solidFill>
                  <a:schemeClr val="accent1"/>
                </a:solidFill>
              </a:rPr>
              <a:t> and July 10</a:t>
            </a:r>
            <a:r>
              <a:rPr lang="en-US" sz="1600" baseline="30000" dirty="0" smtClean="0">
                <a:solidFill>
                  <a:schemeClr val="accent1"/>
                </a:solidFill>
              </a:rPr>
              <a:t>th</a:t>
            </a:r>
            <a:r>
              <a:rPr lang="en-US" sz="1600" dirty="0" smtClean="0">
                <a:solidFill>
                  <a:schemeClr val="accent1"/>
                </a:solidFill>
              </a:rPr>
              <a:t> conference call minutes</a:t>
            </a:r>
          </a:p>
          <a:p>
            <a:pPr marL="1352550" lvl="2" indent="-609600"/>
            <a:r>
              <a:rPr lang="en-US" sz="1400" dirty="0" smtClean="0">
                <a:solidFill>
                  <a:schemeClr val="accent1"/>
                </a:solidFill>
              </a:rPr>
              <a:t>13/707 </a:t>
            </a:r>
            <a:r>
              <a:rPr lang="en-US" sz="1400" dirty="0">
                <a:solidFill>
                  <a:schemeClr val="accent1"/>
                </a:solidFill>
              </a:rPr>
              <a:t>June 19th </a:t>
            </a:r>
            <a:r>
              <a:rPr lang="en-US" sz="1400" dirty="0" err="1">
                <a:solidFill>
                  <a:schemeClr val="accent1"/>
                </a:solidFill>
              </a:rPr>
              <a:t>TGah</a:t>
            </a:r>
            <a:r>
              <a:rPr lang="en-US" sz="1400" dirty="0">
                <a:solidFill>
                  <a:schemeClr val="accent1"/>
                </a:solidFill>
              </a:rPr>
              <a:t> teleconference </a:t>
            </a:r>
            <a:r>
              <a:rPr lang="en-US" sz="1400" dirty="0" smtClean="0">
                <a:solidFill>
                  <a:schemeClr val="accent1"/>
                </a:solidFill>
              </a:rPr>
              <a:t>minutes, r1 on server</a:t>
            </a:r>
          </a:p>
          <a:p>
            <a:pPr marL="1352550" lvl="2" indent="-609600"/>
            <a:r>
              <a:rPr lang="en-US" sz="1400" dirty="0" smtClean="0">
                <a:solidFill>
                  <a:schemeClr val="accent1"/>
                </a:solidFill>
              </a:rPr>
              <a:t>13/763 </a:t>
            </a:r>
            <a:r>
              <a:rPr lang="en-US" sz="1400" dirty="0">
                <a:solidFill>
                  <a:schemeClr val="accent1"/>
                </a:solidFill>
              </a:rPr>
              <a:t>July 10th </a:t>
            </a:r>
            <a:r>
              <a:rPr lang="en-US" sz="1400" dirty="0" err="1">
                <a:solidFill>
                  <a:schemeClr val="accent1"/>
                </a:solidFill>
              </a:rPr>
              <a:t>TGah</a:t>
            </a:r>
            <a:r>
              <a:rPr lang="en-US" sz="1400" dirty="0">
                <a:solidFill>
                  <a:schemeClr val="accent1"/>
                </a:solidFill>
              </a:rPr>
              <a:t> teleconference </a:t>
            </a:r>
            <a:r>
              <a:rPr lang="en-US" sz="1400" dirty="0" smtClean="0">
                <a:solidFill>
                  <a:schemeClr val="accent1"/>
                </a:solidFill>
              </a:rPr>
              <a:t>minutes, r1 on server</a:t>
            </a:r>
          </a:p>
          <a:p>
            <a:pPr marL="1009650" lvl="1" indent="-609600"/>
            <a:r>
              <a:rPr lang="en-US" sz="1600" dirty="0" smtClean="0">
                <a:solidFill>
                  <a:schemeClr val="accent1"/>
                </a:solidFill>
              </a:rPr>
              <a:t>Postponed until Tuesday to update attendance list</a:t>
            </a:r>
            <a:endParaRPr lang="en-US" sz="1600" dirty="0">
              <a:solidFill>
                <a:schemeClr val="accent1"/>
              </a:solidFill>
            </a:endParaRPr>
          </a:p>
          <a:p>
            <a:pPr marL="609600" indent="-609600"/>
            <a:r>
              <a:rPr lang="en-US" sz="2000" dirty="0" smtClean="0">
                <a:solidFill>
                  <a:schemeClr val="accent1"/>
                </a:solidFill>
              </a:rPr>
              <a:t>Operations </a:t>
            </a:r>
            <a:r>
              <a:rPr lang="en-US" sz="2000" dirty="0">
                <a:solidFill>
                  <a:schemeClr val="accent1"/>
                </a:solidFill>
              </a:rPr>
              <a:t>Manual (document 11-13-0001) section 3.8 </a:t>
            </a:r>
            <a:r>
              <a:rPr lang="en-US" sz="2000" dirty="0" smtClean="0">
                <a:solidFill>
                  <a:schemeClr val="accent1"/>
                </a:solidFill>
              </a:rPr>
              <a:t>review – 4 hour rule review</a:t>
            </a:r>
          </a:p>
          <a:p>
            <a:pPr marL="609600" indent="-609600"/>
            <a:r>
              <a:rPr lang="en-US" sz="2000" dirty="0" smtClean="0"/>
              <a:t>Prepare for Letter Ballot</a:t>
            </a:r>
          </a:p>
          <a:p>
            <a:pPr marL="1009650" lvl="1" indent="-609600"/>
            <a:r>
              <a:rPr lang="en-US" sz="1800" dirty="0" smtClean="0"/>
              <a:t>Call for submissions to address Call for comments</a:t>
            </a:r>
          </a:p>
          <a:p>
            <a:pPr marL="1009650" lvl="1" indent="-609600"/>
            <a:r>
              <a:rPr lang="en-US" sz="1800" dirty="0" smtClean="0"/>
              <a:t>13/701 review</a:t>
            </a:r>
          </a:p>
          <a:p>
            <a:pPr marL="609600" indent="-609600"/>
            <a:r>
              <a:rPr lang="en-US" sz="2000" dirty="0" smtClean="0"/>
              <a:t>Call for submissions</a:t>
            </a:r>
            <a:endParaRPr lang="en-US" dirty="0" smtClean="0"/>
          </a:p>
          <a:p>
            <a:pPr marL="609600" indent="-609600"/>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173252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PHY, </a:t>
            </a:r>
            <a:r>
              <a:rPr lang="en-US" b="0" dirty="0">
                <a:solidFill>
                  <a:schemeClr val="accent1"/>
                </a:solidFill>
              </a:rPr>
              <a:t>Mitsuru </a:t>
            </a:r>
            <a:r>
              <a:rPr lang="en-US" b="0" dirty="0" err="1" smtClean="0">
                <a:solidFill>
                  <a:schemeClr val="accent1"/>
                </a:solidFill>
              </a:rPr>
              <a:t>Iwaoka</a:t>
            </a:r>
            <a:endParaRPr lang="en-US" b="0" dirty="0" smtClean="0">
              <a:solidFill>
                <a:schemeClr val="accent1"/>
              </a:solidFill>
            </a:endParaRPr>
          </a:p>
          <a:p>
            <a:r>
              <a:rPr lang="en-US" b="0" dirty="0">
                <a:solidFill>
                  <a:schemeClr val="accent1"/>
                </a:solidFill>
              </a:rPr>
              <a:t>11/13-0668 </a:t>
            </a:r>
            <a:r>
              <a:rPr lang="en-US" b="0" dirty="0" err="1">
                <a:solidFill>
                  <a:schemeClr val="accent1"/>
                </a:solidFill>
              </a:rPr>
              <a:t>Proposedresolutions</a:t>
            </a:r>
            <a:r>
              <a:rPr lang="en-US" b="0" dirty="0">
                <a:solidFill>
                  <a:schemeClr val="accent1"/>
                </a:solidFill>
              </a:rPr>
              <a:t> for P802.11ah D0.1 CC9</a:t>
            </a:r>
          </a:p>
          <a:p>
            <a:pPr lvl="1"/>
            <a:r>
              <a:rPr lang="en-US" b="0" dirty="0" smtClean="0">
                <a:solidFill>
                  <a:schemeClr val="accent1"/>
                </a:solidFill>
              </a:rPr>
              <a:t>For </a:t>
            </a:r>
            <a:r>
              <a:rPr lang="en-US" b="0" dirty="0">
                <a:solidFill>
                  <a:schemeClr val="accent1"/>
                </a:solidFill>
              </a:rPr>
              <a:t>PHY comments of CID 555, 570, 576</a:t>
            </a:r>
          </a:p>
          <a:p>
            <a:pPr lvl="1"/>
            <a:r>
              <a:rPr lang="en-US" b="0" dirty="0" smtClean="0">
                <a:solidFill>
                  <a:schemeClr val="accent1"/>
                </a:solidFill>
              </a:rPr>
              <a:t>The </a:t>
            </a:r>
            <a:r>
              <a:rPr lang="en-US" b="0" dirty="0">
                <a:solidFill>
                  <a:schemeClr val="accent1"/>
                </a:solidFill>
              </a:rPr>
              <a:t>resolution of CID 555 and 576 may depend on CID 817 and 863, and need some days to upload.</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1244988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PHY </a:t>
            </a:r>
            <a:r>
              <a:rPr lang="en-US" b="0" dirty="0" smtClean="0">
                <a:solidFill>
                  <a:schemeClr val="accent1"/>
                </a:solidFill>
              </a:rPr>
              <a:t>Eugene </a:t>
            </a:r>
            <a:r>
              <a:rPr lang="en-US" b="0" dirty="0" err="1" smtClean="0">
                <a:solidFill>
                  <a:schemeClr val="accent1"/>
                </a:solidFill>
              </a:rPr>
              <a:t>Baik</a:t>
            </a:r>
            <a:endParaRPr lang="en-US" b="0" dirty="0" smtClean="0">
              <a:solidFill>
                <a:schemeClr val="accent1"/>
              </a:solidFill>
            </a:endParaRPr>
          </a:p>
          <a:p>
            <a:r>
              <a:rPr lang="en-US" dirty="0">
                <a:solidFill>
                  <a:schemeClr val="accent1"/>
                </a:solidFill>
              </a:rPr>
              <a:t>13/767</a:t>
            </a:r>
          </a:p>
          <a:p>
            <a:pPr lvl="1"/>
            <a:r>
              <a:rPr lang="en-US" dirty="0">
                <a:solidFill>
                  <a:schemeClr val="accent1"/>
                </a:solidFill>
              </a:rPr>
              <a:t>Draft0.1 comment res. for 24.3.17</a:t>
            </a:r>
          </a:p>
          <a:p>
            <a:pPr lvl="1"/>
            <a:r>
              <a:rPr lang="en-US" dirty="0">
                <a:solidFill>
                  <a:schemeClr val="accent1"/>
                </a:solidFill>
              </a:rPr>
              <a:t>Doc 767 resolves CIDs: 302, 801, 802, 803, 804, 805, 806, 566</a:t>
            </a:r>
          </a:p>
          <a:p>
            <a:endParaRPr lang="en-US" dirty="0"/>
          </a:p>
          <a:p>
            <a:r>
              <a:rPr lang="en-US" dirty="0">
                <a:solidFill>
                  <a:schemeClr val="accent1"/>
                </a:solidFill>
              </a:rPr>
              <a:t>13/766</a:t>
            </a:r>
          </a:p>
          <a:p>
            <a:pPr lvl="1"/>
            <a:r>
              <a:rPr lang="en-US" dirty="0">
                <a:solidFill>
                  <a:schemeClr val="accent1"/>
                </a:solidFill>
              </a:rPr>
              <a:t>Draft0.1 comment res. for 24.3.8</a:t>
            </a:r>
          </a:p>
          <a:p>
            <a:pPr lvl="1"/>
            <a:r>
              <a:rPr lang="en-US" dirty="0">
                <a:solidFill>
                  <a:schemeClr val="accent1"/>
                </a:solidFill>
              </a:rPr>
              <a:t>Doc 766 resolves CIDs: 145, 190, 270, 271, 272, 273, 298, 299, 872, 873, 880</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367895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PHY, Hongyuan Zhang</a:t>
            </a:r>
          </a:p>
          <a:p>
            <a:pPr lvl="1"/>
            <a:r>
              <a:rPr lang="en-US" b="0" dirty="0">
                <a:solidFill>
                  <a:schemeClr val="accent1"/>
                </a:solidFill>
              </a:rPr>
              <a:t>11-13-0715-00-00ah-d01-PHY-comment-resolutions</a:t>
            </a:r>
          </a:p>
          <a:p>
            <a:pPr lvl="1"/>
            <a:r>
              <a:rPr lang="en-US" b="0" dirty="0">
                <a:solidFill>
                  <a:schemeClr val="accent1"/>
                </a:solidFill>
              </a:rPr>
              <a:t>For PHY, CIDs in  </a:t>
            </a:r>
            <a:r>
              <a:rPr lang="en-US" i="1" dirty="0">
                <a:solidFill>
                  <a:schemeClr val="accent1"/>
                </a:solidFill>
              </a:rPr>
              <a:t>24.1, 24.3.3, 24.3.6~24.3.11, 24.3.18</a:t>
            </a:r>
            <a:endParaRPr lang="en-US" b="0" dirty="0">
              <a:solidFill>
                <a:schemeClr val="accent1"/>
              </a:solidFill>
            </a:endParaRP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28075541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chemeClr val="accent1"/>
                </a:solidFill>
              </a:rPr>
              <a:t>Ron </a:t>
            </a:r>
            <a:r>
              <a:rPr lang="en-US" dirty="0" err="1">
                <a:solidFill>
                  <a:schemeClr val="accent1"/>
                </a:solidFill>
              </a:rPr>
              <a:t>Murias</a:t>
            </a:r>
            <a:endParaRPr lang="en-US" dirty="0">
              <a:solidFill>
                <a:schemeClr val="accent1"/>
              </a:solidFill>
            </a:endParaRPr>
          </a:p>
          <a:p>
            <a:pPr lvl="1"/>
            <a:r>
              <a:rPr lang="en-US" dirty="0">
                <a:solidFill>
                  <a:schemeClr val="accent1"/>
                </a:solidFill>
              </a:rPr>
              <a:t>13/0846 "CC9 Comment resolution for CIDs 203, 211, 622, </a:t>
            </a:r>
            <a:r>
              <a:rPr lang="en-US" dirty="0" smtClean="0">
                <a:solidFill>
                  <a:schemeClr val="accent1"/>
                </a:solidFill>
              </a:rPr>
              <a:t>925“</a:t>
            </a:r>
          </a:p>
          <a:p>
            <a:pPr lvl="1"/>
            <a:r>
              <a:rPr lang="en-US" dirty="0" smtClean="0">
                <a:solidFill>
                  <a:schemeClr val="accent1"/>
                </a:solidFill>
              </a:rPr>
              <a:t>622 pass to editor</a:t>
            </a:r>
          </a:p>
          <a:p>
            <a:pPr lvl="1"/>
            <a:r>
              <a:rPr lang="en-US" dirty="0" smtClean="0">
                <a:solidFill>
                  <a:schemeClr val="accent1"/>
                </a:solidFill>
              </a:rPr>
              <a:t>Other CIDs addressed by 13/715</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3161748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sz="1800" dirty="0" smtClean="0">
                <a:solidFill>
                  <a:schemeClr val="accent1"/>
                </a:solidFill>
              </a:rPr>
              <a:t>PHY, 13/0826r0</a:t>
            </a:r>
            <a:r>
              <a:rPr lang="en-US" altLang="ko-KR" sz="1800" dirty="0">
                <a:solidFill>
                  <a:schemeClr val="accent1"/>
                </a:solidFill>
              </a:rPr>
              <a:t>, “CC9-PHY-comment-resolutions-24.4-CID549+871”</a:t>
            </a:r>
          </a:p>
          <a:p>
            <a:pPr lvl="1"/>
            <a:r>
              <a:rPr lang="en-US" sz="1600" dirty="0">
                <a:solidFill>
                  <a:schemeClr val="accent1"/>
                </a:solidFill>
              </a:rPr>
              <a:t>Bo Sun (ZTE)</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1766463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31617483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a:t>7</a:t>
            </a:r>
            <a:r>
              <a:rPr lang="en-US" dirty="0" smtClean="0"/>
              <a:t> </a:t>
            </a:r>
            <a:r>
              <a:rPr lang="en-US" dirty="0"/>
              <a:t>P</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1059331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13/701 comments review</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17066078"/>
              </p:ext>
            </p:extLst>
          </p:nvPr>
        </p:nvGraphicFramePr>
        <p:xfrm>
          <a:off x="1752600" y="1981200"/>
          <a:ext cx="5334000" cy="4038600"/>
        </p:xfrm>
        <a:graphic>
          <a:graphicData uri="http://schemas.openxmlformats.org/drawingml/2006/table">
            <a:tbl>
              <a:tblPr/>
              <a:tblGrid>
                <a:gridCol w="1295995"/>
                <a:gridCol w="1311276"/>
                <a:gridCol w="1471017"/>
                <a:gridCol w="1255712"/>
              </a:tblGrid>
              <a:tr h="1346200">
                <a:tc>
                  <a:txBody>
                    <a:bodyPr/>
                    <a:lstStyle/>
                    <a:p>
                      <a:r>
                        <a:rPr lang="en-US">
                          <a:effectLst/>
                          <a:latin typeface="arial"/>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Assigned CIDs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Unassigned CIDs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PHY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MAC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778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62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dirty="0">
                          <a:effectLst/>
                          <a:latin typeface="arial"/>
                        </a:rPr>
                        <a:t>840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General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Editor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907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dirty="0">
                          <a:effectLst/>
                          <a:latin typeface="arial"/>
                        </a:rPr>
                        <a:t>988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Rectangle 1"/>
          <p:cNvSpPr>
            <a:spLocks noChangeArrowheads="1"/>
          </p:cNvSpPr>
          <p:nvPr/>
        </p:nvSpPr>
        <p:spPr bwMode="auto">
          <a:xfrm>
            <a:off x="3352800" y="1981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222222"/>
                </a:solidFill>
                <a:effectLst/>
                <a:latin typeface="Arial" pitchFamily="34" charset="0"/>
                <a:cs typeface="Arial" pitchFamily="34" charset="0"/>
              </a:rPr>
              <a:t>Summary:</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22135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802.11ah Agenda</a:t>
            </a:r>
          </a:p>
        </p:txBody>
      </p:sp>
      <p:sp>
        <p:nvSpPr>
          <p:cNvPr id="3" name="Content Placeholder 2"/>
          <p:cNvSpPr>
            <a:spLocks noGrp="1"/>
          </p:cNvSpPr>
          <p:nvPr>
            <p:ph idx="1"/>
          </p:nvPr>
        </p:nvSpPr>
        <p:spPr/>
        <p:txBody>
          <a:bodyPr/>
          <a:lstStyle/>
          <a:p>
            <a:r>
              <a:rPr lang="en-US" b="0" dirty="0" smtClean="0"/>
              <a:t>Serial ad </a:t>
            </a:r>
            <a:r>
              <a:rPr lang="en-US" b="0" dirty="0" err="1" smtClean="0"/>
              <a:t>hocs</a:t>
            </a:r>
            <a:r>
              <a:rPr lang="en-US" b="0" dirty="0" smtClean="0"/>
              <a:t> instead of concurrent ad </a:t>
            </a:r>
            <a:r>
              <a:rPr lang="en-US" b="0" dirty="0" err="1" smtClean="0"/>
              <a:t>hocs</a:t>
            </a:r>
            <a:endParaRPr lang="en-US" b="0" dirty="0" smtClean="0"/>
          </a:p>
          <a:p>
            <a:r>
              <a:rPr lang="en-US" b="0" dirty="0" smtClean="0"/>
              <a:t>Draft 0.x Ad Hoc Chairs</a:t>
            </a:r>
          </a:p>
          <a:p>
            <a:pPr lvl="1"/>
            <a:r>
              <a:rPr lang="en-US" b="0" dirty="0" smtClean="0"/>
              <a:t>MAC </a:t>
            </a:r>
            <a:r>
              <a:rPr lang="en-US" b="0" dirty="0"/>
              <a:t>ad-hoc Chair Simone Merlin</a:t>
            </a:r>
          </a:p>
          <a:p>
            <a:pPr lvl="1"/>
            <a:r>
              <a:rPr lang="en-US" b="0" dirty="0" smtClean="0"/>
              <a:t>PHY </a:t>
            </a:r>
            <a:r>
              <a:rPr lang="en-US" b="0" dirty="0"/>
              <a:t>ad-hoc Chair </a:t>
            </a:r>
            <a:r>
              <a:rPr lang="en-US" b="0" dirty="0" smtClean="0"/>
              <a:t>Minho Cheong</a:t>
            </a:r>
          </a:p>
          <a:p>
            <a:endParaRPr lang="en-US" b="0" dirty="0"/>
          </a:p>
          <a:p>
            <a:r>
              <a:rPr lang="en-US" b="0" dirty="0"/>
              <a:t>Database administrators</a:t>
            </a:r>
          </a:p>
          <a:p>
            <a:pPr lvl="1"/>
            <a:r>
              <a:rPr lang="en-US" b="0" dirty="0" smtClean="0"/>
              <a:t>Minyoung Park - </a:t>
            </a:r>
            <a:r>
              <a:rPr lang="en-US" b="0" dirty="0"/>
              <a:t>GEN &amp; EDITOR</a:t>
            </a:r>
          </a:p>
          <a:p>
            <a:pPr lvl="1"/>
            <a:r>
              <a:rPr lang="en-US" b="0" dirty="0" err="1" smtClean="0"/>
              <a:t>Yongho</a:t>
            </a:r>
            <a:r>
              <a:rPr lang="en-US" b="0" dirty="0" smtClean="0"/>
              <a:t> </a:t>
            </a:r>
            <a:r>
              <a:rPr lang="en-US" b="0" dirty="0" err="1" smtClean="0"/>
              <a:t>Seok</a:t>
            </a:r>
            <a:r>
              <a:rPr lang="en-US" b="0" dirty="0" smtClean="0"/>
              <a:t> - </a:t>
            </a:r>
            <a:r>
              <a:rPr lang="en-US" b="0" dirty="0"/>
              <a:t>MAC</a:t>
            </a:r>
          </a:p>
          <a:p>
            <a:pPr lvl="1"/>
            <a:r>
              <a:rPr lang="en-US" b="0" dirty="0" smtClean="0"/>
              <a:t>Dave Halasz </a:t>
            </a:r>
            <a:r>
              <a:rPr lang="en-US" b="0" dirty="0"/>
              <a:t>- PHY</a:t>
            </a:r>
          </a:p>
          <a:p>
            <a:endParaRPr lang="en-US" b="0"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3766984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t>
            </a:r>
            <a:r>
              <a:rPr lang="en-US" dirty="0"/>
              <a:t>Agenda</a:t>
            </a:r>
            <a:br>
              <a:rPr lang="en-US" dirty="0"/>
            </a:br>
            <a:r>
              <a:rPr lang="en-US" dirty="0" smtClean="0"/>
              <a:t>MAC/PHY </a:t>
            </a:r>
            <a:r>
              <a:rPr lang="en-US" dirty="0"/>
              <a:t>&amp; full </a:t>
            </a:r>
            <a:r>
              <a:rPr lang="en-US" dirty="0" smtClean="0"/>
              <a:t>TG meeting slots</a:t>
            </a:r>
            <a:endParaRPr lang="en-US" dirty="0"/>
          </a:p>
        </p:txBody>
      </p:sp>
      <p:sp>
        <p:nvSpPr>
          <p:cNvPr id="3" name="Content Placeholder 2"/>
          <p:cNvSpPr>
            <a:spLocks noGrp="1"/>
          </p:cNvSpPr>
          <p:nvPr>
            <p:ph idx="1"/>
          </p:nvPr>
        </p:nvSpPr>
        <p:spPr>
          <a:xfrm>
            <a:off x="762000" y="1905000"/>
            <a:ext cx="7772400" cy="4114800"/>
          </a:xfrm>
        </p:spPr>
        <p:txBody>
          <a:bodyPr/>
          <a:lstStyle/>
          <a:p>
            <a:r>
              <a:rPr lang="en-US" sz="1600" b="0" dirty="0" smtClean="0"/>
              <a:t>Monday PM</a:t>
            </a:r>
          </a:p>
          <a:p>
            <a:pPr lvl="1"/>
            <a:r>
              <a:rPr lang="en-US" sz="1400" dirty="0" smtClean="0"/>
              <a:t>Full TG - </a:t>
            </a:r>
            <a:r>
              <a:rPr lang="en-US" sz="1400" b="0" dirty="0" smtClean="0"/>
              <a:t>Agenda</a:t>
            </a:r>
            <a:r>
              <a:rPr lang="en-US" sz="1400" b="0" dirty="0"/>
              <a:t>, initial motions for approving agenda &amp; </a:t>
            </a:r>
            <a:r>
              <a:rPr lang="en-US" sz="1400" b="0" dirty="0" smtClean="0"/>
              <a:t>minutes</a:t>
            </a:r>
            <a:endParaRPr lang="en-US" sz="1400" b="0" dirty="0"/>
          </a:p>
          <a:p>
            <a:pPr lvl="1"/>
            <a:r>
              <a:rPr lang="en-US" sz="1400" b="0" dirty="0" smtClean="0"/>
              <a:t>MAC </a:t>
            </a:r>
            <a:r>
              <a:rPr lang="en-US" sz="1400" b="0" dirty="0"/>
              <a:t>ad hoc</a:t>
            </a:r>
          </a:p>
          <a:p>
            <a:r>
              <a:rPr lang="en-US" sz="1600" b="0" dirty="0" smtClean="0"/>
              <a:t>Tuesday </a:t>
            </a:r>
            <a:r>
              <a:rPr lang="en-US" sz="1600" b="0" dirty="0"/>
              <a:t>PM </a:t>
            </a:r>
            <a:r>
              <a:rPr lang="en-US" sz="1600" b="0" dirty="0" smtClean="0"/>
              <a:t>2</a:t>
            </a:r>
          </a:p>
          <a:p>
            <a:pPr lvl="1"/>
            <a:r>
              <a:rPr lang="en-US" sz="1400" b="0" dirty="0" smtClean="0"/>
              <a:t>PHY </a:t>
            </a:r>
            <a:r>
              <a:rPr lang="en-US" sz="1400" b="0" dirty="0"/>
              <a:t>ad </a:t>
            </a:r>
            <a:r>
              <a:rPr lang="en-US" sz="1400" b="0" dirty="0" smtClean="0"/>
              <a:t>hoc</a:t>
            </a:r>
          </a:p>
          <a:p>
            <a:pPr lvl="1"/>
            <a:r>
              <a:rPr lang="en-US" sz="1400" dirty="0" smtClean="0"/>
              <a:t>Time permitting, MAC ad hoc</a:t>
            </a:r>
            <a:endParaRPr lang="en-US" sz="1400" b="0" dirty="0"/>
          </a:p>
          <a:p>
            <a:r>
              <a:rPr lang="en-US" sz="1600" b="0" dirty="0" smtClean="0"/>
              <a:t>Wednesday </a:t>
            </a:r>
            <a:r>
              <a:rPr lang="en-US" sz="1600" b="0" dirty="0"/>
              <a:t>AM </a:t>
            </a:r>
            <a:r>
              <a:rPr lang="en-US" sz="1600" b="0" dirty="0" smtClean="0"/>
              <a:t>1</a:t>
            </a:r>
          </a:p>
          <a:p>
            <a:pPr lvl="1"/>
            <a:r>
              <a:rPr lang="en-US" sz="1400" b="0" dirty="0" smtClean="0"/>
              <a:t>Full TG - Motions</a:t>
            </a:r>
          </a:p>
          <a:p>
            <a:pPr lvl="1"/>
            <a:r>
              <a:rPr lang="en-US" sz="1400" b="0" dirty="0" smtClean="0"/>
              <a:t>MAC </a:t>
            </a:r>
            <a:r>
              <a:rPr lang="en-US" sz="1400" b="0" dirty="0"/>
              <a:t>ad hoc</a:t>
            </a:r>
          </a:p>
          <a:p>
            <a:r>
              <a:rPr lang="en-US" sz="1600" b="0" dirty="0" smtClean="0"/>
              <a:t>Wednesday </a:t>
            </a:r>
            <a:r>
              <a:rPr lang="en-US" sz="1600" b="0" dirty="0"/>
              <a:t>PM </a:t>
            </a:r>
            <a:r>
              <a:rPr lang="en-US" sz="1600" b="0" dirty="0" smtClean="0"/>
              <a:t>1</a:t>
            </a:r>
          </a:p>
          <a:p>
            <a:pPr lvl="1"/>
            <a:r>
              <a:rPr lang="en-US" sz="1400" b="0" dirty="0" smtClean="0"/>
              <a:t>MAC </a:t>
            </a:r>
            <a:r>
              <a:rPr lang="en-US" sz="1400" b="0" dirty="0"/>
              <a:t>ad hoc</a:t>
            </a:r>
          </a:p>
          <a:p>
            <a:r>
              <a:rPr lang="en-US" sz="1600" b="0" dirty="0" smtClean="0"/>
              <a:t>Thursday </a:t>
            </a:r>
            <a:r>
              <a:rPr lang="en-US" sz="1600" b="0" dirty="0"/>
              <a:t>AM </a:t>
            </a:r>
            <a:r>
              <a:rPr lang="en-US" sz="1600" b="0" dirty="0" smtClean="0"/>
              <a:t>1</a:t>
            </a:r>
          </a:p>
          <a:p>
            <a:pPr lvl="1"/>
            <a:r>
              <a:rPr lang="en-US" sz="1400" b="0" dirty="0" smtClean="0"/>
              <a:t>PHY </a:t>
            </a:r>
            <a:r>
              <a:rPr lang="en-US" sz="1400" b="0" dirty="0"/>
              <a:t>ad </a:t>
            </a:r>
            <a:r>
              <a:rPr lang="en-US" sz="1400" b="0" dirty="0" smtClean="0"/>
              <a:t>hoc</a:t>
            </a:r>
          </a:p>
          <a:p>
            <a:pPr lvl="1"/>
            <a:r>
              <a:rPr lang="en-US" sz="1400" dirty="0" smtClean="0"/>
              <a:t>Time permitting, MAC ad hoc</a:t>
            </a:r>
            <a:endParaRPr lang="en-US" sz="1400" b="0" dirty="0"/>
          </a:p>
          <a:p>
            <a:r>
              <a:rPr lang="en-US" sz="1600" b="0" dirty="0" smtClean="0"/>
              <a:t>Thursday </a:t>
            </a:r>
            <a:r>
              <a:rPr lang="en-US" sz="1600" b="0" dirty="0"/>
              <a:t>PM </a:t>
            </a:r>
            <a:r>
              <a:rPr lang="en-US" sz="1600" b="0" dirty="0" smtClean="0"/>
              <a:t>1</a:t>
            </a:r>
          </a:p>
          <a:p>
            <a:pPr lvl="1"/>
            <a:r>
              <a:rPr lang="en-US" sz="1400" b="0" dirty="0" smtClean="0"/>
              <a:t>Full TG - Motions</a:t>
            </a:r>
            <a:endParaRPr lang="en-US" sz="1600" b="0" dirty="0"/>
          </a:p>
          <a:p>
            <a:endParaRPr lang="en-US" dirty="0" smtClean="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802.11ah Agenda</a:t>
            </a:r>
          </a:p>
        </p:txBody>
      </p:sp>
      <p:sp>
        <p:nvSpPr>
          <p:cNvPr id="3" name="Content Placeholder 2"/>
          <p:cNvSpPr>
            <a:spLocks noGrp="1"/>
          </p:cNvSpPr>
          <p:nvPr>
            <p:ph idx="1"/>
          </p:nvPr>
        </p:nvSpPr>
        <p:spPr/>
        <p:txBody>
          <a:bodyPr/>
          <a:lstStyle/>
          <a:p>
            <a:pPr marL="609600" indent="-609600"/>
            <a:r>
              <a:rPr lang="en-US" dirty="0"/>
              <a:t>Motion for specification framework doc </a:t>
            </a:r>
          </a:p>
          <a:p>
            <a:pPr marL="609600" indent="-609600"/>
            <a:r>
              <a:rPr lang="en-US" dirty="0"/>
              <a:t>Motion for draft text</a:t>
            </a:r>
          </a:p>
          <a:p>
            <a:pPr marL="609600" indent="-609600"/>
            <a:r>
              <a:rPr lang="en-US" dirty="0"/>
              <a:t>Conference call plan</a:t>
            </a:r>
          </a:p>
          <a:p>
            <a:pPr marL="609600" indent="-609600"/>
            <a:r>
              <a:rPr lang="en-US" dirty="0"/>
              <a:t>Timeline review</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89435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Yongho</a:t>
            </a:r>
            <a:r>
              <a:rPr lang="en-US" dirty="0" smtClean="0"/>
              <a:t> </a:t>
            </a:r>
            <a:r>
              <a:rPr lang="en-US" dirty="0" err="1" smtClean="0"/>
              <a:t>Seok</a:t>
            </a:r>
            <a:endParaRPr lang="en-US" dirty="0" smtClean="0"/>
          </a:p>
          <a:p>
            <a:pPr lvl="1"/>
            <a:r>
              <a:rPr lang="en-US" sz="1600" dirty="0">
                <a:solidFill>
                  <a:schemeClr val="accent1"/>
                </a:solidFill>
              </a:rPr>
              <a:t>11-13-0769-00-00ah-CC9-clause-10-1-4-3-4-and-8-3-4a-2-1-comment-resolution</a:t>
            </a:r>
            <a:r>
              <a:rPr lang="en-US" sz="1600" dirty="0"/>
              <a:t/>
            </a:r>
            <a:br>
              <a:rPr lang="en-US" sz="1600" dirty="0"/>
            </a:br>
            <a:r>
              <a:rPr lang="en-US" sz="1600" dirty="0">
                <a:solidFill>
                  <a:schemeClr val="accent1"/>
                </a:solidFill>
              </a:rPr>
              <a:t>11-13-0770-00-00ah-CC9-clause-10-43b-and-8-4-2-170d-comment-resolution</a:t>
            </a:r>
            <a:r>
              <a:rPr lang="en-US" sz="1600" dirty="0"/>
              <a:t/>
            </a:r>
            <a:br>
              <a:rPr lang="en-US" sz="1600" dirty="0"/>
            </a:br>
            <a:r>
              <a:rPr lang="en-US" sz="1600" dirty="0">
                <a:solidFill>
                  <a:schemeClr val="accent1"/>
                </a:solidFill>
              </a:rPr>
              <a:t>11-13-0771-00-00ah-CC9-cluase-9-3-2-8-comment-resolution</a:t>
            </a:r>
            <a:r>
              <a:rPr lang="en-US" sz="1600" dirty="0"/>
              <a:t/>
            </a:r>
            <a:br>
              <a:rPr lang="en-US" sz="1600" dirty="0"/>
            </a:br>
            <a:r>
              <a:rPr lang="en-US" sz="1600" dirty="0">
                <a:solidFill>
                  <a:schemeClr val="accent1"/>
                </a:solidFill>
              </a:rPr>
              <a:t>11-13-0772-00-00ah-CC9-cluase-9-3-6-and-9-32n-comment-resolution</a:t>
            </a:r>
            <a:r>
              <a:rPr lang="en-US" sz="1600" dirty="0"/>
              <a:t/>
            </a:r>
            <a:br>
              <a:rPr lang="en-US" sz="1600" dirty="0"/>
            </a:br>
            <a:r>
              <a:rPr lang="en-US" sz="1600" dirty="0">
                <a:solidFill>
                  <a:schemeClr val="accent1"/>
                </a:solidFill>
              </a:rPr>
              <a:t>11-13-0773-00-00ah-CC9-cluase-9-7-6-6-and-9-19-2-4-comment-resolution</a:t>
            </a:r>
            <a:r>
              <a:rPr lang="en-US" sz="1600" dirty="0"/>
              <a:t/>
            </a:r>
            <a:br>
              <a:rPr lang="en-US" sz="1600" dirty="0"/>
            </a:br>
            <a:r>
              <a:rPr lang="en-US" sz="1600" dirty="0">
                <a:solidFill>
                  <a:schemeClr val="accent1"/>
                </a:solidFill>
              </a:rPr>
              <a:t>11-13-0774-00-00ah-CC9-cluase-9-17b-comment-resolution</a:t>
            </a:r>
            <a:br>
              <a:rPr lang="en-US" sz="1600" dirty="0">
                <a:solidFill>
                  <a:schemeClr val="accent1"/>
                </a:solidFill>
              </a:rPr>
            </a:br>
            <a:r>
              <a:rPr lang="en-US" sz="1600" dirty="0">
                <a:solidFill>
                  <a:schemeClr val="accent1"/>
                </a:solidFill>
              </a:rPr>
              <a:t>11-13-0775-00-00ah-CC9-cluase-9-19-2-7-comment-resolution</a:t>
            </a:r>
            <a:r>
              <a:rPr lang="en-US" sz="1600" dirty="0"/>
              <a:t/>
            </a:r>
            <a:br>
              <a:rPr lang="en-US" sz="1600" dirty="0"/>
            </a:br>
            <a:r>
              <a:rPr lang="en-US" sz="1600" dirty="0">
                <a:solidFill>
                  <a:schemeClr val="accent1"/>
                </a:solidFill>
              </a:rPr>
              <a:t>11-13-0776-00-00ah-CC9-cluase-9-19-4a-1-comment-resolution</a:t>
            </a:r>
            <a:r>
              <a:rPr lang="en-US" sz="1600" dirty="0"/>
              <a:t/>
            </a:r>
            <a:br>
              <a:rPr lang="en-US" sz="1600" dirty="0"/>
            </a:br>
            <a:r>
              <a:rPr lang="en-US" sz="1600" dirty="0">
                <a:solidFill>
                  <a:schemeClr val="accent1"/>
                </a:solidFill>
              </a:rPr>
              <a:t>11-13-0777-00-00ah-CC9-cluase-9-19-4a-2-comment-resolution</a:t>
            </a:r>
            <a:r>
              <a:rPr lang="en-US" sz="1600" dirty="0"/>
              <a:t/>
            </a:r>
            <a:br>
              <a:rPr lang="en-US" sz="1600" dirty="0"/>
            </a:br>
            <a:r>
              <a:rPr lang="en-US" sz="1600" dirty="0">
                <a:solidFill>
                  <a:schemeClr val="accent1"/>
                </a:solidFill>
              </a:rPr>
              <a:t>11-13-0778-00-00ah-CC9-cluase-9-19-4a-5-comment-resolution</a:t>
            </a:r>
            <a:r>
              <a:rPr lang="en-US" sz="1600" dirty="0"/>
              <a:t/>
            </a:r>
            <a:br>
              <a:rPr lang="en-US" sz="1600" dirty="0"/>
            </a:br>
            <a:r>
              <a:rPr lang="en-US" sz="1600" dirty="0">
                <a:solidFill>
                  <a:schemeClr val="accent1"/>
                </a:solidFill>
              </a:rPr>
              <a:t>11-13-0779-00-00ah-CC9-EDCA-channel-access-comment-resolution</a:t>
            </a:r>
            <a:r>
              <a:rPr lang="en-US" sz="1600" dirty="0"/>
              <a:t/>
            </a:r>
            <a:br>
              <a:rPr lang="en-US" sz="1600" dirty="0"/>
            </a:br>
            <a:r>
              <a:rPr lang="en-US" sz="1600" dirty="0">
                <a:solidFill>
                  <a:schemeClr val="accent1"/>
                </a:solidFill>
              </a:rPr>
              <a:t>11-13-0780-00-00ah-CC9-miscellaneous-comment-resolution</a:t>
            </a:r>
            <a:r>
              <a:rPr lang="en-US" sz="1600" dirty="0"/>
              <a:t/>
            </a:r>
            <a:br>
              <a:rPr lang="en-US" sz="1600" dirty="0"/>
            </a:br>
            <a:r>
              <a:rPr lang="en-US" sz="1600" dirty="0" smtClean="0"/>
              <a:t>11-13-0781-00-00ah-CC9-probe-resp-bandwidth-selection-comment-resolution</a:t>
            </a:r>
            <a:r>
              <a:rPr lang="en-US" sz="1600" dirty="0"/>
              <a:t/>
            </a:r>
            <a:br>
              <a:rPr lang="en-US" sz="1600" dirty="0"/>
            </a:br>
            <a:r>
              <a:rPr lang="en-US" sz="1600" dirty="0"/>
              <a:t>11-13-0782-00-00ah-CC9-SST-sounding-comment-resolution</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280868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Minyoung Park</a:t>
            </a:r>
          </a:p>
          <a:p>
            <a:pPr lvl="1"/>
            <a:r>
              <a:rPr lang="en-US" dirty="0"/>
              <a:t>Comment resolutions on </a:t>
            </a:r>
            <a:r>
              <a:rPr lang="en-US" dirty="0" err="1"/>
              <a:t>subclause</a:t>
            </a:r>
            <a:r>
              <a:rPr lang="en-US" dirty="0"/>
              <a:t> 9.32h</a:t>
            </a:r>
          </a:p>
          <a:p>
            <a:pPr lvl="1"/>
            <a:r>
              <a:rPr lang="en-US" dirty="0"/>
              <a:t>11-13-0783-00-00ah</a:t>
            </a:r>
          </a:p>
          <a:p>
            <a:pPr lvl="1"/>
            <a:r>
              <a:rPr lang="en-US" dirty="0"/>
              <a:t>CIDs 58, 107, 916, 917</a:t>
            </a:r>
          </a:p>
          <a:p>
            <a:pPr lvl="1"/>
            <a:endParaRPr lang="en-US" dirty="0"/>
          </a:p>
          <a:p>
            <a:pPr lvl="1"/>
            <a:r>
              <a:rPr lang="en-US" dirty="0"/>
              <a:t>Comment resolution on </a:t>
            </a:r>
            <a:r>
              <a:rPr lang="en-US" dirty="0" err="1"/>
              <a:t>subclause</a:t>
            </a:r>
            <a:r>
              <a:rPr lang="en-US" dirty="0"/>
              <a:t> 9.19.4a.3</a:t>
            </a:r>
          </a:p>
          <a:p>
            <a:pPr lvl="1"/>
            <a:r>
              <a:rPr lang="en-US" dirty="0"/>
              <a:t>11-13-0784-00-00ah</a:t>
            </a:r>
          </a:p>
          <a:p>
            <a:pPr lvl="1"/>
            <a:r>
              <a:rPr lang="en-US" dirty="0"/>
              <a:t>CIDs 123, 366, 966, 967</a:t>
            </a:r>
          </a:p>
          <a:p>
            <a:pPr lvl="1"/>
            <a:endParaRPr lang="en-US" dirty="0"/>
          </a:p>
          <a:p>
            <a:pPr lvl="1"/>
            <a:r>
              <a:rPr lang="en-US" dirty="0"/>
              <a:t>Comment resolution on </a:t>
            </a:r>
            <a:r>
              <a:rPr lang="en-US" dirty="0" err="1"/>
              <a:t>subclause</a:t>
            </a:r>
            <a:r>
              <a:rPr lang="en-US" dirty="0"/>
              <a:t> 10.3.7</a:t>
            </a:r>
          </a:p>
          <a:p>
            <a:pPr lvl="1"/>
            <a:r>
              <a:rPr lang="en-US" dirty="0"/>
              <a:t>11-13-0785-00-00ah</a:t>
            </a:r>
          </a:p>
          <a:p>
            <a:pPr lvl="1"/>
            <a:r>
              <a:rPr lang="en-US" dirty="0"/>
              <a:t>CID 186, 482</a:t>
            </a:r>
          </a:p>
          <a:p>
            <a:pPr lvl="1"/>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06438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a:t>
            </a:r>
            <a:r>
              <a:rPr lang="en-US" b="0" dirty="0"/>
              <a:t>Mitsuru </a:t>
            </a:r>
            <a:r>
              <a:rPr lang="en-US" b="0" dirty="0" err="1"/>
              <a:t>Iwaoka</a:t>
            </a:r>
            <a:endParaRPr lang="en-US" dirty="0" smtClean="0"/>
          </a:p>
          <a:p>
            <a:r>
              <a:rPr lang="en-US" dirty="0"/>
              <a:t>11/13-0793 CC9 Comment Resolutions for CID </a:t>
            </a:r>
            <a:r>
              <a:rPr lang="en-US" dirty="0" smtClean="0"/>
              <a:t>395,396,399,400,524,525,529,547,624</a:t>
            </a:r>
          </a:p>
          <a:p>
            <a:pPr lvl="1"/>
            <a:r>
              <a:rPr lang="en-US" dirty="0" smtClean="0"/>
              <a:t>For </a:t>
            </a:r>
            <a:r>
              <a:rPr lang="en-US" dirty="0"/>
              <a:t>MAC comments of CID  395,396,399,400,524,525,529,547 and 624</a:t>
            </a:r>
          </a:p>
          <a:p>
            <a:pPr lvl="1"/>
            <a:r>
              <a:rPr lang="en-US" dirty="0" smtClean="0"/>
              <a:t>The </a:t>
            </a:r>
            <a:r>
              <a:rPr lang="en-US" dirty="0"/>
              <a:t>resolution of CID 547 may depend on CID 74 and 562, and need some days to upload.</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130247829"/>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3582</TotalTime>
  <Words>1537</Words>
  <Application>Microsoft Office PowerPoint</Application>
  <PresentationFormat>On-screen Show (4:3)</PresentationFormat>
  <Paragraphs>398</Paragraphs>
  <Slides>34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802-11-PathProtection</vt:lpstr>
      <vt:lpstr>Document</vt:lpstr>
      <vt:lpstr>IEEE 802.11ah Sub 1 GHz license-exempt operation Agenda for July 2013</vt:lpstr>
      <vt:lpstr>IEEE 802.11ah Agenda</vt:lpstr>
      <vt:lpstr>13/701 comments review</vt:lpstr>
      <vt:lpstr>IEEE 802.11ah Agenda</vt:lpstr>
      <vt:lpstr>IEEE 802.11ah Agenda MAC/PHY &amp; full TG meeting slots</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381</cp:revision>
  <cp:lastPrinted>1998-02-10T13:28:06Z</cp:lastPrinted>
  <dcterms:created xsi:type="dcterms:W3CDTF">2009-11-09T00:32:22Z</dcterms:created>
  <dcterms:modified xsi:type="dcterms:W3CDTF">2013-07-17T06:03:48Z</dcterms:modified>
</cp:coreProperties>
</file>