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4"/>
  </p:notesMasterIdLst>
  <p:handoutMasterIdLst>
    <p:handoutMasterId r:id="rId15"/>
  </p:handoutMasterIdLst>
  <p:sldIdLst>
    <p:sldId id="269" r:id="rId2"/>
    <p:sldId id="271" r:id="rId3"/>
    <p:sldId id="358" r:id="rId4"/>
    <p:sldId id="404" r:id="rId5"/>
    <p:sldId id="405" r:id="rId6"/>
    <p:sldId id="393" r:id="rId7"/>
    <p:sldId id="394" r:id="rId8"/>
    <p:sldId id="395" r:id="rId9"/>
    <p:sldId id="396" r:id="rId10"/>
    <p:sldId id="397" r:id="rId11"/>
    <p:sldId id="398" r:id="rId12"/>
    <p:sldId id="390" r:id="rId13"/>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7570" autoAdjust="0"/>
  </p:normalViewPr>
  <p:slideViewPr>
    <p:cSldViewPr>
      <p:cViewPr varScale="1">
        <p:scale>
          <a:sx n="109" d="100"/>
          <a:sy n="109" d="100"/>
        </p:scale>
        <p:origin x="-488"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512"/>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P802.11-13/672r0</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2013</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P802.11-13/672r0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July 2013</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P802.11-13/672r0</a:t>
            </a:r>
            <a:endParaRPr lang="en-US"/>
          </a:p>
        </p:txBody>
      </p:sp>
      <p:sp>
        <p:nvSpPr>
          <p:cNvPr id="5" name="Rectangle 3"/>
          <p:cNvSpPr>
            <a:spLocks noGrp="1" noChangeArrowheads="1"/>
          </p:cNvSpPr>
          <p:nvPr>
            <p:ph type="dt" idx="1"/>
          </p:nvPr>
        </p:nvSpPr>
        <p:spPr>
          <a:ln/>
        </p:spPr>
        <p:txBody>
          <a:bodyPr/>
          <a:lstStyle/>
          <a:p>
            <a:r>
              <a:rPr lang="en-US" smtClean="0"/>
              <a:t>July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10</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P802.11-13/672r0</a:t>
            </a:r>
            <a:endParaRPr lang="en-US"/>
          </a:p>
        </p:txBody>
      </p:sp>
      <p:sp>
        <p:nvSpPr>
          <p:cNvPr id="5" name="Rectangle 3"/>
          <p:cNvSpPr>
            <a:spLocks noGrp="1" noChangeArrowheads="1"/>
          </p:cNvSpPr>
          <p:nvPr>
            <p:ph type="dt" idx="1"/>
          </p:nvPr>
        </p:nvSpPr>
        <p:spPr>
          <a:ln/>
        </p:spPr>
        <p:txBody>
          <a:bodyPr/>
          <a:lstStyle/>
          <a:p>
            <a:r>
              <a:rPr lang="en-US" smtClean="0"/>
              <a:t>July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P802.11-13/672r0</a:t>
            </a:r>
            <a:endParaRPr lang="en-US"/>
          </a:p>
        </p:txBody>
      </p:sp>
      <p:sp>
        <p:nvSpPr>
          <p:cNvPr id="5" name="Rectangle 3"/>
          <p:cNvSpPr>
            <a:spLocks noGrp="1" noChangeArrowheads="1"/>
          </p:cNvSpPr>
          <p:nvPr>
            <p:ph type="dt" idx="1"/>
          </p:nvPr>
        </p:nvSpPr>
        <p:spPr>
          <a:ln/>
        </p:spPr>
        <p:txBody>
          <a:bodyPr/>
          <a:lstStyle/>
          <a:p>
            <a:r>
              <a:rPr lang="en-US" smtClean="0"/>
              <a:t>July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12</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P802.11-13/672r0</a:t>
            </a:r>
            <a:endParaRPr lang="en-US"/>
          </a:p>
        </p:txBody>
      </p:sp>
      <p:sp>
        <p:nvSpPr>
          <p:cNvPr id="5" name="Rectangle 3"/>
          <p:cNvSpPr>
            <a:spLocks noGrp="1" noChangeArrowheads="1"/>
          </p:cNvSpPr>
          <p:nvPr>
            <p:ph type="dt" idx="1"/>
          </p:nvPr>
        </p:nvSpPr>
        <p:spPr>
          <a:ln/>
        </p:spPr>
        <p:txBody>
          <a:bodyPr/>
          <a:lstStyle/>
          <a:p>
            <a:r>
              <a:rPr lang="en-US" smtClean="0"/>
              <a:t>July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P802.11-13/672r0</a:t>
            </a:r>
            <a:endParaRPr lang="en-US"/>
          </a:p>
        </p:txBody>
      </p:sp>
      <p:sp>
        <p:nvSpPr>
          <p:cNvPr id="5" name="Rectangle 3"/>
          <p:cNvSpPr>
            <a:spLocks noGrp="1" noChangeArrowheads="1"/>
          </p:cNvSpPr>
          <p:nvPr>
            <p:ph type="dt" idx="1"/>
          </p:nvPr>
        </p:nvSpPr>
        <p:spPr>
          <a:ln/>
        </p:spPr>
        <p:txBody>
          <a:bodyPr/>
          <a:lstStyle/>
          <a:p>
            <a:r>
              <a:rPr lang="en-US" smtClean="0"/>
              <a:t>July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P802.11-13/672r0</a:t>
            </a:r>
            <a:endParaRPr lang="en-US"/>
          </a:p>
        </p:txBody>
      </p:sp>
      <p:sp>
        <p:nvSpPr>
          <p:cNvPr id="5" name="Rectangle 3"/>
          <p:cNvSpPr>
            <a:spLocks noGrp="1" noChangeArrowheads="1"/>
          </p:cNvSpPr>
          <p:nvPr>
            <p:ph type="dt" idx="1"/>
          </p:nvPr>
        </p:nvSpPr>
        <p:spPr>
          <a:ln/>
        </p:spPr>
        <p:txBody>
          <a:bodyPr/>
          <a:lstStyle/>
          <a:p>
            <a:r>
              <a:rPr lang="en-US" smtClean="0"/>
              <a:t>July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P802.11-13/672r0</a:t>
            </a:r>
            <a:endParaRPr lang="en-US"/>
          </a:p>
        </p:txBody>
      </p:sp>
      <p:sp>
        <p:nvSpPr>
          <p:cNvPr id="5" name="Rectangle 3"/>
          <p:cNvSpPr>
            <a:spLocks noGrp="1" noChangeArrowheads="1"/>
          </p:cNvSpPr>
          <p:nvPr>
            <p:ph type="dt" idx="1"/>
          </p:nvPr>
        </p:nvSpPr>
        <p:spPr>
          <a:ln/>
        </p:spPr>
        <p:txBody>
          <a:bodyPr/>
          <a:lstStyle/>
          <a:p>
            <a:r>
              <a:rPr lang="en-US" smtClean="0"/>
              <a:t>July 2013</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6</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P802.11-13/672r0</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2013</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P802.11-13/672r0</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2013</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8</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a:xfrm>
            <a:off x="1154113" y="701675"/>
            <a:ext cx="4625975" cy="3468688"/>
          </a:xfrm>
          <a:ln/>
        </p:spPr>
      </p:sp>
      <p:sp>
        <p:nvSpPr>
          <p:cNvPr id="368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6868"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doc.: IEEE P802.11-13/672r0</a:t>
            </a:r>
            <a:endParaRPr lang="en-US" sz="1400"/>
          </a:p>
        </p:txBody>
      </p:sp>
      <p:sp>
        <p:nvSpPr>
          <p:cNvPr id="36869"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July 2013</a:t>
            </a:r>
            <a:endParaRPr lang="en-US" sz="1400"/>
          </a:p>
        </p:txBody>
      </p:sp>
      <p:sp>
        <p:nvSpPr>
          <p:cNvPr id="36870"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6871"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507EA7C4-E6AB-4246-9F3A-95B5156A0F4F}" type="slidenum">
              <a:rPr lang="en-US"/>
              <a:pPr/>
              <a:t>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July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July 2013</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July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July 2013</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July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July 2013</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July 2013</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July 2013</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July 2013</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July 2013</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1"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P802.11</a:t>
            </a:r>
            <a:r>
              <a:rPr lang="en-US" sz="1800" b="1" dirty="0" smtClean="0"/>
              <a:t>-13/</a:t>
            </a:r>
            <a:r>
              <a:rPr lang="en-US" sz="1800" b="1" dirty="0" smtClean="0"/>
              <a:t>0672r0</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 Id="rId3" Type="http://schemas.openxmlformats.org/officeDocument/2006/relationships/hyperlink" Target="http://www.ieee802.org/1/files/private/bz-drafts/d1/802-1Qbz-d1-0.pdf"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guides/bylaws/sect6-7.html" TargetMode="External"/><Relationship Id="rId4" Type="http://schemas.openxmlformats.org/officeDocument/2006/relationships/hyperlink" Target="http://standards.ieee.org/guides/opman/sect6.html" TargetMode="External"/><Relationship Id="rId5" Type="http://schemas.openxmlformats.org/officeDocument/2006/relationships/hyperlink" Target="http://standards.ieee.org/board/pat/pat-material.html" TargetMode="External"/><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1" Type="http://schemas.openxmlformats.org/officeDocument/2006/relationships/hyperlink" Target="https://mentor.ieee.org/802-ec/dcn/09/ec-09-0005-02-00EC-draft-revised-lmsc-p-p-for-wg-p-p-ballot.pdf" TargetMode="External"/><Relationship Id="rId12" Type="http://schemas.openxmlformats.org/officeDocument/2006/relationships/hyperlink" Target="https://mentor.ieee.org/802-ec/dcn/09/ec-09-0006-02-00EC-draft-revision-of-the-lmsc-om-for-wg-p-p.pdf" TargetMode="External"/><Relationship Id="rId1" Type="http://schemas.openxmlformats.org/officeDocument/2006/relationships/slideLayout" Target="../slideLayouts/slideLayout2.xml"/><Relationship Id="rId2" Type="http://schemas.openxmlformats.org/officeDocument/2006/relationships/notesSlide" Target="../notesSlides/notesSlide9.xml"/><Relationship Id="rId3" Type="http://schemas.openxmlformats.org/officeDocument/2006/relationships/hyperlink" Target="http://standards.ieee.org/board/pat/pat-slideset.ppt" TargetMode="External"/><Relationship Id="rId4" Type="http://schemas.openxmlformats.org/officeDocument/2006/relationships/hyperlink" Target="http://standards.ieee.org/board/pat/faq.pdf" TargetMode="External"/><Relationship Id="rId5" Type="http://schemas.openxmlformats.org/officeDocument/2006/relationships/hyperlink" Target="http://standards.ieee.org/board/pat/loa.pdf" TargetMode="External"/><Relationship Id="rId6" Type="http://schemas.openxmlformats.org/officeDocument/2006/relationships/hyperlink" Target="http://standards.ieee.org/faqs/affiliationFAQ.html" TargetMode="External"/><Relationship Id="rId7" Type="http://schemas.openxmlformats.org/officeDocument/2006/relationships/hyperlink" Target="http://standards.ieee.org/resources/antitrust-guidelines.pdf" TargetMode="External"/><Relationship Id="rId8" Type="http://schemas.openxmlformats.org/officeDocument/2006/relationships/hyperlink" Target="http://www.ieee.org/portal/cms_docs/about/CoE_poster.pdf" TargetMode="External"/><Relationship Id="rId9" Type="http://schemas.openxmlformats.org/officeDocument/2006/relationships/hyperlink" Target="https://mentor.ieee.org/802.11/dcn/09/11-09-0002-04-0000-802-11-operations-manual.doc" TargetMode="External"/><Relationship Id="rId10" Type="http://schemas.openxmlformats.org/officeDocument/2006/relationships/hyperlink" Target="https://mentor.ieee.org/802-ec/dcn/09/ec-09-0007-02-00EC-draft-lmsc-wg-p-p.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July 2013</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July 2013 </a:t>
            </a:r>
            <a:r>
              <a:rPr lang="en-US" dirty="0" smtClean="0">
                <a:latin typeface="Arial" charset="0"/>
              </a:rPr>
              <a:t>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2012-</a:t>
            </a:r>
            <a:r>
              <a:rPr lang="en-US" sz="1800" b="0" dirty="0" smtClean="0">
                <a:latin typeface="Arial" charset="0"/>
              </a:rPr>
              <a:t>06-08</a:t>
            </a:r>
            <a:endParaRPr lang="en-US" sz="1800" b="0" dirty="0">
              <a:latin typeface="Arial" charset="0"/>
            </a:endParaRPr>
          </a:p>
        </p:txBody>
      </p:sp>
      <p:sp>
        <p:nvSpPr>
          <p:cNvPr id="30732"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871458977"/>
              </p:ext>
            </p:extLst>
          </p:nvPr>
        </p:nvGraphicFramePr>
        <p:xfrm>
          <a:off x="685800" y="2438400"/>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Address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Affiliations</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a:effectLst/>
                          <a:latin typeface="Times New Roman"/>
                          <a:ea typeface="Times New Roman"/>
                        </a:rPr>
                        <a:t>Donald Eastlake</a:t>
                      </a:r>
                      <a:endParaRPr lang="en-US" sz="2800" b="1">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28575"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700" u="sng">
              <a:solidFill>
                <a:srgbClr val="FF0000"/>
              </a:solidFill>
              <a:latin typeface="Arial" charset="0"/>
            </a:endParaRPr>
          </a:p>
          <a:p>
            <a:pPr marL="230188" indent="-230188">
              <a:lnSpc>
                <a:spcPct val="80000"/>
              </a:lnSpc>
              <a:spcBef>
                <a:spcPct val="20000"/>
              </a:spcBef>
              <a:spcAft>
                <a:spcPct val="40000"/>
              </a:spcAft>
              <a:buClr>
                <a:srgbClr val="CC3300"/>
              </a:buClr>
              <a:buSzPct val="50000"/>
              <a:buFont typeface="Monotype Sorts" charset="0"/>
              <a:buChar char="l"/>
            </a:pPr>
            <a:r>
              <a:rPr lang="en-US" sz="1800" b="1">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specific license rates, terms, or conditions.</a:t>
            </a:r>
          </a:p>
          <a:p>
            <a:pPr marL="1143000" lvl="2" indent="-228600">
              <a:lnSpc>
                <a:spcPct val="80000"/>
              </a:lnSpc>
              <a:spcBef>
                <a:spcPct val="20000"/>
              </a:spcBef>
              <a:spcAft>
                <a:spcPct val="40000"/>
              </a:spcAft>
              <a:buClr>
                <a:srgbClr val="CC3300"/>
              </a:buClr>
              <a:buSzPct val="50000"/>
              <a:buFont typeface="Monotype Sorts" charset="0"/>
              <a:buChar char="l"/>
            </a:pPr>
            <a:r>
              <a:rPr lang="en-US" sz="140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Monotype Sorts" charset="0"/>
              <a:buChar char="l"/>
            </a:pPr>
            <a:r>
              <a:rPr lang="en-GB" sz="1400">
                <a:solidFill>
                  <a:srgbClr val="000099"/>
                </a:solidFill>
                <a:latin typeface="Arial" charset="0"/>
              </a:rPr>
              <a:t>Technical considerations remain primary focus</a:t>
            </a:r>
            <a:endParaRPr lang="en-US" sz="140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discuss the status or substance of ongoing or threatened litigation.</a:t>
            </a:r>
          </a:p>
          <a:p>
            <a:pPr marL="630238" lvl="1" indent="-285750">
              <a:lnSpc>
                <a:spcPct val="80000"/>
              </a:lnSpc>
              <a:spcBef>
                <a:spcPct val="20000"/>
              </a:spcBef>
              <a:spcAft>
                <a:spcPct val="40000"/>
              </a:spcAft>
              <a:buClr>
                <a:srgbClr val="CC3300"/>
              </a:buClr>
              <a:buSzPct val="50000"/>
              <a:buFont typeface="Monotype Sorts" charset="0"/>
              <a:buChar char="l"/>
            </a:pPr>
            <a:r>
              <a:rPr lang="en-US" sz="1600" b="1">
                <a:solidFill>
                  <a:srgbClr val="000099"/>
                </a:solidFill>
                <a:latin typeface="Arial" charset="0"/>
              </a:rPr>
              <a:t>Don</a:t>
            </a:r>
            <a:r>
              <a:rPr lang="ja-JP" altLang="en-US" sz="1600" b="1">
                <a:solidFill>
                  <a:srgbClr val="000099"/>
                </a:solidFill>
                <a:latin typeface="Arial" charset="0"/>
              </a:rPr>
              <a:t>’</a:t>
            </a:r>
            <a:r>
              <a:rPr lang="en-US" sz="1600" b="1">
                <a:solidFill>
                  <a:srgbClr val="000099"/>
                </a:solidFill>
                <a:latin typeface="Arial" charset="0"/>
              </a:rPr>
              <a:t>t be silent if inappropriate topics are discussed … do formally object.</a:t>
            </a:r>
          </a:p>
          <a:p>
            <a:pPr marL="230188" indent="-230188" algn="ctr">
              <a:lnSpc>
                <a:spcPct val="80000"/>
              </a:lnSpc>
              <a:spcBef>
                <a:spcPct val="20000"/>
              </a:spcBef>
              <a:buClr>
                <a:srgbClr val="CC3300"/>
              </a:buClr>
              <a:buSzPct val="50000"/>
              <a:buFont typeface="Monotype Sorts" charset="0"/>
              <a:buNone/>
            </a:pPr>
            <a:r>
              <a:rPr lang="en-US" sz="1000" b="1">
                <a:solidFill>
                  <a:srgbClr val="000099"/>
                </a:solidFill>
                <a:latin typeface="Arial" charset="0"/>
              </a:rPr>
              <a:t>---------------------------------------------------------------   </a:t>
            </a:r>
            <a:endParaRPr lang="en-US" b="1">
              <a:solidFill>
                <a:srgbClr val="000099"/>
              </a:solidFill>
              <a:latin typeface="Arial" charset="0"/>
            </a:endParaRPr>
          </a:p>
          <a:p>
            <a:pPr marL="230188" indent="-230188" algn="ctr">
              <a:lnSpc>
                <a:spcPct val="80000"/>
              </a:lnSpc>
              <a:spcBef>
                <a:spcPct val="20000"/>
              </a:spcBef>
              <a:buClr>
                <a:srgbClr val="CC3300"/>
              </a:buClr>
              <a:buSzPct val="50000"/>
              <a:buFont typeface="Monotype Sorts" charset="0"/>
              <a:buNone/>
            </a:pPr>
            <a:r>
              <a:rPr lang="en-US" b="1">
                <a:solidFill>
                  <a:srgbClr val="000099"/>
                </a:solidFill>
                <a:latin typeface="Arial" charset="0"/>
              </a:rPr>
              <a:t>See </a:t>
            </a:r>
            <a:r>
              <a:rPr lang="en-US" b="1" i="1">
                <a:solidFill>
                  <a:srgbClr val="000099"/>
                </a:solidFill>
                <a:latin typeface="Arial" charset="0"/>
              </a:rPr>
              <a:t>IEEE-SA Standards Board Operations Manual</a:t>
            </a:r>
            <a:r>
              <a:rPr lang="en-US" b="1">
                <a:solidFill>
                  <a:srgbClr val="000099"/>
                </a:solidFill>
                <a:latin typeface="Arial" charset="0"/>
              </a:rPr>
              <a:t>, clause 5.3.10 and </a:t>
            </a:r>
            <a:r>
              <a:rPr lang="en-GB" b="1">
                <a:solidFill>
                  <a:srgbClr val="000099"/>
                </a:solidFill>
                <a:latin typeface="Arial" charset="0"/>
              </a:rPr>
              <a:t>“Promoting Competition and Innovation: What You Need to Know about the IEEE Standards Association's Antitrust and Competition Policy”</a:t>
            </a:r>
            <a:r>
              <a:rPr lang="en-US" b="1">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2013</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10</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1549710980"/>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3600" dirty="0" smtClean="0">
                <a:latin typeface="Arial" charset="0"/>
                <a:cs typeface="Arial" charset="0"/>
              </a:rPr>
              <a:t>Thursday</a:t>
            </a:r>
            <a:r>
              <a:rPr lang="en-US" sz="4000" dirty="0" smtClean="0">
                <a:latin typeface="Arial" charset="0"/>
                <a:cs typeface="Arial" charset="0"/>
              </a:rPr>
              <a:t>, </a:t>
            </a:r>
            <a:r>
              <a:rPr lang="en-US" sz="3600" dirty="0" smtClean="0">
                <a:latin typeface="Arial" charset="0"/>
                <a:cs typeface="Arial" charset="0"/>
              </a:rPr>
              <a:t>18 July 2013</a:t>
            </a:r>
            <a:br>
              <a:rPr lang="en-US" sz="3600" dirty="0" smtClean="0">
                <a:latin typeface="Arial" charset="0"/>
                <a:cs typeface="Arial" charset="0"/>
              </a:rPr>
            </a:br>
            <a:r>
              <a:rPr lang="en-US" dirty="0" smtClean="0">
                <a:latin typeface="Arial" charset="0"/>
                <a:cs typeface="Arial" charset="0"/>
              </a:rPr>
              <a:t>08:00 – 10:00</a:t>
            </a:r>
            <a:endParaRPr lang="en-US"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a:latin typeface="Arial" charset="0"/>
                <a:cs typeface="Arial" charset="0"/>
              </a:rPr>
              <a:t>Joint with </a:t>
            </a:r>
            <a:r>
              <a:rPr lang="en-US" dirty="0" smtClean="0">
                <a:latin typeface="Arial" charset="0"/>
                <a:cs typeface="Arial" charset="0"/>
              </a:rPr>
              <a:t>802.1Qbz</a:t>
            </a:r>
            <a:endParaRPr lang="en-US" dirty="0">
              <a:latin typeface="Arial" charset="0"/>
              <a:cs typeface="Arial" charset="0"/>
            </a:endParaRPr>
          </a:p>
          <a:p>
            <a:pPr>
              <a:lnSpc>
                <a:spcPct val="90000"/>
              </a:lnSpc>
            </a:pPr>
            <a:r>
              <a:rPr lang="en-US" b="0" dirty="0" smtClean="0"/>
              <a:t>Call Joint Meeting </a:t>
            </a:r>
            <a:r>
              <a:rPr lang="en-US" b="0" dirty="0"/>
              <a:t>to </a:t>
            </a:r>
            <a:r>
              <a:rPr lang="en-US" b="0" dirty="0" smtClean="0"/>
              <a:t>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endParaRPr lang="en-US" altLang="ja-JP" b="0" dirty="0">
              <a:cs typeface="ＭＳ Ｐゴシック" charset="0"/>
            </a:endParaRPr>
          </a:p>
          <a:p>
            <a:pPr>
              <a:lnSpc>
                <a:spcPct val="90000"/>
              </a:lnSpc>
            </a:pPr>
            <a:r>
              <a:rPr lang="en-US" altLang="ja-JP" b="0" dirty="0" smtClean="0">
                <a:cs typeface="ＭＳ Ｐゴシック" charset="0"/>
              </a:rPr>
              <a:t>IEEE 1905.1 Update?</a:t>
            </a:r>
            <a:endParaRPr lang="en-US" altLang="ja-JP" b="0" dirty="0" smtClean="0">
              <a:cs typeface="ＭＳ Ｐゴシック" charset="0"/>
            </a:endParaRPr>
          </a:p>
          <a:p>
            <a:pPr>
              <a:lnSpc>
                <a:spcPct val="80000"/>
              </a:lnSpc>
            </a:pPr>
            <a:r>
              <a:rPr lang="en-US" b="0" dirty="0" smtClean="0"/>
              <a:t>Presentations </a:t>
            </a:r>
            <a:r>
              <a:rPr lang="en-US" b="0" dirty="0"/>
              <a:t>and </a:t>
            </a:r>
            <a:r>
              <a:rPr lang="en-US" b="0" dirty="0" smtClean="0"/>
              <a:t>Discussion</a:t>
            </a:r>
          </a:p>
          <a:p>
            <a:pPr lvl="1">
              <a:lnSpc>
                <a:spcPct val="80000"/>
              </a:lnSpc>
            </a:pPr>
            <a:endParaRPr lang="en-US" b="0" dirty="0" smtClean="0"/>
          </a:p>
          <a:p>
            <a:pPr>
              <a:lnSpc>
                <a:spcPct val="80000"/>
              </a:lnSpc>
            </a:pPr>
            <a:r>
              <a:rPr lang="en-US" b="0" dirty="0" smtClean="0"/>
              <a:t>Joint Teleconferences</a:t>
            </a:r>
          </a:p>
          <a:p>
            <a:pPr>
              <a:lnSpc>
                <a:spcPct val="80000"/>
              </a:lnSpc>
            </a:pPr>
            <a:r>
              <a:rPr lang="en-US" b="0" dirty="0"/>
              <a:t>Adjourn </a:t>
            </a:r>
            <a:r>
              <a:rPr lang="en-US" b="0" i="1" dirty="0"/>
              <a:t>sine die</a:t>
            </a:r>
            <a:endParaRPr lang="en-US" b="0" dirty="0"/>
          </a:p>
          <a:p>
            <a:pPr lvl="1">
              <a:lnSpc>
                <a:spcPct val="80000"/>
              </a:lnSpc>
            </a:pPr>
            <a:endParaRPr lang="en-US" dirty="0" smtClean="0"/>
          </a:p>
        </p:txBody>
      </p:sp>
    </p:spTree>
    <p:extLst>
      <p:ext uri="{BB962C8B-B14F-4D97-AF65-F5344CB8AC3E}">
        <p14:creationId xmlns:p14="http://schemas.microsoft.com/office/powerpoint/2010/main" val="3984182265"/>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12</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endParaRPr lang="en-US" dirty="0" smtClean="0"/>
          </a:p>
          <a:p>
            <a:pPr>
              <a:lnSpc>
                <a:spcPct val="80000"/>
              </a:lnSpc>
            </a:pPr>
            <a:r>
              <a:rPr lang="en-GB" dirty="0" smtClean="0"/>
              <a:t>802.11ak PAR </a:t>
            </a:r>
            <a:r>
              <a:rPr lang="en-GB" dirty="0"/>
              <a:t>and Five Criterion</a:t>
            </a:r>
          </a:p>
          <a:p>
            <a:pPr lvl="1">
              <a:lnSpc>
                <a:spcPct val="80000"/>
              </a:lnSpc>
            </a:pPr>
            <a:r>
              <a:rPr lang="en-GB" dirty="0"/>
              <a:t>12/1207r1, “802.11 GLK Draft PAR”</a:t>
            </a:r>
          </a:p>
          <a:p>
            <a:pPr lvl="1">
              <a:lnSpc>
                <a:spcPct val="80000"/>
              </a:lnSpc>
            </a:pPr>
            <a:r>
              <a:rPr lang="en-GB" dirty="0"/>
              <a:t>12/1208r0, “802.11 GLK Draft 5C</a:t>
            </a:r>
            <a:r>
              <a:rPr lang="en-GB" dirty="0" smtClean="0"/>
              <a:t>”</a:t>
            </a:r>
          </a:p>
          <a:p>
            <a:pPr lvl="1">
              <a:lnSpc>
                <a:spcPct val="80000"/>
              </a:lnSpc>
            </a:pPr>
            <a:endParaRPr lang="en-GB" dirty="0" smtClean="0"/>
          </a:p>
          <a:p>
            <a:pPr>
              <a:lnSpc>
                <a:spcPct val="80000"/>
              </a:lnSpc>
            </a:pPr>
            <a:r>
              <a:rPr lang="en-GB" dirty="0" smtClean="0"/>
              <a:t>Draft 1.0 of 802.1Qbz is at</a:t>
            </a:r>
          </a:p>
          <a:p>
            <a:pPr lvl="1">
              <a:lnSpc>
                <a:spcPct val="80000"/>
              </a:lnSpc>
            </a:pPr>
            <a:r>
              <a:rPr lang="en-GB" dirty="0" smtClean="0">
                <a:hlinkClick r:id="rId3"/>
              </a:rPr>
              <a:t>http</a:t>
            </a:r>
            <a:r>
              <a:rPr lang="en-GB" dirty="0">
                <a:hlinkClick r:id="rId3"/>
              </a:rPr>
              <a:t>://www.ieee802.org/1/files/private/bz-drafts/d1/802-1Qbz-d1-0.</a:t>
            </a:r>
            <a:r>
              <a:rPr lang="en-GB" dirty="0" smtClean="0">
                <a:hlinkClick r:id="rId3"/>
              </a:rPr>
              <a:t>pdf</a:t>
            </a:r>
            <a:r>
              <a:rPr lang="en-GB" dirty="0" smtClean="0"/>
              <a:t> </a:t>
            </a:r>
            <a:endParaRPr lang="en-GB" dirty="0"/>
          </a:p>
          <a:p>
            <a:pPr>
              <a:lnSpc>
                <a:spcPct val="80000"/>
              </a:lnSpc>
            </a:pPr>
            <a:endParaRPr lang="en-US" dirty="0"/>
          </a:p>
        </p:txBody>
      </p:sp>
    </p:spTree>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July 2013</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Geneva, Switzerland</a:t>
            </a:r>
            <a:endParaRPr lang="en-US" sz="2800" dirty="0">
              <a:latin typeface="Arial" charset="0"/>
            </a:endParaRPr>
          </a:p>
          <a:p>
            <a:pPr algn="ctr">
              <a:lnSpc>
                <a:spcPct val="90000"/>
              </a:lnSpc>
              <a:buFontTx/>
              <a:buNone/>
            </a:pPr>
            <a:r>
              <a:rPr lang="en-US" sz="2800" dirty="0" smtClean="0">
                <a:latin typeface="Arial" charset="0"/>
              </a:rPr>
              <a:t>16-18 July, </a:t>
            </a:r>
            <a:r>
              <a:rPr lang="en-US" sz="2800" dirty="0" smtClean="0">
                <a:latin typeface="Arial" charset="0"/>
              </a:rPr>
              <a:t>2013</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endParaRPr lang="en-US" sz="1600" dirty="0">
              <a:latin typeface="Arial" charset="0"/>
            </a:endParaRPr>
          </a:p>
          <a:p>
            <a:pPr algn="ctr">
              <a:lnSpc>
                <a:spcPct val="90000"/>
              </a:lnSpc>
              <a:buFontTx/>
              <a:buNone/>
            </a:pPr>
            <a:r>
              <a:rPr lang="en-US" sz="1800" dirty="0" smtClean="0">
                <a:latin typeface="Arial" charset="0"/>
              </a:rPr>
              <a:t>Secretary: ZHUANG Yan (Huawei)</a:t>
            </a:r>
          </a:p>
          <a:p>
            <a:pPr algn="ctr">
              <a:lnSpc>
                <a:spcPct val="90000"/>
              </a:lnSpc>
              <a:buFontTx/>
              <a:buNone/>
            </a:pPr>
            <a:endParaRPr lang="en-US" sz="1800" b="0" dirty="0" smtClean="0">
              <a:latin typeface="Arial" charset="0"/>
            </a:endParaRPr>
          </a:p>
          <a:p>
            <a:pPr algn="ctr">
              <a:lnSpc>
                <a:spcPct val="90000"/>
              </a:lnSpc>
              <a:buFontTx/>
              <a:buNone/>
            </a:pPr>
            <a:r>
              <a:rPr lang="en-US" sz="1600" b="0" dirty="0" smtClean="0">
                <a:latin typeface="Arial" charset="0"/>
              </a:rPr>
              <a:t>Mailing </a:t>
            </a:r>
            <a:r>
              <a:rPr lang="en-US" sz="1600" b="0" dirty="0" smtClean="0">
                <a:latin typeface="Arial" charset="0"/>
              </a:rPr>
              <a:t>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July 2013</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6019800"/>
            <a:ext cx="7772400" cy="457200"/>
          </a:xfrm>
        </p:spPr>
        <p:txBody>
          <a:bodyPr/>
          <a:lstStyle/>
          <a:p>
            <a:r>
              <a:rPr lang="en-US" dirty="0" smtClean="0">
                <a:latin typeface="Arial"/>
                <a:cs typeface="Arial"/>
              </a:rPr>
              <a:t>ITU Headquarters, Geneva, Switzerland</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990600" y="1197513"/>
            <a:ext cx="7239000" cy="4822287"/>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4</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16 July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0-12:</a:t>
            </a:r>
            <a:r>
              <a:rPr lang="en-US" dirty="0" smtClean="0">
                <a:latin typeface="Arial" charset="0"/>
                <a:cs typeface="Arial" charset="0"/>
              </a:rPr>
              <a:t>30</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Call meeting to </a:t>
            </a:r>
            <a:r>
              <a:rPr lang="en-US" b="0" dirty="0" smtClean="0"/>
              <a:t>Order.</a:t>
            </a:r>
          </a:p>
          <a:p>
            <a:pPr>
              <a:lnSpc>
                <a:spcPct val="80000"/>
              </a:lnSpc>
            </a:pPr>
            <a:r>
              <a:rPr lang="en-US" b="0" dirty="0" smtClean="0"/>
              <a:t>Review </a:t>
            </a:r>
            <a:r>
              <a:rPr lang="en-US" b="0" dirty="0"/>
              <a:t>of IEEE 802 and 802.11 Policies and Procedures on Intellectual Property, Inappropriate Topics, Etc</a:t>
            </a:r>
            <a:r>
              <a:rPr lang="en-US" b="0" dirty="0" smtClean="0"/>
              <a:t>.</a:t>
            </a:r>
          </a:p>
          <a:p>
            <a:pPr>
              <a:lnSpc>
                <a:spcPct val="80000"/>
              </a:lnSpc>
            </a:pPr>
            <a:r>
              <a:rPr lang="en-US" b="0" dirty="0" smtClean="0"/>
              <a:t>Attendance Recording Reminder</a:t>
            </a:r>
          </a:p>
          <a:p>
            <a:pPr>
              <a:lnSpc>
                <a:spcPct val="80000"/>
              </a:lnSpc>
            </a:pPr>
            <a:r>
              <a:rPr lang="en-US" b="0" dirty="0" smtClean="0"/>
              <a:t>Approval </a:t>
            </a:r>
            <a:r>
              <a:rPr lang="en-US" b="0" dirty="0"/>
              <a:t>of </a:t>
            </a:r>
            <a:r>
              <a:rPr lang="en-US" b="0" dirty="0" smtClean="0"/>
              <a:t>Agenda</a:t>
            </a:r>
          </a:p>
          <a:p>
            <a:pPr>
              <a:lnSpc>
                <a:spcPct val="80000"/>
              </a:lnSpc>
            </a:pPr>
            <a:r>
              <a:rPr lang="en-US" b="0" dirty="0" smtClean="0"/>
              <a:t>Approval </a:t>
            </a:r>
            <a:r>
              <a:rPr lang="en-US" b="0" dirty="0"/>
              <a:t>of the Minutes of the </a:t>
            </a:r>
            <a:r>
              <a:rPr lang="en-US" b="0" dirty="0" smtClean="0"/>
              <a:t>802.11ak Meeting </a:t>
            </a:r>
            <a:r>
              <a:rPr lang="en-US" b="0" dirty="0"/>
              <a:t>in </a:t>
            </a:r>
            <a:r>
              <a:rPr lang="en-US" b="0" dirty="0" smtClean="0"/>
              <a:t>Waikoloa, Hawai‘i</a:t>
            </a:r>
            <a:endParaRPr lang="en-US" b="0" dirty="0" smtClean="0"/>
          </a:p>
          <a:p>
            <a:pPr lvl="1">
              <a:lnSpc>
                <a:spcPct val="80000"/>
              </a:lnSpc>
            </a:pPr>
            <a:r>
              <a:rPr lang="en-US" dirty="0" smtClean="0"/>
              <a:t>Moved, to approve 13</a:t>
            </a:r>
            <a:r>
              <a:rPr lang="en-US" dirty="0" smtClean="0"/>
              <a:t>/</a:t>
            </a:r>
            <a:r>
              <a:rPr lang="en-US" dirty="0" smtClean="0"/>
              <a:t>0425r1</a:t>
            </a:r>
            <a:r>
              <a:rPr lang="en-US" dirty="0" smtClean="0"/>
              <a:t>, </a:t>
            </a:r>
            <a:r>
              <a:rPr lang="en-US" dirty="0" smtClean="0"/>
              <a:t>“</a:t>
            </a:r>
            <a:r>
              <a:rPr lang="en-GB" dirty="0"/>
              <a:t>802.11ak </a:t>
            </a:r>
            <a:r>
              <a:rPr lang="en-GB" dirty="0" smtClean="0"/>
              <a:t>May 2013 </a:t>
            </a:r>
            <a:r>
              <a:rPr lang="en-GB" dirty="0" smtClean="0"/>
              <a:t>Minutes</a:t>
            </a:r>
            <a:r>
              <a:rPr lang="en-US" dirty="0" smtClean="0"/>
              <a:t>”</a:t>
            </a:r>
          </a:p>
          <a:p>
            <a:pPr>
              <a:lnSpc>
                <a:spcPct val="80000"/>
              </a:lnSpc>
            </a:pPr>
            <a:r>
              <a:rPr lang="en-US" b="0" dirty="0"/>
              <a:t>Approve Minutes of </a:t>
            </a:r>
            <a:r>
              <a:rPr lang="en-US" b="0" dirty="0" smtClean="0"/>
              <a:t>Teleconferences since Waikoloa</a:t>
            </a:r>
            <a:endParaRPr lang="en-US" b="0" dirty="0"/>
          </a:p>
          <a:p>
            <a:pPr>
              <a:lnSpc>
                <a:spcPct val="80000"/>
              </a:lnSpc>
            </a:pPr>
            <a:endParaRPr lang="en-US" dirty="0"/>
          </a:p>
          <a:p>
            <a:pPr>
              <a:lnSpc>
                <a:spcPct val="80000"/>
              </a:lnSpc>
            </a:pPr>
            <a:endParaRPr lang="en-US" dirty="0" smtClean="0"/>
          </a:p>
        </p:txBody>
      </p:sp>
    </p:spTree>
    <p:extLst>
      <p:ext uri="{BB962C8B-B14F-4D97-AF65-F5344CB8AC3E}">
        <p14:creationId xmlns:p14="http://schemas.microsoft.com/office/powerpoint/2010/main" val="1668600962"/>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July 2013</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5</a:t>
            </a:fld>
            <a:endParaRPr lang="en-US"/>
          </a:p>
        </p:txBody>
      </p:sp>
      <p:sp>
        <p:nvSpPr>
          <p:cNvPr id="117762" name="Rectangle 2"/>
          <p:cNvSpPr>
            <a:spLocks noGrp="1" noChangeArrowheads="1"/>
          </p:cNvSpPr>
          <p:nvPr>
            <p:ph type="title"/>
          </p:nvPr>
        </p:nvSpPr>
        <p:spPr>
          <a:noFill/>
          <a:ln/>
        </p:spPr>
        <p:txBody>
          <a:bodyPr/>
          <a:lstStyle/>
          <a:p>
            <a:r>
              <a:rPr lang="en-US" sz="3600" dirty="0" smtClean="0">
                <a:latin typeface="Arial" charset="0"/>
                <a:cs typeface="Arial" charset="0"/>
              </a:rPr>
              <a:t>Tuesday</a:t>
            </a:r>
            <a:r>
              <a:rPr lang="en-US" sz="4000" dirty="0" smtClean="0">
                <a:latin typeface="Arial" charset="0"/>
                <a:cs typeface="Arial" charset="0"/>
              </a:rPr>
              <a:t>, </a:t>
            </a:r>
            <a:r>
              <a:rPr lang="en-US" sz="3600" dirty="0" smtClean="0">
                <a:latin typeface="Arial" charset="0"/>
                <a:cs typeface="Arial" charset="0"/>
              </a:rPr>
              <a:t>16 July 2013</a:t>
            </a:r>
            <a:r>
              <a:rPr lang="en-US" sz="3600" dirty="0">
                <a:latin typeface="Arial" charset="0"/>
                <a:cs typeface="Arial" charset="0"/>
              </a:rPr>
              <a:t/>
            </a:r>
            <a:br>
              <a:rPr lang="en-US" sz="3600" dirty="0">
                <a:latin typeface="Arial" charset="0"/>
                <a:cs typeface="Arial" charset="0"/>
              </a:rPr>
            </a:br>
            <a:r>
              <a:rPr lang="en-US" dirty="0">
                <a:latin typeface="Arial" charset="0"/>
                <a:cs typeface="Arial" charset="0"/>
              </a:rPr>
              <a:t> </a:t>
            </a:r>
            <a:r>
              <a:rPr lang="en-US" dirty="0" smtClean="0">
                <a:latin typeface="Arial" charset="0"/>
                <a:cs typeface="Arial" charset="0"/>
              </a:rPr>
              <a:t>10:</a:t>
            </a:r>
            <a:r>
              <a:rPr lang="en-US" dirty="0">
                <a:latin typeface="Arial" charset="0"/>
                <a:cs typeface="Arial" charset="0"/>
              </a:rPr>
              <a:t>3</a:t>
            </a:r>
            <a:r>
              <a:rPr lang="en-US" dirty="0" smtClean="0">
                <a:latin typeface="Arial" charset="0"/>
                <a:cs typeface="Arial" charset="0"/>
              </a:rPr>
              <a:t>0-12:</a:t>
            </a:r>
            <a:r>
              <a:rPr lang="en-US" dirty="0" smtClean="0">
                <a:latin typeface="Arial" charset="0"/>
                <a:cs typeface="Arial" charset="0"/>
              </a:rPr>
              <a:t>30</a:t>
            </a:r>
            <a:r>
              <a:rPr lang="en-US" dirty="0">
                <a:latin typeface="Arial" charset="0"/>
                <a:cs typeface="Arial" charset="0"/>
              </a:rPr>
              <a:t> </a:t>
            </a:r>
            <a:r>
              <a:rPr lang="en-US" dirty="0" smtClean="0">
                <a:latin typeface="Arial" charset="0"/>
                <a:cs typeface="Arial" charset="0"/>
              </a:rPr>
              <a:t>(cont.)</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Presentation </a:t>
            </a:r>
            <a:r>
              <a:rPr lang="en-US" b="0" dirty="0"/>
              <a:t>and Discussion of </a:t>
            </a:r>
            <a:r>
              <a:rPr lang="en-US" b="0" dirty="0" smtClean="0"/>
              <a:t>Submissions</a:t>
            </a:r>
          </a:p>
          <a:p>
            <a:pPr>
              <a:lnSpc>
                <a:spcPct val="80000"/>
              </a:lnSpc>
            </a:pPr>
            <a:r>
              <a:rPr lang="en-US" b="0" dirty="0"/>
              <a:t>Discussion of agenda for joint </a:t>
            </a:r>
            <a:r>
              <a:rPr lang="en-US" b="0" dirty="0" smtClean="0"/>
              <a:t>11ak/1Qbz </a:t>
            </a:r>
            <a:r>
              <a:rPr lang="en-US" b="0" dirty="0"/>
              <a:t>meeting </a:t>
            </a:r>
            <a:r>
              <a:rPr lang="en-US" b="0" dirty="0" smtClean="0"/>
              <a:t>Thursday</a:t>
            </a:r>
            <a:endParaRPr lang="en-US" b="0" dirty="0"/>
          </a:p>
          <a:p>
            <a:pPr>
              <a:lnSpc>
                <a:spcPct val="80000"/>
              </a:lnSpc>
            </a:pPr>
            <a:r>
              <a:rPr lang="en-US" b="0" dirty="0" smtClean="0"/>
              <a:t>Recess until 08:00 Thursday</a:t>
            </a:r>
            <a:endParaRPr lang="en-US" dirty="0"/>
          </a:p>
          <a:p>
            <a:pPr>
              <a:lnSpc>
                <a:spcPct val="80000"/>
              </a:lnSpc>
            </a:pPr>
            <a:endParaRPr lang="en-US" b="0" dirty="0" smtClean="0"/>
          </a:p>
          <a:p>
            <a:pPr>
              <a:lnSpc>
                <a:spcPct val="80000"/>
              </a:lnSpc>
            </a:pPr>
            <a:endParaRPr lang="en-US" dirty="0"/>
          </a:p>
          <a:p>
            <a:pPr>
              <a:lnSpc>
                <a:spcPct val="80000"/>
              </a:lnSpc>
            </a:pPr>
            <a:endParaRPr lang="en-US" dirty="0" smtClean="0"/>
          </a:p>
        </p:txBody>
      </p:sp>
    </p:spTree>
    <p:extLst>
      <p:ext uri="{BB962C8B-B14F-4D97-AF65-F5344CB8AC3E}">
        <p14:creationId xmlns:p14="http://schemas.microsoft.com/office/powerpoint/2010/main" val="688770606"/>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533400" y="990600"/>
            <a:ext cx="82296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a:solidFill>
                <a:srgbClr val="FF0000"/>
              </a:solidFill>
              <a:latin typeface="Arial" charset="0"/>
            </a:endParaRPr>
          </a:p>
          <a:p>
            <a:pPr marL="230188" indent="-230188">
              <a:spcBef>
                <a:spcPct val="20000"/>
              </a:spcBef>
              <a:buClr>
                <a:srgbClr val="CC3300"/>
              </a:buClr>
              <a:buSzPct val="50000"/>
              <a:buFont typeface="Monotype Sorts" charset="0"/>
              <a:buNone/>
            </a:pPr>
            <a:r>
              <a:rPr lang="en-US" sz="1600" b="1">
                <a:solidFill>
                  <a:srgbClr val="000099"/>
                </a:solidFill>
                <a:latin typeface="Arial" charset="0"/>
              </a:rPr>
              <a:t>	All participants in this meeting have certain obligations under the IEEE-SA Patent Policy.  Participants: </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Shall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each </a:t>
            </a:r>
            <a:r>
              <a:rPr lang="ja-JP" altLang="en-US" sz="1600" b="1">
                <a:solidFill>
                  <a:srgbClr val="000099"/>
                </a:solidFill>
                <a:latin typeface="Arial" charset="0"/>
              </a:rPr>
              <a:t>“</a:t>
            </a:r>
            <a:r>
              <a:rPr lang="en-US" sz="1600" b="1">
                <a:solidFill>
                  <a:srgbClr val="000099"/>
                </a:solidFill>
                <a:latin typeface="Arial" charset="0"/>
              </a:rPr>
              <a:t>holder of any potential Essential Patent Claims of which they are personally aware</a:t>
            </a:r>
            <a:r>
              <a:rPr lang="ja-JP" altLang="en-US" sz="1600" b="1">
                <a:solidFill>
                  <a:srgbClr val="000099"/>
                </a:solidFill>
                <a:latin typeface="Arial" charset="0"/>
              </a:rPr>
              <a:t>”</a:t>
            </a:r>
            <a:r>
              <a:rPr lang="en-US" sz="1600" b="1">
                <a:solidFill>
                  <a:srgbClr val="000099"/>
                </a:solidFill>
                <a:latin typeface="Arial" charset="0"/>
              </a:rPr>
              <a:t> if the claims are owned or controlled by the participant or the entity the participant is from, employed by, or otherwise represents</a:t>
            </a:r>
          </a:p>
          <a:p>
            <a:pPr marL="1143000" lvl="2" indent="-228600">
              <a:spcBef>
                <a:spcPct val="20000"/>
              </a:spcBef>
              <a:buClr>
                <a:srgbClr val="CC3300"/>
              </a:buClr>
              <a:buSzPct val="50000"/>
              <a:buFont typeface="Monotype Sorts" charset="0"/>
              <a:buChar char="l"/>
            </a:pPr>
            <a:r>
              <a:rPr lang="ja-JP" altLang="en-US" sz="1400" b="1">
                <a:solidFill>
                  <a:srgbClr val="000099"/>
                </a:solidFill>
                <a:latin typeface="Arial" charset="0"/>
              </a:rPr>
              <a:t>“</a:t>
            </a:r>
            <a:r>
              <a:rPr lang="en-US" sz="1400" b="1">
                <a:solidFill>
                  <a:srgbClr val="000099"/>
                </a:solidFill>
                <a:latin typeface="Arial" charset="0"/>
              </a:rPr>
              <a:t>Personal awareness</a:t>
            </a:r>
            <a:r>
              <a:rPr lang="ja-JP" altLang="en-US" sz="1400" b="1">
                <a:solidFill>
                  <a:srgbClr val="000099"/>
                </a:solidFill>
                <a:latin typeface="Arial" charset="0"/>
              </a:rPr>
              <a:t>”</a:t>
            </a:r>
            <a:r>
              <a:rPr lang="en-US" sz="1400" b="1">
                <a:solidFill>
                  <a:srgbClr val="000099"/>
                </a:solidFill>
                <a:latin typeface="Arial" charset="0"/>
              </a:rPr>
              <a:t> means that the participant </a:t>
            </a:r>
            <a:r>
              <a:rPr lang="ja-JP" altLang="en-US" sz="1400" b="1">
                <a:solidFill>
                  <a:srgbClr val="000099"/>
                </a:solidFill>
                <a:latin typeface="Arial" charset="0"/>
              </a:rPr>
              <a:t>“</a:t>
            </a:r>
            <a:r>
              <a:rPr lang="en-US" sz="1400" b="1">
                <a:solidFill>
                  <a:srgbClr val="000099"/>
                </a:solidFill>
                <a:latin typeface="Arial" charset="0"/>
              </a:rPr>
              <a:t>is personally aware that the holder may have a potential Essential Patent Claim,</a:t>
            </a:r>
            <a:r>
              <a:rPr lang="ja-JP" altLang="en-US" sz="1400" b="1">
                <a:solidFill>
                  <a:srgbClr val="000099"/>
                </a:solidFill>
                <a:latin typeface="Arial" charset="0"/>
              </a:rPr>
              <a:t>”</a:t>
            </a:r>
            <a:r>
              <a:rPr lang="en-US" sz="1400" b="1">
                <a:solidFill>
                  <a:srgbClr val="000099"/>
                </a:solidFill>
                <a:latin typeface="Arial" charset="0"/>
              </a:rPr>
              <a:t> even if the participant is not personally aware of the specific patents or</a:t>
            </a:r>
            <a:r>
              <a:rPr lang="en-US" sz="1400" b="1">
                <a:solidFill>
                  <a:srgbClr val="FF3300"/>
                </a:solidFill>
                <a:latin typeface="Arial" charset="0"/>
              </a:rPr>
              <a:t> </a:t>
            </a:r>
            <a:r>
              <a:rPr lang="en-US" sz="1400" b="1">
                <a:solidFill>
                  <a:srgbClr val="000099"/>
                </a:solidFill>
                <a:latin typeface="Arial" charset="0"/>
              </a:rPr>
              <a:t>patent claims</a:t>
            </a:r>
          </a:p>
          <a:p>
            <a:pPr marL="630238" lvl="1" indent="-285750">
              <a:spcBef>
                <a:spcPct val="20000"/>
              </a:spcBef>
              <a:buClr>
                <a:srgbClr val="CC3300"/>
              </a:buClr>
              <a:buSzPct val="50000"/>
              <a:buFont typeface="Monotype Sorts" charset="0"/>
              <a:buChar char="l"/>
            </a:pPr>
            <a:r>
              <a:rPr lang="ja-JP" altLang="en-US" sz="1600" b="1">
                <a:solidFill>
                  <a:srgbClr val="000099"/>
                </a:solidFill>
                <a:latin typeface="Arial" charset="0"/>
              </a:rPr>
              <a:t>“</a:t>
            </a:r>
            <a:r>
              <a:rPr lang="en-US" sz="1600" b="1">
                <a:solidFill>
                  <a:srgbClr val="000099"/>
                </a:solidFill>
                <a:latin typeface="Arial" charset="0"/>
              </a:rPr>
              <a:t>Should inform the IEEE (or cause the IEEE to be informed)</a:t>
            </a:r>
            <a:r>
              <a:rPr lang="ja-JP" altLang="en-US" sz="1600" b="1">
                <a:solidFill>
                  <a:srgbClr val="000099"/>
                </a:solidFill>
                <a:latin typeface="Arial" charset="0"/>
              </a:rPr>
              <a:t>”</a:t>
            </a:r>
            <a:r>
              <a:rPr lang="en-US" sz="1600" b="1">
                <a:solidFill>
                  <a:srgbClr val="000099"/>
                </a:solidFill>
                <a:latin typeface="Arial" charset="0"/>
              </a:rPr>
              <a:t> of the identity of </a:t>
            </a:r>
            <a:r>
              <a:rPr lang="ja-JP" altLang="en-US" sz="1600" b="1">
                <a:solidFill>
                  <a:srgbClr val="000099"/>
                </a:solidFill>
                <a:latin typeface="Arial" charset="0"/>
              </a:rPr>
              <a:t>“</a:t>
            </a:r>
            <a:r>
              <a:rPr lang="en-US" sz="1600" b="1">
                <a:solidFill>
                  <a:srgbClr val="000099"/>
                </a:solidFill>
                <a:latin typeface="Arial" charset="0"/>
              </a:rPr>
              <a:t>any other holders of such potential Essential Patent Claims</a:t>
            </a:r>
            <a:r>
              <a:rPr lang="ja-JP" altLang="en-US" sz="1600" b="1">
                <a:solidFill>
                  <a:srgbClr val="000099"/>
                </a:solidFill>
                <a:latin typeface="Arial" charset="0"/>
              </a:rPr>
              <a:t>”</a:t>
            </a:r>
            <a:r>
              <a:rPr lang="en-US" sz="1600" b="1">
                <a:solidFill>
                  <a:srgbClr val="000099"/>
                </a:solidFill>
                <a:latin typeface="Arial" charset="0"/>
              </a:rPr>
              <a:t> (that is, third parties that are not affiliated with the participant, with the participant</a:t>
            </a:r>
            <a:r>
              <a:rPr lang="ja-JP" altLang="en-US" sz="1600" b="1">
                <a:solidFill>
                  <a:srgbClr val="000099"/>
                </a:solidFill>
                <a:latin typeface="Arial" charset="0"/>
              </a:rPr>
              <a:t>’</a:t>
            </a:r>
            <a:r>
              <a:rPr lang="en-US" sz="1600" b="1">
                <a:solidFill>
                  <a:srgbClr val="000099"/>
                </a:solidFill>
                <a:latin typeface="Arial" charset="0"/>
              </a:rPr>
              <a:t>s employer, or with anyone else that the participant is from or otherwise represents)</a:t>
            </a:r>
          </a:p>
          <a:p>
            <a:pPr marL="630238" lvl="1" indent="-285750">
              <a:spcBef>
                <a:spcPct val="20000"/>
              </a:spcBef>
              <a:buClr>
                <a:srgbClr val="CC3300"/>
              </a:buClr>
              <a:buSzPct val="50000"/>
              <a:buFont typeface="Monotype Sorts" charset="0"/>
              <a:buChar char="l"/>
            </a:pPr>
            <a:r>
              <a:rPr lang="en-US" sz="1600" b="1">
                <a:solidFill>
                  <a:srgbClr val="000099"/>
                </a:solidFill>
                <a:latin typeface="Arial" charset="0"/>
              </a:rPr>
              <a:t>The above does not apply if the patent</a:t>
            </a:r>
            <a:r>
              <a:rPr lang="en-US" sz="1600" b="1">
                <a:solidFill>
                  <a:srgbClr val="FF3300"/>
                </a:solidFill>
                <a:latin typeface="Arial" charset="0"/>
              </a:rPr>
              <a:t> </a:t>
            </a:r>
            <a:r>
              <a:rPr lang="en-US" sz="1600" b="1">
                <a:solidFill>
                  <a:srgbClr val="000099"/>
                </a:solidFill>
                <a:latin typeface="Arial" charset="0"/>
              </a:rPr>
              <a:t>claim is already the subject of an Accepted Letter of Assurance that applies to the proposed standard(s) under consideration by this group</a:t>
            </a:r>
          </a:p>
          <a:p>
            <a:pPr marL="230188" indent="-230188">
              <a:spcBef>
                <a:spcPct val="20000"/>
              </a:spcBef>
              <a:buClr>
                <a:srgbClr val="CC3300"/>
              </a:buClr>
              <a:buSzPct val="50000"/>
              <a:buFont typeface="Monotype Sorts" charset="0"/>
              <a:buNone/>
            </a:pPr>
            <a:r>
              <a:rPr lang="en-GB" sz="1600">
                <a:solidFill>
                  <a:srgbClr val="000099"/>
                </a:solidFill>
                <a:latin typeface="Arial" charset="0"/>
              </a:rPr>
              <a:t>		Quoted text excerpted from IEEE-SA Standards Board Bylaws subclause 6.2</a:t>
            </a:r>
            <a:endParaRPr lang="en-US" sz="1600">
              <a:solidFill>
                <a:srgbClr val="000099"/>
              </a:solidFill>
              <a:latin typeface="Arial" charset="0"/>
            </a:endParaRP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Early identification of holders of potential Essential Patent Claims is strongly encouraged</a:t>
            </a:r>
          </a:p>
          <a:p>
            <a:pPr marL="230188" indent="-230188">
              <a:spcBef>
                <a:spcPct val="20000"/>
              </a:spcBef>
              <a:buClr>
                <a:srgbClr val="CC3300"/>
              </a:buClr>
              <a:buSzPct val="50000"/>
              <a:buFont typeface="Monotype Sorts" charset="0"/>
              <a:buChar char="l"/>
            </a:pPr>
            <a:r>
              <a:rPr lang="en-US" sz="1600" b="1">
                <a:solidFill>
                  <a:srgbClr val="000099"/>
                </a:solidFill>
                <a:latin typeface="Arial" charset="0"/>
              </a:rPr>
              <a:t>No duty to perform a patent search</a:t>
            </a:r>
            <a:endParaRPr lang="en-GB" sz="1600" b="1">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2013</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6</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75621583"/>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a:latin typeface="Times New Roman" charset="0"/>
                <a:cs typeface="Times New Roman" charset="0"/>
              </a:rPr>
              <a:t>	</a:t>
            </a:r>
            <a:r>
              <a:rPr lang="en-US" sz="2400">
                <a:solidFill>
                  <a:srgbClr val="000000"/>
                </a:solidFill>
                <a:latin typeface="Times New Roman" charset="0"/>
                <a:cs typeface="Times New Roman" charset="0"/>
              </a:rPr>
              <a:t>All participants should be familiar with their obligations under the IEEE-SA Policies &amp; Procedures for standards development.</a:t>
            </a:r>
          </a:p>
          <a:p>
            <a:pPr lvl="1">
              <a:lnSpc>
                <a:spcPct val="90000"/>
              </a:lnSpc>
              <a:buFont typeface="Monotype Sorts" charset="0"/>
              <a:buNone/>
            </a:pPr>
            <a:r>
              <a:rPr lang="en-US" sz="2400">
                <a:solidFill>
                  <a:srgbClr val="000000"/>
                </a:solidFill>
                <a:latin typeface="Times New Roman" charset="0"/>
                <a:cs typeface="Times New Roman" charset="0"/>
              </a:rPr>
              <a:t>	Patent Policy is stated in these sources:</a:t>
            </a:r>
          </a:p>
          <a:p>
            <a:pPr lvl="1">
              <a:lnSpc>
                <a:spcPct val="90000"/>
              </a:lnSpc>
              <a:buFont typeface="Monotype Sorts" charset="0"/>
              <a:buNone/>
            </a:pPr>
            <a:r>
              <a:rPr lang="en-GB" sz="2400">
                <a:solidFill>
                  <a:srgbClr val="000000"/>
                </a:solidFill>
                <a:latin typeface="Times New Roman" charset="0"/>
              </a:rPr>
              <a:t>		IEEE-SA Standards Boards Bylaws</a:t>
            </a:r>
          </a:p>
          <a:p>
            <a:pPr lvl="1">
              <a:lnSpc>
                <a:spcPct val="90000"/>
              </a:lnSpc>
              <a:buFont typeface="Monotype Sorts" charset="0"/>
              <a:buNone/>
            </a:pPr>
            <a:r>
              <a:rPr lang="en-US" sz="2100">
                <a:solidFill>
                  <a:srgbClr val="000000"/>
                </a:solidFill>
                <a:latin typeface="Times New Roman" charset="0"/>
              </a:rPr>
              <a:t>		</a:t>
            </a:r>
            <a:r>
              <a:rPr lang="en-US" sz="2100" i="1">
                <a:solidFill>
                  <a:srgbClr val="000000"/>
                </a:solidFill>
                <a:latin typeface="Times New Roman" charset="0"/>
                <a:hlinkClick r:id="rId3"/>
              </a:rPr>
              <a:t>http://standards.ieee.org/guides/bylaws/sect6-7.html#6</a:t>
            </a:r>
            <a:r>
              <a:rPr lang="en-US" sz="2100" i="1">
                <a:solidFill>
                  <a:srgbClr val="000000"/>
                </a:solidFill>
                <a:latin typeface="Times New Roman" charset="0"/>
              </a:rPr>
              <a:t> </a:t>
            </a:r>
          </a:p>
          <a:p>
            <a:pPr lvl="1">
              <a:lnSpc>
                <a:spcPct val="90000"/>
              </a:lnSpc>
              <a:buFont typeface="Monotype Sorts" charset="0"/>
              <a:buNone/>
            </a:pPr>
            <a:r>
              <a:rPr lang="en-GB" sz="2400">
                <a:solidFill>
                  <a:srgbClr val="000000"/>
                </a:solidFill>
                <a:latin typeface="Times New Roman" charset="0"/>
              </a:rPr>
              <a:t>		IEEE-SA Standards Board Operations Manual</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4"/>
              </a:rPr>
              <a:t>http://standards.ieee.org/guides/opman/sect6.html#6.3</a:t>
            </a:r>
            <a:r>
              <a:rPr lang="en-US" sz="2100" i="1">
                <a:solidFill>
                  <a:srgbClr val="000000"/>
                </a:solidFill>
                <a:latin typeface="Times New Roman" charset="0"/>
              </a:rPr>
              <a:t> </a:t>
            </a:r>
            <a:endParaRPr lang="en-US" sz="2400">
              <a:solidFill>
                <a:srgbClr val="000000"/>
              </a:solidFill>
              <a:latin typeface="Times New Roman" charset="0"/>
            </a:endParaRPr>
          </a:p>
          <a:p>
            <a:pPr lvl="1">
              <a:lnSpc>
                <a:spcPct val="90000"/>
              </a:lnSpc>
              <a:buFont typeface="Monotype Sorts" charset="0"/>
              <a:buNone/>
            </a:pPr>
            <a:r>
              <a:rPr lang="en-US" sz="2400">
                <a:solidFill>
                  <a:srgbClr val="000000"/>
                </a:solidFill>
                <a:latin typeface="Times New Roman" charset="0"/>
                <a:cs typeface="Times New Roman" charset="0"/>
              </a:rPr>
              <a:t>		Material about the patent policy is available at</a:t>
            </a:r>
            <a:r>
              <a:rPr lang="en-US" sz="2400">
                <a:solidFill>
                  <a:srgbClr val="000000"/>
                </a:solidFill>
                <a:latin typeface="Times New Roman" charset="0"/>
              </a:rPr>
              <a:t> </a:t>
            </a:r>
          </a:p>
          <a:p>
            <a:pPr lvl="1">
              <a:lnSpc>
                <a:spcPct val="90000"/>
              </a:lnSpc>
              <a:buFont typeface="Monotype Sorts" charset="0"/>
              <a:buNone/>
            </a:pPr>
            <a:r>
              <a:rPr lang="en-US" sz="2400">
                <a:solidFill>
                  <a:srgbClr val="000000"/>
                </a:solidFill>
                <a:latin typeface="Times New Roman" charset="0"/>
              </a:rPr>
              <a:t>		</a:t>
            </a:r>
            <a:r>
              <a:rPr lang="en-US" sz="2100" i="1">
                <a:solidFill>
                  <a:srgbClr val="000000"/>
                </a:solidFill>
                <a:latin typeface="Times New Roman" charset="0"/>
                <a:hlinkClick r:id="rId5"/>
              </a:rPr>
              <a:t>http://standards.ieee.org/board/pat/pat-material.html</a:t>
            </a:r>
            <a:r>
              <a:rPr lang="en-US" sz="2100" i="1">
                <a:solidFill>
                  <a:srgbClr val="000000"/>
                </a:solidFill>
                <a:latin typeface="Times New Roman" charset="0"/>
              </a:rPr>
              <a:t> </a:t>
            </a:r>
          </a:p>
        </p:txBody>
      </p:sp>
      <p:sp>
        <p:nvSpPr>
          <p:cNvPr id="18436" name="Rectangle 7"/>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a:solidFill>
                  <a:srgbClr val="000099"/>
                </a:solidFill>
                <a:latin typeface="Arial" charset="0"/>
              </a:rPr>
              <a:t>If you have questions, contact the IEEE-SA Standards Board Patent Committee Administrator at patcom@ieee.org or visit http://standards.ieee.org/board/pat/index.html</a:t>
            </a:r>
          </a:p>
          <a:p>
            <a:pPr algn="ctr">
              <a:lnSpc>
                <a:spcPct val="80000"/>
              </a:lnSpc>
              <a:spcBef>
                <a:spcPct val="20000"/>
              </a:spcBef>
              <a:buClr>
                <a:srgbClr val="CC3300"/>
              </a:buClr>
              <a:buSzPct val="50000"/>
              <a:buFont typeface="Monotype Sorts" charset="0"/>
              <a:buNone/>
            </a:pPr>
            <a:endParaRPr lang="en-US" b="1">
              <a:solidFill>
                <a:srgbClr val="000099"/>
              </a:solidFill>
              <a:latin typeface="Arial" charset="0"/>
            </a:endParaRPr>
          </a:p>
          <a:p>
            <a:pPr algn="ctr">
              <a:lnSpc>
                <a:spcPct val="80000"/>
              </a:lnSpc>
              <a:spcBef>
                <a:spcPct val="20000"/>
              </a:spcBef>
              <a:buClr>
                <a:srgbClr val="CC3300"/>
              </a:buClr>
              <a:buSzPct val="50000"/>
              <a:buFont typeface="Monotype Sorts" charset="0"/>
              <a:buNone/>
            </a:pPr>
            <a:r>
              <a:rPr lang="en-US" b="1">
                <a:solidFill>
                  <a:srgbClr val="000099"/>
                </a:solidFill>
                <a:latin typeface="Arial" charset="0"/>
              </a:rPr>
              <a:t>This slide set is available at http://standards.ieee.org/board/pat/pat-slideset.ppt </a:t>
            </a: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2013</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7</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64129196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Tx/>
              <a:buNone/>
            </a:pPr>
            <a:r>
              <a:rPr lang="en-US" sz="2800">
                <a:latin typeface="Times New Roman" charset="0"/>
              </a:rPr>
              <a:t>	</a:t>
            </a:r>
            <a:r>
              <a:rPr lang="en-US" sz="2800">
                <a:solidFill>
                  <a:srgbClr val="003399"/>
                </a:solidFill>
                <a:latin typeface="Times New Roman" charset="0"/>
              </a:rPr>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a:solidFill>
                  <a:srgbClr val="003399"/>
                </a:solidFill>
                <a:latin typeface="Times New Roman" charset="0"/>
              </a:rPr>
              <a:t>Either speak up now or</a:t>
            </a:r>
          </a:p>
          <a:p>
            <a:pPr lvl="1"/>
            <a:r>
              <a:rPr lang="en-US">
                <a:solidFill>
                  <a:srgbClr val="003399"/>
                </a:solidFill>
                <a:latin typeface="Times New Roman" charset="0"/>
              </a:rPr>
              <a:t>Provide the chair of this group with the identity of the holder(s) of any and all such claims as soon as possible or</a:t>
            </a:r>
          </a:p>
          <a:p>
            <a:pPr lvl="1"/>
            <a:r>
              <a:rPr lang="en-US">
                <a:solidFill>
                  <a:srgbClr val="003399"/>
                </a:solidFill>
                <a:latin typeface="Times New Roman"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2013</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8</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861080679"/>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July 2013</a:t>
            </a:r>
            <a:endParaRPr lang="en-US" sz="1800"/>
          </a:p>
        </p:txBody>
      </p:sp>
      <p:sp>
        <p:nvSpPr>
          <p:cNvPr id="20483" name="Footer Placeholder 4"/>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
        <p:nvSpPr>
          <p:cNvPr id="2048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543B95AD-C13E-444C-AAF7-11DA1028BC59}" type="slidenum">
              <a:rPr lang="en-US"/>
              <a:pPr/>
              <a:t>9</a:t>
            </a:fld>
            <a:endParaRPr lang="en-US"/>
          </a:p>
        </p:txBody>
      </p:sp>
      <p:sp>
        <p:nvSpPr>
          <p:cNvPr id="20485" name="Rectangle 2"/>
          <p:cNvSpPr>
            <a:spLocks noGrp="1" noChangeArrowheads="1"/>
          </p:cNvSpPr>
          <p:nvPr>
            <p:ph type="title"/>
          </p:nvPr>
        </p:nvSpPr>
        <p:spPr>
          <a:xfrm>
            <a:off x="685800" y="533400"/>
            <a:ext cx="7772400" cy="609600"/>
          </a:xfrm>
        </p:spPr>
        <p:txBody>
          <a:bodyPr/>
          <a:lstStyle/>
          <a:p>
            <a:r>
              <a:rPr lang="en-US" sz="2400">
                <a:latin typeface="Times New Roman" charset="0"/>
              </a:rPr>
              <a:t>Other Documents and WebPages to Review</a:t>
            </a:r>
          </a:p>
        </p:txBody>
      </p:sp>
      <p:sp>
        <p:nvSpPr>
          <p:cNvPr id="20486" name="Rectangle 3"/>
          <p:cNvSpPr>
            <a:spLocks noGrp="1" noChangeArrowheads="1"/>
          </p:cNvSpPr>
          <p:nvPr>
            <p:ph type="body" idx="1"/>
          </p:nvPr>
        </p:nvSpPr>
        <p:spPr>
          <a:xfrm>
            <a:off x="685800" y="1066800"/>
            <a:ext cx="7772400" cy="5334000"/>
          </a:xfrm>
        </p:spPr>
        <p:txBody>
          <a:bodyPr/>
          <a:lstStyle/>
          <a:p>
            <a:pPr>
              <a:lnSpc>
                <a:spcPct val="80000"/>
              </a:lnSpc>
            </a:pPr>
            <a:r>
              <a:rPr lang="en-US" sz="2000" dirty="0">
                <a:latin typeface="Times New Roman" charset="0"/>
              </a:rPr>
              <a:t>Please review the documents at the following links:</a:t>
            </a:r>
            <a:br>
              <a:rPr lang="en-US" sz="2000" dirty="0">
                <a:latin typeface="Times New Roman" charset="0"/>
              </a:rPr>
            </a:br>
            <a:r>
              <a:rPr lang="en-US" sz="2000" dirty="0">
                <a:latin typeface="Times New Roman" charset="0"/>
              </a:rPr>
              <a:t>-  IEEE Patent Policy - </a:t>
            </a:r>
            <a:r>
              <a:rPr lang="en-US" sz="1800" dirty="0">
                <a:latin typeface="Times New Roman" charset="0"/>
                <a:hlinkClick r:id="rId3" tooltip="http://standards.ieee.org/board/pat/pat-slideset.ppt"/>
              </a:rPr>
              <a:t>http://standards.ieee.org/board/pat/pat-slideset.ppt</a:t>
            </a:r>
            <a:r>
              <a:rPr lang="en-US" sz="2000" dirty="0">
                <a:latin typeface="Times New Roman" charset="0"/>
              </a:rPr>
              <a:t/>
            </a:r>
            <a:br>
              <a:rPr lang="en-US" sz="2000" dirty="0">
                <a:latin typeface="Times New Roman" charset="0"/>
              </a:rPr>
            </a:br>
            <a:r>
              <a:rPr lang="en-US" sz="2000" dirty="0">
                <a:latin typeface="Times New Roman" charset="0"/>
              </a:rPr>
              <a:t>-  Patent FAQ - </a:t>
            </a:r>
            <a:r>
              <a:rPr lang="en-US" sz="1800" dirty="0">
                <a:latin typeface="Times New Roman" charset="0"/>
                <a:hlinkClick r:id="rId4" tooltip="http://standards.ieee.org/board/pat/faq.pdf"/>
              </a:rPr>
              <a:t>http://standards.ieee.org/board/pat/faq.pdf</a:t>
            </a:r>
            <a:r>
              <a:rPr lang="en-US" sz="2000" dirty="0">
                <a:latin typeface="Times New Roman" charset="0"/>
              </a:rPr>
              <a:t/>
            </a:r>
            <a:br>
              <a:rPr lang="en-US" sz="2000" dirty="0">
                <a:latin typeface="Times New Roman" charset="0"/>
              </a:rPr>
            </a:br>
            <a:r>
              <a:rPr lang="en-US" sz="2000" dirty="0">
                <a:latin typeface="Times New Roman" charset="0"/>
              </a:rPr>
              <a:t>-  </a:t>
            </a:r>
            <a:r>
              <a:rPr lang="en-US" sz="2000" dirty="0" err="1">
                <a:latin typeface="Times New Roman" charset="0"/>
              </a:rPr>
              <a:t>LoA</a:t>
            </a:r>
            <a:r>
              <a:rPr lang="en-US" sz="2000" dirty="0">
                <a:latin typeface="Times New Roman" charset="0"/>
              </a:rPr>
              <a:t> Form - </a:t>
            </a:r>
            <a:r>
              <a:rPr lang="en-US" sz="1800" dirty="0">
                <a:latin typeface="Times New Roman" charset="0"/>
                <a:hlinkClick r:id="rId5" tooltip="http://standards.ieee.org/board/pat/loa.pdf"/>
              </a:rPr>
              <a:t>http://standards.ieee.org/board/pat/loa.pdf</a:t>
            </a:r>
            <a:r>
              <a:rPr lang="en-US" sz="2000" dirty="0">
                <a:latin typeface="Times New Roman" charset="0"/>
              </a:rPr>
              <a:t/>
            </a:r>
            <a:br>
              <a:rPr lang="en-US" sz="2000" dirty="0">
                <a:latin typeface="Times New Roman" charset="0"/>
              </a:rPr>
            </a:br>
            <a:r>
              <a:rPr lang="en-US" sz="2000" dirty="0">
                <a:latin typeface="Times New Roman" charset="0"/>
              </a:rPr>
              <a:t>-  Affiliation FAQ -</a:t>
            </a:r>
            <a:r>
              <a:rPr lang="en-US" sz="1800" dirty="0">
                <a:latin typeface="Times New Roman" charset="0"/>
                <a:hlinkClick r:id="rId6" tooltip="http://standards.ieee.org/faqs/affiliationFAQ.html"/>
              </a:rPr>
              <a:t>http://standards.ieee.org/faqs/affiliationFAQ.html</a:t>
            </a:r>
            <a:endParaRPr lang="en-US" sz="1800" dirty="0">
              <a:latin typeface="Times New Roman" charset="0"/>
            </a:endParaRPr>
          </a:p>
          <a:p>
            <a:pPr>
              <a:lnSpc>
                <a:spcPct val="80000"/>
              </a:lnSpc>
              <a:buFontTx/>
              <a:buNone/>
            </a:pPr>
            <a:r>
              <a:rPr lang="en-US" sz="2000" dirty="0">
                <a:latin typeface="Times New Roman" charset="0"/>
              </a:rPr>
              <a:t>	-  Anti-Trust FAQ - </a:t>
            </a:r>
            <a:r>
              <a:rPr lang="en-US" sz="1800" dirty="0">
                <a:latin typeface="Times New Roman" charset="0"/>
                <a:hlinkClick r:id="rId7" tooltip="http://standards.ieee.org/resources/antitrust-guidelines.pdf"/>
              </a:rPr>
              <a:t>http://standards.ieee.org/resources/antitrust-guidelines.pdf</a:t>
            </a:r>
            <a:r>
              <a:rPr lang="en-US" sz="2000" dirty="0">
                <a:latin typeface="Times New Roman" charset="0"/>
              </a:rPr>
              <a:t/>
            </a:r>
            <a:br>
              <a:rPr lang="en-US" sz="2000" dirty="0">
                <a:latin typeface="Times New Roman" charset="0"/>
              </a:rPr>
            </a:br>
            <a:r>
              <a:rPr lang="en-US" sz="2000" dirty="0">
                <a:latin typeface="Times New Roman" charset="0"/>
              </a:rPr>
              <a:t>-  Ethics - </a:t>
            </a:r>
            <a:r>
              <a:rPr lang="en-US" sz="1800" dirty="0">
                <a:latin typeface="Times New Roman" charset="0"/>
                <a:hlinkClick r:id="rId8" tooltip="http://www.ieee.org/portal/cms_docs/about/CoE_poster.pdf"/>
              </a:rPr>
              <a:t>http://www.ieee.org/portal/cms_docs/about/CoE_poster.pdf</a:t>
            </a:r>
            <a:r>
              <a:rPr lang="en-US" sz="1800" dirty="0">
                <a:latin typeface="Times New Roman" charset="0"/>
              </a:rPr>
              <a:t/>
            </a:r>
            <a:br>
              <a:rPr lang="en-US" sz="1800" dirty="0">
                <a:latin typeface="Times New Roman" charset="0"/>
              </a:rPr>
            </a:br>
            <a:r>
              <a:rPr lang="en-US" sz="2000" dirty="0">
                <a:latin typeface="Times New Roman" charset="0"/>
              </a:rPr>
              <a:t>-  IEEE 802.11 Working Group OM - </a:t>
            </a:r>
            <a:r>
              <a:rPr lang="en-US" sz="1800" dirty="0">
                <a:latin typeface="Times New Roman" charset="0"/>
                <a:hlinkClick r:id="rId9"/>
              </a:rPr>
              <a:t>https://mentor.ieee.org/802.11/dcn/09/11-09-0002-04-0000-802-11-operations-manual.doc</a:t>
            </a:r>
            <a:r>
              <a:rPr lang="en-US" sz="1800" dirty="0">
                <a:latin typeface="Times New Roman" charset="0"/>
              </a:rPr>
              <a:t> </a:t>
            </a:r>
            <a:endParaRPr lang="en-US" sz="2000" dirty="0">
              <a:latin typeface="Times New Roman" charset="0"/>
            </a:endParaRPr>
          </a:p>
          <a:p>
            <a:pPr>
              <a:lnSpc>
                <a:spcPct val="80000"/>
              </a:lnSpc>
            </a:pPr>
            <a:r>
              <a:rPr lang="en-US" sz="2000" dirty="0">
                <a:latin typeface="Times New Roman" charset="0"/>
              </a:rPr>
              <a:t>New 802 WG P&amp;P: </a:t>
            </a:r>
            <a:r>
              <a:rPr lang="en-US" sz="1800" dirty="0">
                <a:latin typeface="Times New Roman" charset="0"/>
                <a:hlinkClick r:id="rId10"/>
              </a:rPr>
              <a:t>https://mentor.ieee.org/802-ec/dcn/09/ec-09-0007-02-00EC-draft-lmsc-wg-p-p.pdf</a:t>
            </a:r>
            <a:endParaRPr lang="en-US" sz="1800" dirty="0">
              <a:latin typeface="Times New Roman" charset="0"/>
            </a:endParaRPr>
          </a:p>
          <a:p>
            <a:pPr>
              <a:lnSpc>
                <a:spcPct val="80000"/>
              </a:lnSpc>
            </a:pPr>
            <a:r>
              <a:rPr lang="en-US" sz="2000" dirty="0">
                <a:latin typeface="Times New Roman" charset="0"/>
              </a:rPr>
              <a:t>New 802 LMSC </a:t>
            </a:r>
            <a:r>
              <a:rPr lang="en-US" sz="2000" dirty="0" err="1">
                <a:latin typeface="Times New Roman" charset="0"/>
              </a:rPr>
              <a:t>P&amp;P:</a:t>
            </a:r>
            <a:r>
              <a:rPr lang="en-US" sz="1800" dirty="0" err="1">
                <a:latin typeface="Times New Roman" charset="0"/>
                <a:hlinkClick r:id="rId11"/>
              </a:rPr>
              <a:t>https</a:t>
            </a:r>
            <a:r>
              <a:rPr lang="en-US" sz="1800" dirty="0">
                <a:latin typeface="Times New Roman" charset="0"/>
                <a:hlinkClick r:id="rId11"/>
              </a:rPr>
              <a:t>://mentor.ieee.org/802-ec/dcn/09/ec-09-0005-02-00EC-draft-revised-lmsc-p-p-for-wg-p-p-ballot.pdf</a:t>
            </a:r>
            <a:endParaRPr lang="en-US" sz="1800" dirty="0">
              <a:latin typeface="Times New Roman" charset="0"/>
            </a:endParaRPr>
          </a:p>
          <a:p>
            <a:pPr>
              <a:lnSpc>
                <a:spcPct val="80000"/>
              </a:lnSpc>
            </a:pPr>
            <a:r>
              <a:rPr lang="en-US" sz="2000" dirty="0">
                <a:latin typeface="Times New Roman" charset="0"/>
              </a:rPr>
              <a:t>New 802 LMSC OM: </a:t>
            </a:r>
            <a:r>
              <a:rPr lang="en-US" sz="1800" dirty="0">
                <a:latin typeface="Times New Roman" charset="0"/>
                <a:hlinkClick r:id="rId12"/>
              </a:rPr>
              <a:t>https://mentor.ieee.org/802-ec/dcn/09/ec-09-0006-02-00EC-draft-revision-of-the-lmsc-om-for-wg-p-p.pdf</a:t>
            </a:r>
            <a:endParaRPr lang="en-US" sz="1800" dirty="0">
              <a:latin typeface="Times New Roman" charset="0"/>
            </a:endParaRPr>
          </a:p>
          <a:p>
            <a:pPr>
              <a:lnSpc>
                <a:spcPct val="80000"/>
              </a:lnSpc>
            </a:pPr>
            <a:endParaRPr lang="en-US" sz="1600" dirty="0">
              <a:latin typeface="Times New Roman" charset="0"/>
            </a:endParaRPr>
          </a:p>
        </p:txBody>
      </p:sp>
    </p:spTree>
    <p:extLst>
      <p:ext uri="{BB962C8B-B14F-4D97-AF65-F5344CB8AC3E}">
        <p14:creationId xmlns:p14="http://schemas.microsoft.com/office/powerpoint/2010/main" val="84704832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20796</TotalTime>
  <Words>911</Words>
  <Application>Microsoft Macintosh PowerPoint</Application>
  <PresentationFormat>On-screen Show (4:3)</PresentationFormat>
  <Paragraphs>178</Paragraphs>
  <Slides>12</Slides>
  <Notes>12</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802-11-Submission</vt:lpstr>
      <vt:lpstr>July 2013 802.11ak Agenda</vt:lpstr>
      <vt:lpstr>IEEE 802.11ak/GLK: Enhancements For Transit Links Within Bridged Networks</vt:lpstr>
      <vt:lpstr>Venue</vt:lpstr>
      <vt:lpstr>Tuesday, 16 July 2013  10:30-12:30</vt:lpstr>
      <vt:lpstr>Tuesday, 16 July 2013  10:30-12:30 (cont.)</vt:lpstr>
      <vt:lpstr>Participants, Patents, and Duty to Inform</vt:lpstr>
      <vt:lpstr>Patent Related Links</vt:lpstr>
      <vt:lpstr>Call for Potentially Essential Patents</vt:lpstr>
      <vt:lpstr>Other Documents and WebPages to Review</vt:lpstr>
      <vt:lpstr>Other Guidelines for IEEE WG Meetings</vt:lpstr>
      <vt:lpstr>Thursday, 18 July 2013 08:00 – 10:00</vt:lpstr>
      <vt:lpstr>[Reference Information]</vt:lpstr>
    </vt:vector>
  </TitlesOfParts>
  <Manager/>
  <Company>Motorola</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March 2013 802.11ak Agenda</dc:title>
  <dc:subject/>
  <dc:creator>Donald E. Eastlake 3rd</dc:creator>
  <cp:keywords/>
  <dc:description/>
  <cp:lastModifiedBy>Donald Eastlake</cp:lastModifiedBy>
  <cp:revision>333</cp:revision>
  <cp:lastPrinted>1998-02-10T13:28:06Z</cp:lastPrinted>
  <dcterms:created xsi:type="dcterms:W3CDTF">2006-12-04T03:46:13Z</dcterms:created>
  <dcterms:modified xsi:type="dcterms:W3CDTF">2013-06-08T22:57:28Z</dcterms:modified>
  <cp:category/>
</cp:coreProperties>
</file>