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339" r:id="rId4"/>
    <p:sldId id="344" r:id="rId5"/>
    <p:sldId id="336" r:id="rId6"/>
    <p:sldId id="326" r:id="rId7"/>
    <p:sldId id="338" r:id="rId8"/>
    <p:sldId id="337" r:id="rId9"/>
    <p:sldId id="327" r:id="rId10"/>
    <p:sldId id="281" r:id="rId11"/>
    <p:sldId id="340" r:id="rId12"/>
    <p:sldId id="286" r:id="rId13"/>
    <p:sldId id="291" r:id="rId14"/>
    <p:sldId id="295" r:id="rId15"/>
    <p:sldId id="334" r:id="rId16"/>
    <p:sldId id="292" r:id="rId17"/>
    <p:sldId id="293" r:id="rId18"/>
    <p:sldId id="294" r:id="rId19"/>
    <p:sldId id="343" r:id="rId20"/>
    <p:sldId id="28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4" autoAdjust="0"/>
    <p:restoredTop sz="94676" autoAdjust="0"/>
  </p:normalViewPr>
  <p:slideViewPr>
    <p:cSldViewPr>
      <p:cViewPr>
        <p:scale>
          <a:sx n="100" d="100"/>
          <a:sy n="100" d="100"/>
        </p:scale>
        <p:origin x="-690"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10</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11</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12</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13</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14</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99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99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99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8791-9344-4875-B20C-844E6CDAC676}" type="slidenum">
              <a:rPr lang="en-US" smtClean="0"/>
              <a:pPr/>
              <a:t>15</a:t>
            </a:fld>
            <a:endParaRPr lang="en-US" smtClean="0"/>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379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379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379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EB0FE3B-3970-4167-84D0-5F6FD57A4FF8}" type="slidenum">
              <a:rPr lang="en-US" smtClean="0"/>
              <a:pPr/>
              <a:t>16</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481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482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482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19DA33C-C3A9-45CE-83BD-E80148002153}" type="slidenum">
              <a:rPr lang="en-US" smtClean="0"/>
              <a:pPr/>
              <a:t>17</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584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584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584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F74126A-3048-4E9A-9DA8-E24514DAC4ED}" type="slidenum">
              <a:rPr lang="en-US" smtClean="0"/>
              <a:pPr/>
              <a:t>18</a:t>
            </a:fld>
            <a:endParaRPr lang="en-US" smtClean="0"/>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19</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20</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4</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5</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6</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7</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969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970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970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4185-672D-4935-846F-7F2E832175C8}" type="slidenum">
              <a:rPr lang="en-US" smtClean="0"/>
              <a:pPr/>
              <a:t>8</a:t>
            </a:fld>
            <a:endParaRPr 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9</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802.11-13/0569r1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datatracker.ietf.org/doc/draft-ietf-emu-eap-tunnel-method/"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 Id="rId9" Type="http://schemas.openxmlformats.org/officeDocument/2006/relationships/hyperlink" Target="http://datatracker.ietf.org/doc/draft-ietf-emu-crypto-bind/"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datatracker.ietf.org/wg/pkix/charte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datatracker.ietf.org/doc/draft-ietf-pkix-rfc2560bis/" TargetMode="External"/><Relationship Id="rId4" Type="http://schemas.openxmlformats.org/officeDocument/2006/relationships/hyperlink" Target="http://datatracker.ietf.org/doc/draft-ietf-pkix-est/"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ietf-geopriv-relative-location/"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s://mentor.ieee.org/802.11/dcn/09/11-09-0718-01-000v-liaison-request-to-ietf-geopriv.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tf.org/rfc/rfc4776.txt" TargetMode="External"/><Relationship Id="rId5" Type="http://schemas.openxmlformats.org/officeDocument/2006/relationships/hyperlink" Target="http://www.ietf.org/rfc/rfc3693.txt" TargetMode="External"/><Relationship Id="rId4" Type="http://schemas.openxmlformats.org/officeDocument/2006/relationships/hyperlink" Target="http://www.ietf.org/proceedings/66/IDs/draft-ietf-geopriv-radius-lo-08.tx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datatracker.ietf.org/doc/draft-ietf-ecrit-additional-data/"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ietf-ecrit-unauthenticated-acces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datatracker.ietf.org/doc/draft-ietf-ecrit-psap-callback/"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atatracker.ietf.org/wg/homene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datatracker.ietf.org/doc/draft-ietf-homenet-arch/" TargetMode="External"/><Relationship Id="rId4" Type="http://schemas.openxmlformats.org/officeDocument/2006/relationships/hyperlink" Target="http://datatracker.ietf.org/doc/draft-ruminski-homenet-galop-proto/"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datatracker.ietf.org/wg/dh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draft-bhandari-dhc-access-network-identifier/" TargetMode="External"/><Relationship Id="rId5" Type="http://schemas.openxmlformats.org/officeDocument/2006/relationships/hyperlink" Target="http://datatracker.ietf.org/doc/draft-cao-dhc-anqp-option/history/" TargetMode="External"/><Relationship Id="rId4" Type="http://schemas.openxmlformats.org/officeDocument/2006/relationships/hyperlink" Target="http://tools.ietf.org/html/draft-cao-dhc-anqp-option-01"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datatracker.ietf.org/doc/rfc6775/" TargetMode="External"/><Relationship Id="rId3" Type="http://schemas.openxmlformats.org/officeDocument/2006/relationships/hyperlink" Target="http://datatracker.ietf.org/wg/6lowpan/charter/" TargetMode="External"/><Relationship Id="rId7" Type="http://schemas.openxmlformats.org/officeDocument/2006/relationships/hyperlink" Target="http://datatracker.ietf.org/doc/rfc6606/"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ietf-6lowpan-usecases/" TargetMode="External"/><Relationship Id="rId11" Type="http://schemas.openxmlformats.org/officeDocument/2006/relationships/hyperlink" Target="http://datatracker.ietf.org/doc/draft-bormann-6lowpan-roadmap/" TargetMode="External"/><Relationship Id="rId5" Type="http://schemas.openxmlformats.org/officeDocument/2006/relationships/hyperlink" Target="http://datatracker.ietf.org/doc/rfc6282/" TargetMode="External"/><Relationship Id="rId10" Type="http://schemas.openxmlformats.org/officeDocument/2006/relationships/hyperlink" Target="http://datatracker.ietf.org/doc/draft-schoenw-6lowpan-mib/" TargetMode="External"/><Relationship Id="rId4" Type="http://schemas.openxmlformats.org/officeDocument/2006/relationships/hyperlink" Target="http://datatracker.ietf.org/doc/draft-ietf-6lowpan-hc/" TargetMode="External"/><Relationship Id="rId9" Type="http://schemas.openxmlformats.org/officeDocument/2006/relationships/hyperlink" Target="http://datatracker.ietf.org/doc/draft-ietf-6lowpan-btle/"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datatracker.ietf.org/doc/draft-qiu-roll-kemp/" TargetMode="External"/><Relationship Id="rId3" Type="http://schemas.openxmlformats.org/officeDocument/2006/relationships/hyperlink" Target="http://datatracker.ietf.org/wg/roll/" TargetMode="External"/><Relationship Id="rId7" Type="http://schemas.openxmlformats.org/officeDocument/2006/relationships/hyperlink" Target="http://datatracker.ietf.org/doc/draft-ietf-roll-security-threa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datatracker.ietf.org/doc/rfc6719/" TargetMode="External"/><Relationship Id="rId5" Type="http://schemas.openxmlformats.org/officeDocument/2006/relationships/hyperlink" Target="http://datatracker.ietf.org/doc/draft-ietf-roll-rpl/" TargetMode="External"/><Relationship Id="rId4" Type="http://schemas.openxmlformats.org/officeDocument/2006/relationships/hyperlink" Target="http://datatracker.ietf.org/doc/rfc6552/" TargetMode="External"/><Relationship Id="rId9" Type="http://schemas.openxmlformats.org/officeDocument/2006/relationships/hyperlink" Target="http://datatracker.ietf.org/doc/draft-ietf-roll-applicability-home-buildin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datatracker.ietf.org/doc/draft-garcia-core-security/" TargetMode="External"/><Relationship Id="rId3" Type="http://schemas.openxmlformats.org/officeDocument/2006/relationships/hyperlink" Target="http://datatracker.ietf.org/wg/core/" TargetMode="External"/><Relationship Id="rId7" Type="http://schemas.openxmlformats.org/officeDocument/2006/relationships/hyperlink" Target="http://datatracker.ietf.org/doc/draft-sarikaya-core-sbootstrappin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datatracker.ietf.org/doc/draft-bormann-core-roadmap/" TargetMode="External"/><Relationship Id="rId5" Type="http://schemas.openxmlformats.org/officeDocument/2006/relationships/hyperlink" Target="http://datatracker.ietf.org/doc/draft-ietf-core-coap/" TargetMode="External"/><Relationship Id="rId4" Type="http://schemas.openxmlformats.org/officeDocument/2006/relationships/hyperlink" Target="http://datatracker.ietf.org/doc/rfc6690/"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datatracker.ietf.org/wg/opsaw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ietf.org/id/draft-zhang-opsawg-capwap-eap-00.txt" TargetMode="External"/><Relationship Id="rId5" Type="http://schemas.openxmlformats.org/officeDocument/2006/relationships/hyperlink" Target="http://www.ietf.org/id/draft-chen-opsawg-capwap-extension-00.txt" TargetMode="External"/><Relationship Id="rId4" Type="http://schemas.openxmlformats.org/officeDocument/2006/relationships/hyperlink" Target="http://www.ietf.org/id/draft-shao-opsawg-capwap-hybridmac-00.tx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s://www.ietf.org/mailman/listinfo/6tsch" TargetMode="External"/><Relationship Id="rId4" Type="http://schemas.openxmlformats.org/officeDocument/2006/relationships/hyperlink" Target="http://www.iab.org/activities/joint-activities/iab-ieee-coordina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tools.ietf.org/html/draft-iab-rfc4441rev-0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ieee.org/go/create_web_account" TargetMode="External"/><Relationship Id="rId4" Type="http://schemas.openxmlformats.org/officeDocument/2006/relationships/hyperlink" Target="https://mentor.ieee.org/802.11/dcn/13/11-13-0227-01-0arc-ietf-rfc4441bis-rev-0-comments-cc6.xls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draft%20802-liaison-list%20revision%2005MAR2013.pdf" TargetMode="External"/><Relationship Id="rId3" Type="http://schemas.openxmlformats.org/officeDocument/2006/relationships/notesSlide" Target="../notesSlides/notesSlide5.xml"/><Relationship Id="rId7" Type="http://schemas.openxmlformats.org/officeDocument/2006/relationships/hyperlink" Target="http://www.ieee802.org/liaisons.shtml"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hyperlink" Target="https://datatracker.ietf.org/liaison/" TargetMode="External"/><Relationship Id="rId5" Type="http://schemas.openxmlformats.org/officeDocument/2006/relationships/hyperlink" Target="http://www.ietf.org/liaison/managers.html" TargetMode="External"/><Relationship Id="rId10" Type="http://schemas.openxmlformats.org/officeDocument/2006/relationships/image" Target="../media/image3.wmf"/><Relationship Id="rId4" Type="http://schemas.openxmlformats.org/officeDocument/2006/relationships/hyperlink" Target="http://tools.ietf.org/html/rfc4441" TargetMode="External"/><Relationship Id="rId9"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www.ietf.org/edu/tutorials.html" TargetMode="External"/><Relationship Id="rId4" Type="http://schemas.openxmlformats.org/officeDocument/2006/relationships/hyperlink" Target="https://www.ietf.org/edu/process-oriented-tutorials.html#newcomer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datatracker.ietf.org/doc/draft-ietf-radext-ieee802ex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2/11-12-0977-00-0000-liaison-to-ietf-group-repository.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atatracker.ietf.org/doc/draft-harkins-brainpool-ike-group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datatracker.ietf.org/wg/paws/" TargetMode="External"/><Relationship Id="rId7" Type="http://schemas.openxmlformats.org/officeDocument/2006/relationships/hyperlink" Target="https://datatracker.ietf.org/doc/draft-ietf-paws-protoco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datatracker.ietf.org/doc/draft-ietf-paws-problem-stmt-usecases-rqmts/" TargetMode="External"/><Relationship Id="rId5" Type="http://schemas.openxmlformats.org/officeDocument/2006/relationships/hyperlink" Target="https://datatracker.ietf.org/doc/draft-patil-paws-problem-stmt/" TargetMode="External"/><Relationship Id="rId4" Type="http://schemas.openxmlformats.org/officeDocument/2006/relationships/hyperlink" Target="https://datatracker.ietf.org/wg/paws/char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dirty="0"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2013-05-15</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122"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10</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2">
              <a:lnSpc>
                <a:spcPct val="80000"/>
              </a:lnSpc>
              <a:defRPr/>
            </a:pPr>
            <a:endParaRPr lang="en-US" sz="1400" dirty="0" smtClean="0"/>
          </a:p>
          <a:p>
            <a:pPr>
              <a:lnSpc>
                <a:spcPct val="80000"/>
              </a:lnSpc>
              <a:defRPr/>
            </a:pPr>
            <a:r>
              <a:rPr lang="en-GB" sz="1600" dirty="0" smtClean="0"/>
              <a:t>Updates [May 2013]:</a:t>
            </a:r>
          </a:p>
          <a:p>
            <a:pPr lvl="1">
              <a:lnSpc>
                <a:spcPct val="80000"/>
              </a:lnSpc>
              <a:defRPr/>
            </a:pPr>
            <a:r>
              <a:rPr lang="en-US" sz="1400" dirty="0" smtClean="0"/>
              <a:t>Tunnel EAP Method (TEAP) Version 1 - </a:t>
            </a:r>
            <a:r>
              <a:rPr lang="en-US" sz="1400" dirty="0" smtClean="0">
                <a:hlinkClick r:id="rId8"/>
              </a:rPr>
              <a:t>http://datatracker.ietf.org/doc/draft-ietf-emu-eap-tunnel-method/</a:t>
            </a:r>
            <a:r>
              <a:rPr lang="en-US" sz="1400" dirty="0" smtClean="0"/>
              <a:t> - Completed Working Group Last Call (analogous to Working Group Letter Ballot</a:t>
            </a:r>
            <a:r>
              <a:rPr lang="en-US" sz="1400" dirty="0"/>
              <a:t>.</a:t>
            </a:r>
            <a:endParaRPr lang="en-US" sz="1400" dirty="0" smtClean="0"/>
          </a:p>
          <a:p>
            <a:pPr lvl="1">
              <a:lnSpc>
                <a:spcPct val="80000"/>
              </a:lnSpc>
              <a:defRPr/>
            </a:pPr>
            <a:r>
              <a:rPr lang="en-US" sz="1400" dirty="0" smtClean="0"/>
              <a:t>Updated: </a:t>
            </a:r>
            <a:r>
              <a:rPr lang="en-US" sz="1400" dirty="0"/>
              <a:t>EAP Mutual Cryptographic Binding, see </a:t>
            </a:r>
            <a:r>
              <a:rPr lang="en-US" sz="1400" dirty="0">
                <a:hlinkClick r:id="rId9"/>
              </a:rPr>
              <a:t>http://datatracker.ietf.org/doc/draft-ietf-emu-crypto-bind</a:t>
            </a:r>
            <a:r>
              <a:rPr lang="en-US" sz="1400" dirty="0" smtClean="0">
                <a:hlinkClick r:id="rId9"/>
              </a:rPr>
              <a:t>/</a:t>
            </a:r>
            <a:r>
              <a:rPr lang="en-US" sz="1400" dirty="0" smtClean="0"/>
              <a:t> . Introduces </a:t>
            </a:r>
            <a:r>
              <a:rPr lang="en-US" sz="1400" dirty="0"/>
              <a:t>a new form of cryptographic binding that protects both peer and </a:t>
            </a:r>
            <a:r>
              <a:rPr lang="en-US" sz="1400" dirty="0" smtClean="0"/>
              <a:t>server, rather than just the server.</a:t>
            </a:r>
            <a:endParaRPr lang="en-US" sz="1400" dirty="0"/>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11</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dirty="0" smtClean="0"/>
              <a:t>Public-Key </a:t>
            </a:r>
            <a:r>
              <a:rPr lang="en-US" dirty="0"/>
              <a:t>Infrastructure (X.509) (</a:t>
            </a:r>
            <a:r>
              <a:rPr lang="en-US" dirty="0" err="1"/>
              <a:t>pkix</a:t>
            </a:r>
            <a:r>
              <a:rPr lang="en-US" dirty="0" smtClean="0"/>
              <a:t>)</a:t>
            </a:r>
          </a:p>
        </p:txBody>
      </p:sp>
      <p:sp>
        <p:nvSpPr>
          <p:cNvPr id="58371" name="Rectangle 3"/>
          <p:cNvSpPr>
            <a:spLocks noGrp="1" noChangeArrowheads="1"/>
          </p:cNvSpPr>
          <p:nvPr>
            <p:ph type="body" idx="1"/>
          </p:nvPr>
        </p:nvSpPr>
        <p:spPr/>
        <p:txBody>
          <a:bodyPr/>
          <a:lstStyle/>
          <a:p>
            <a:pPr>
              <a:lnSpc>
                <a:spcPct val="80000"/>
              </a:lnSpc>
              <a:defRPr/>
            </a:pPr>
            <a:r>
              <a:rPr lang="en-GB" sz="2000" dirty="0" smtClean="0">
                <a:solidFill>
                  <a:srgbClr val="000000"/>
                </a:solidFill>
                <a:ea typeface="Arial Unicode MS" pitchFamily="34" charset="-128"/>
                <a:cs typeface="Arial Unicode MS" pitchFamily="34" charset="-128"/>
              </a:rPr>
              <a:t>Working Group website: </a:t>
            </a:r>
            <a:r>
              <a:rPr lang="en-GB" sz="2000" dirty="0">
                <a:hlinkClick r:id="rId3"/>
              </a:rPr>
              <a:t>http://datatracker.ietf.org/wg/pkix/charter</a:t>
            </a:r>
            <a:r>
              <a:rPr lang="en-GB" sz="2000" dirty="0" smtClean="0">
                <a:hlinkClick r:id="rId3"/>
              </a:rPr>
              <a:t>/</a:t>
            </a:r>
            <a:r>
              <a:rPr lang="en-GB" sz="2000" dirty="0" smtClean="0"/>
              <a:t> </a:t>
            </a:r>
          </a:p>
          <a:p>
            <a:pPr lvl="1">
              <a:lnSpc>
                <a:spcPct val="80000"/>
              </a:lnSpc>
              <a:defRPr/>
            </a:pPr>
            <a:r>
              <a:rPr lang="en-US" dirty="0" smtClean="0"/>
              <a:t>Develops </a:t>
            </a:r>
            <a:r>
              <a:rPr lang="en-US" dirty="0"/>
              <a:t>Internet standards to support X.509-based Public </a:t>
            </a:r>
            <a:br>
              <a:rPr lang="en-US" dirty="0"/>
            </a:br>
            <a:r>
              <a:rPr lang="en-US" dirty="0"/>
              <a:t>Key Infrastructures (PKIs).</a:t>
            </a:r>
            <a:endParaRPr lang="en-GB" dirty="0" smtClean="0">
              <a:solidFill>
                <a:srgbClr val="000000"/>
              </a:solidFill>
              <a:ea typeface="Arial Unicode MS" pitchFamily="34" charset="-128"/>
              <a:cs typeface="Arial Unicode MS" pitchFamily="34" charset="-128"/>
            </a:endParaRPr>
          </a:p>
          <a:p>
            <a:pPr>
              <a:lnSpc>
                <a:spcPct val="80000"/>
              </a:lnSpc>
              <a:defRPr/>
            </a:pPr>
            <a:r>
              <a:rPr lang="en-US" sz="2000" dirty="0" smtClean="0"/>
              <a:t>RFC Documents - published</a:t>
            </a:r>
          </a:p>
          <a:p>
            <a:pPr lvl="1">
              <a:lnSpc>
                <a:spcPct val="80000"/>
              </a:lnSpc>
              <a:defRPr/>
            </a:pPr>
            <a:r>
              <a:rPr lang="en-US" sz="1800" dirty="0" smtClean="0"/>
              <a:t>Numerous – see website</a:t>
            </a:r>
          </a:p>
          <a:p>
            <a:pPr lvl="2">
              <a:lnSpc>
                <a:spcPct val="80000"/>
              </a:lnSpc>
              <a:defRPr/>
            </a:pPr>
            <a:endParaRPr lang="en-US" dirty="0" smtClean="0"/>
          </a:p>
          <a:p>
            <a:pPr>
              <a:lnSpc>
                <a:spcPct val="80000"/>
              </a:lnSpc>
              <a:defRPr/>
            </a:pPr>
            <a:r>
              <a:rPr lang="en-GB" sz="2000" dirty="0" smtClean="0"/>
              <a:t>Updates [May 2013]:</a:t>
            </a:r>
          </a:p>
          <a:p>
            <a:pPr lvl="1">
              <a:lnSpc>
                <a:spcPct val="80000"/>
              </a:lnSpc>
              <a:defRPr/>
            </a:pPr>
            <a:r>
              <a:rPr lang="en-US" sz="1600" dirty="0" smtClean="0"/>
              <a:t>Of interest for enrollment of devices into a certificate infrastructure: Updated: </a:t>
            </a:r>
            <a:r>
              <a:rPr lang="en-US" sz="1600" b="1" dirty="0" smtClean="0"/>
              <a:t>Enrollment over </a:t>
            </a:r>
            <a:r>
              <a:rPr lang="en-US" sz="1600" b="1" dirty="0"/>
              <a:t>Secure Transport</a:t>
            </a:r>
            <a:r>
              <a:rPr lang="en-US" sz="1600" dirty="0"/>
              <a:t>: </a:t>
            </a:r>
            <a:endParaRPr lang="en-US" sz="1600" dirty="0" smtClean="0"/>
          </a:p>
          <a:p>
            <a:pPr lvl="2">
              <a:lnSpc>
                <a:spcPct val="80000"/>
              </a:lnSpc>
              <a:defRPr/>
            </a:pPr>
            <a:r>
              <a:rPr lang="en-US" sz="1600" dirty="0" smtClean="0">
                <a:hlinkClick r:id="rId4"/>
              </a:rPr>
              <a:t>http</a:t>
            </a:r>
            <a:r>
              <a:rPr lang="en-US" sz="1600" dirty="0">
                <a:hlinkClick r:id="rId4"/>
              </a:rPr>
              <a:t>://datatracker.ietf.org/doc/draft-ietf-pkix-est</a:t>
            </a:r>
            <a:r>
              <a:rPr lang="en-US" sz="1600" dirty="0" smtClean="0">
                <a:hlinkClick r:id="rId4"/>
              </a:rPr>
              <a:t>/</a:t>
            </a:r>
            <a:r>
              <a:rPr lang="en-US" sz="1600" dirty="0" smtClean="0"/>
              <a:t> </a:t>
            </a:r>
          </a:p>
          <a:p>
            <a:pPr lvl="1">
              <a:lnSpc>
                <a:spcPct val="80000"/>
              </a:lnSpc>
              <a:defRPr/>
            </a:pPr>
            <a:r>
              <a:rPr lang="en-US" sz="1600" dirty="0" smtClean="0"/>
              <a:t>X.509 </a:t>
            </a:r>
            <a:r>
              <a:rPr lang="en-US" sz="1600" dirty="0"/>
              <a:t>Internet Public Key Infrastructure Online Certificate Status Protocol </a:t>
            </a:r>
            <a:r>
              <a:rPr lang="en-US" sz="1600" dirty="0" smtClean="0"/>
              <a:t>– OCSP </a:t>
            </a:r>
          </a:p>
          <a:p>
            <a:pPr lvl="2">
              <a:lnSpc>
                <a:spcPct val="80000"/>
              </a:lnSpc>
              <a:defRPr/>
            </a:pPr>
            <a:r>
              <a:rPr lang="en-US" sz="1600" dirty="0" smtClean="0">
                <a:hlinkClick r:id="rId5"/>
              </a:rPr>
              <a:t>http</a:t>
            </a:r>
            <a:r>
              <a:rPr lang="en-US" sz="1600" dirty="0">
                <a:hlinkClick r:id="rId5"/>
              </a:rPr>
              <a:t>://datatracker.ietf.org/doc/draft-ietf-pkix-rfc2560bis</a:t>
            </a:r>
            <a:r>
              <a:rPr lang="en-US" sz="1600" dirty="0" smtClean="0">
                <a:hlinkClick r:id="rId5"/>
              </a:rPr>
              <a:t>/</a:t>
            </a:r>
            <a:r>
              <a:rPr lang="en-US" sz="1600" dirty="0" smtClean="0"/>
              <a:t> </a:t>
            </a:r>
          </a:p>
          <a:p>
            <a:pPr lvl="1">
              <a:lnSpc>
                <a:spcPct val="80000"/>
              </a:lnSpc>
              <a:defRPr/>
            </a:pPr>
            <a:r>
              <a:rPr lang="en-US" sz="1600" dirty="0" smtClean="0"/>
              <a:t>Working Group will close shortly</a:t>
            </a:r>
            <a:endParaRPr lang="en-US" sz="1600" dirty="0"/>
          </a:p>
          <a:p>
            <a:pPr marL="457200" lvl="1" indent="0">
              <a:lnSpc>
                <a:spcPct val="80000"/>
              </a:lnSpc>
              <a:buFontTx/>
              <a:buNone/>
              <a:defRPr/>
            </a:pPr>
            <a:endParaRPr lang="en-US"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extLst>
      <p:ext uri="{BB962C8B-B14F-4D97-AF65-F5344CB8AC3E}">
        <p14:creationId xmlns:p14="http://schemas.microsoft.com/office/powerpoint/2010/main" val="2470949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12</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p:txBody>
          <a:bodyPr/>
          <a:lstStyle/>
          <a:p>
            <a:pPr>
              <a:lnSpc>
                <a:spcPct val="80000"/>
              </a:lnSpc>
            </a:pPr>
            <a:r>
              <a:rPr lang="en-US" sz="1800" dirty="0" smtClean="0"/>
              <a:t>See </a:t>
            </a:r>
            <a:r>
              <a:rPr lang="en-US" sz="1800" dirty="0" smtClean="0">
                <a:hlinkClick r:id="rId3"/>
              </a:rPr>
              <a:t>http://www.ietf.org/html.charters/geopriv-charter.html</a:t>
            </a:r>
            <a:r>
              <a:rPr lang="en-US" sz="1800" dirty="0" smtClean="0"/>
              <a:t> </a:t>
            </a:r>
          </a:p>
          <a:p>
            <a:pPr>
              <a:lnSpc>
                <a:spcPct val="80000"/>
              </a:lnSpc>
            </a:pPr>
            <a:r>
              <a:rPr lang="en-US" sz="1800" dirty="0" smtClean="0"/>
              <a:t>Specific reference to WLANs:</a:t>
            </a:r>
          </a:p>
          <a:p>
            <a:pPr lvl="1">
              <a:lnSpc>
                <a:spcPct val="80000"/>
              </a:lnSpc>
            </a:pPr>
            <a:r>
              <a:rPr lang="en-US" sz="1600" dirty="0" smtClean="0"/>
              <a:t>Carrying Location Objects in RADIUS, see </a:t>
            </a:r>
            <a:r>
              <a:rPr lang="en-US" sz="1600" dirty="0" smtClean="0">
                <a:hlinkClick r:id="rId4"/>
              </a:rPr>
              <a:t>http://www.ietf.org/proceedings/66/IDs/draft-ietf-geopriv-radius-lo-08.txt</a:t>
            </a:r>
            <a:r>
              <a:rPr lang="en-US" sz="1600" dirty="0" smtClean="0"/>
              <a:t> </a:t>
            </a:r>
          </a:p>
          <a:p>
            <a:pPr>
              <a:lnSpc>
                <a:spcPct val="80000"/>
              </a:lnSpc>
            </a:pPr>
            <a:r>
              <a:rPr lang="en-US" sz="1800" dirty="0" smtClean="0"/>
              <a:t>Documents referenced in 802.11 (</a:t>
            </a:r>
            <a:r>
              <a:rPr lang="en-US" sz="1800" dirty="0" err="1" smtClean="0"/>
              <a:t>TGv</a:t>
            </a:r>
            <a:r>
              <a:rPr lang="en-US" sz="1800" dirty="0" smtClean="0"/>
              <a:t>)</a:t>
            </a:r>
          </a:p>
          <a:p>
            <a:pPr lvl="1">
              <a:lnSpc>
                <a:spcPct val="80000"/>
              </a:lnSpc>
            </a:pPr>
            <a:r>
              <a:rPr lang="en-US" sz="1600" dirty="0" err="1" smtClean="0"/>
              <a:t>Geopriv</a:t>
            </a:r>
            <a:r>
              <a:rPr lang="en-US" sz="1600" dirty="0" smtClean="0"/>
              <a:t> Requirements, see </a:t>
            </a:r>
            <a:r>
              <a:rPr lang="en-US" sz="1600" dirty="0" smtClean="0">
                <a:hlinkClick r:id="rId5"/>
              </a:rPr>
              <a:t>http://www.ietf.org/rfc/rfc3693.txt</a:t>
            </a:r>
            <a:r>
              <a:rPr lang="en-US" sz="1600" dirty="0" smtClean="0"/>
              <a:t> </a:t>
            </a:r>
          </a:p>
          <a:p>
            <a:pPr lvl="1">
              <a:lnSpc>
                <a:spcPct val="80000"/>
              </a:lnSpc>
            </a:pPr>
            <a:r>
              <a:rPr lang="en-US" sz="1600" dirty="0" smtClean="0"/>
              <a:t>Civic Address definitions, see </a:t>
            </a:r>
            <a:r>
              <a:rPr lang="en-US" sz="1600" dirty="0" smtClean="0">
                <a:hlinkClick r:id="rId6"/>
              </a:rPr>
              <a:t>http://www.ietf.org/rfc/rfc4776.txt</a:t>
            </a:r>
            <a:r>
              <a:rPr lang="en-US" sz="1600" dirty="0" smtClean="0"/>
              <a:t> </a:t>
            </a:r>
          </a:p>
          <a:p>
            <a:pPr>
              <a:lnSpc>
                <a:spcPct val="80000"/>
              </a:lnSpc>
            </a:pPr>
            <a:r>
              <a:rPr lang="en-US" sz="1800" dirty="0" smtClean="0"/>
              <a:t>July 2009 Liaison to IETF GEOPRIV</a:t>
            </a:r>
          </a:p>
          <a:p>
            <a:pPr lvl="1">
              <a:lnSpc>
                <a:spcPct val="80000"/>
              </a:lnSpc>
            </a:pPr>
            <a:r>
              <a:rPr lang="en-US" sz="1600" dirty="0" smtClean="0"/>
              <a:t>See </a:t>
            </a:r>
            <a:r>
              <a:rPr lang="en-US" sz="1600" dirty="0" smtClean="0">
                <a:hlinkClick r:id="rId7"/>
              </a:rPr>
              <a:t>https://mentor.ieee.org/802.11/dcn/09/11-09-0718-01-000v-liaison-request-to-ietf-geopriv.doc</a:t>
            </a:r>
            <a:r>
              <a:rPr lang="en-US" sz="1600" dirty="0" smtClean="0"/>
              <a:t> </a:t>
            </a:r>
          </a:p>
          <a:p>
            <a:pPr>
              <a:lnSpc>
                <a:spcPct val="80000"/>
              </a:lnSpc>
            </a:pPr>
            <a:r>
              <a:rPr lang="en-US" sz="1800" dirty="0" smtClean="0"/>
              <a:t>Updates [May 2013]</a:t>
            </a:r>
          </a:p>
          <a:p>
            <a:pPr lvl="1">
              <a:lnSpc>
                <a:spcPct val="80000"/>
              </a:lnSpc>
            </a:pPr>
            <a:r>
              <a:rPr lang="en-US" sz="1600" dirty="0" smtClean="0"/>
              <a:t>Relative Location, see </a:t>
            </a:r>
            <a:r>
              <a:rPr lang="en-US" sz="1600" dirty="0" smtClean="0">
                <a:hlinkClick r:id="rId8"/>
              </a:rPr>
              <a:t>http://datatracker.ietf.org/doc/draft-ietf-geopriv-relative-location/</a:t>
            </a:r>
            <a:r>
              <a:rPr lang="en-US" sz="1600" dirty="0" smtClean="0"/>
              <a:t> draft updated and waiting for area director</a:t>
            </a:r>
          </a:p>
          <a:p>
            <a:pPr lvl="1">
              <a:lnSpc>
                <a:spcPct val="80000"/>
              </a:lnSpc>
            </a:pPr>
            <a:r>
              <a:rPr lang="en-US" sz="1600" dirty="0" smtClean="0"/>
              <a:t>Group will close soon.</a:t>
            </a:r>
          </a:p>
          <a:p>
            <a:pPr>
              <a:lnSpc>
                <a:spcPct val="80000"/>
              </a:lnSpc>
            </a:pPr>
            <a:endParaRPr lang="en-US" sz="1000" dirty="0" smtClean="0"/>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13</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[May 2013]</a:t>
            </a:r>
          </a:p>
          <a:p>
            <a:pPr lvl="1">
              <a:lnSpc>
                <a:spcPct val="80000"/>
              </a:lnSpc>
            </a:pPr>
            <a:r>
              <a:rPr lang="en-US" sz="1400" dirty="0"/>
              <a:t>Updated: Public Safety Answering Point (PSAP) Callback  </a:t>
            </a:r>
            <a:r>
              <a:rPr lang="en-US" sz="1400" dirty="0">
                <a:hlinkClick r:id="rId6"/>
              </a:rPr>
              <a:t>http://datatracker.ietf.org/doc/draft-ietf-ecrit-psap-callback</a:t>
            </a:r>
            <a:r>
              <a:rPr lang="en-US" sz="1400" dirty="0" smtClean="0">
                <a:hlinkClick r:id="rId6"/>
              </a:rPr>
              <a:t>/</a:t>
            </a:r>
            <a:r>
              <a:rPr lang="en-US" sz="1400" dirty="0" smtClean="0"/>
              <a:t> </a:t>
            </a:r>
          </a:p>
          <a:p>
            <a:pPr lvl="1">
              <a:lnSpc>
                <a:spcPct val="80000"/>
              </a:lnSpc>
            </a:pPr>
            <a:r>
              <a:rPr lang="en-US" sz="1400" dirty="0" smtClean="0"/>
              <a:t>Updated: Unauthorized access, </a:t>
            </a:r>
            <a:r>
              <a:rPr lang="en-US" sz="1400" dirty="0"/>
              <a:t>see </a:t>
            </a:r>
            <a:r>
              <a:rPr lang="en-US" sz="1400" dirty="0">
                <a:hlinkClick r:id="rId7"/>
              </a:rPr>
              <a:t>http://datatracker.ietf.org/doc/draft-ietf-ecrit-unauthenticated-access</a:t>
            </a:r>
            <a:r>
              <a:rPr lang="en-US" sz="1400" dirty="0" smtClean="0">
                <a:hlinkClick r:id="rId7"/>
              </a:rPr>
              <a:t>/</a:t>
            </a:r>
            <a:r>
              <a:rPr lang="en-US" sz="1400" dirty="0" smtClean="0"/>
              <a:t> </a:t>
            </a:r>
          </a:p>
          <a:p>
            <a:pPr lvl="1">
              <a:lnSpc>
                <a:spcPct val="80000"/>
              </a:lnSpc>
            </a:pPr>
            <a:r>
              <a:rPr lang="en-US" sz="1400" dirty="0" smtClean="0"/>
              <a:t>Updated: Additional Data related to an </a:t>
            </a:r>
            <a:r>
              <a:rPr lang="en-US" sz="1400" dirty="0"/>
              <a:t>emergency call, see </a:t>
            </a:r>
            <a:r>
              <a:rPr lang="en-US" sz="1400" dirty="0">
                <a:hlinkClick r:id="rId8"/>
              </a:rPr>
              <a:t>http://datatracker.ietf.org/doc/draft-ietf-ecrit-additional-data</a:t>
            </a:r>
            <a:r>
              <a:rPr lang="en-US" sz="1400" dirty="0" smtClean="0">
                <a:hlinkClick r:id="rId8"/>
              </a:rPr>
              <a:t>/</a:t>
            </a:r>
            <a:r>
              <a:rPr lang="en-US" sz="1400" dirty="0" smtClean="0"/>
              <a:t> </a:t>
            </a:r>
            <a:endParaRPr lang="en-US" sz="1600" dirty="0" smtClean="0"/>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14</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[May 2013] Documents of interest:</a:t>
            </a:r>
          </a:p>
          <a:p>
            <a:pPr lvl="1">
              <a:lnSpc>
                <a:spcPct val="80000"/>
              </a:lnSpc>
            </a:pPr>
            <a:r>
              <a:rPr lang="en-US" sz="1400" dirty="0" smtClean="0"/>
              <a:t>Grazed and Lightweight Open Protocol, see </a:t>
            </a:r>
            <a:r>
              <a:rPr lang="en-US" sz="1400" dirty="0" smtClean="0">
                <a:hlinkClick r:id="rId4"/>
              </a:rPr>
              <a:t>http://datatracker.ietf.org/doc/draft-ruminski-homenet-galop-proto/</a:t>
            </a:r>
            <a:endParaRPr lang="en-US" sz="1400" dirty="0" smtClean="0"/>
          </a:p>
          <a:p>
            <a:pPr lvl="1">
              <a:lnSpc>
                <a:spcPct val="80000"/>
              </a:lnSpc>
            </a:pPr>
            <a:r>
              <a:rPr lang="en-US" sz="1400" dirty="0" smtClean="0"/>
              <a:t>Home networking Architecture for IPv6, see </a:t>
            </a:r>
            <a:r>
              <a:rPr lang="en-US" sz="1400" dirty="0" smtClean="0">
                <a:hlinkClick r:id="rId5"/>
              </a:rPr>
              <a:t>https://datatracker.ietf.org/doc/draft-ietf-homenet-arch/</a:t>
            </a:r>
            <a:r>
              <a:rPr lang="en-US" sz="1400" dirty="0" smtClean="0"/>
              <a:t> - in Working Group last Call</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843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843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8732D2D-684E-4536-A2F7-A3FBCB05AA5F}" type="slidenum">
              <a:rPr lang="en-US" smtClean="0"/>
              <a:pPr/>
              <a:t>15</a:t>
            </a:fld>
            <a:endParaRPr lang="en-US" smtClean="0"/>
          </a:p>
        </p:txBody>
      </p:sp>
      <p:sp>
        <p:nvSpPr>
          <p:cNvPr id="18437" name="Rectangle 2"/>
          <p:cNvSpPr>
            <a:spLocks noGrp="1" noChangeArrowheads="1"/>
          </p:cNvSpPr>
          <p:nvPr>
            <p:ph type="title"/>
          </p:nvPr>
        </p:nvSpPr>
        <p:spPr/>
        <p:txBody>
          <a:bodyPr/>
          <a:lstStyle/>
          <a:p>
            <a:r>
              <a:rPr lang="en-US" smtClean="0"/>
              <a:t>Dynamic Host Configuration (dhc) WG</a:t>
            </a:r>
          </a:p>
        </p:txBody>
      </p:sp>
      <p:sp>
        <p:nvSpPr>
          <p:cNvPr id="18438"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http://datatracker.ietf.org/wg/dhc/</a:t>
            </a:r>
            <a:r>
              <a:rPr lang="en-US" sz="1600" dirty="0" smtClean="0"/>
              <a:t>   </a:t>
            </a:r>
          </a:p>
          <a:p>
            <a:pPr>
              <a:lnSpc>
                <a:spcPct val="80000"/>
              </a:lnSpc>
            </a:pPr>
            <a:r>
              <a:rPr lang="en-US" sz="1600" dirty="0" smtClean="0"/>
              <a:t>The DHC WG is responsible for reviewing DHCP options or other </a:t>
            </a:r>
            <a:br>
              <a:rPr lang="en-US" sz="1600" dirty="0" smtClean="0"/>
            </a:br>
            <a:r>
              <a:rPr lang="en-US" sz="1600" dirty="0" smtClean="0"/>
              <a:t>extensions (for both IPv4 and IPv6). </a:t>
            </a:r>
          </a:p>
          <a:p>
            <a:pPr lvl="1">
              <a:lnSpc>
                <a:spcPct val="80000"/>
              </a:lnSpc>
            </a:pPr>
            <a:r>
              <a:rPr lang="en-US" sz="1400" dirty="0" smtClean="0"/>
              <a:t>The DHC WG is expected to review all proposed extensions to DHCP to ensure that they are consistent with the DHCP specification and other option formats, that they do not duplicate existing mechanisms, etc. </a:t>
            </a:r>
          </a:p>
          <a:p>
            <a:pPr lvl="1">
              <a:lnSpc>
                <a:spcPct val="80000"/>
              </a:lnSpc>
            </a:pPr>
            <a:r>
              <a:rPr lang="en-US" sz="1400" dirty="0" smtClean="0"/>
              <a:t>Generally speaking, the DHC WG will not be responsible for evaluating the semantic content of proposed options. Similarly, the ownership of specifications typically  belongs the relevant working group that needs more functionality from DHCP, not the DHC WG. The DHC WG coordinates reviews of the proposed options together with those working groups. It is required that those working groups have consensus to take on the work and that the work is within their charter. Exceptionally, with AD agreement, this same process can also be used for Individual Submissions originating outside WGs. </a:t>
            </a:r>
          </a:p>
          <a:p>
            <a:pPr>
              <a:lnSpc>
                <a:spcPct val="80000"/>
              </a:lnSpc>
            </a:pPr>
            <a:r>
              <a:rPr lang="en-US" sz="1600" dirty="0" smtClean="0"/>
              <a:t>Updates [May 2013]</a:t>
            </a:r>
          </a:p>
          <a:p>
            <a:pPr lvl="1">
              <a:lnSpc>
                <a:spcPct val="80000"/>
              </a:lnSpc>
            </a:pPr>
            <a:r>
              <a:rPr lang="en-US" sz="1400" dirty="0" smtClean="0"/>
              <a:t>Of interest: </a:t>
            </a:r>
            <a:r>
              <a:rPr lang="en-US" sz="1400" u="sng" dirty="0" smtClean="0">
                <a:hlinkClick r:id="rId4"/>
              </a:rPr>
              <a:t>http://tools.ietf.org/html/draft-cao-dhc-anqp-option-01</a:t>
            </a:r>
            <a:r>
              <a:rPr lang="en-US" sz="1400" u="sng" dirty="0" smtClean="0"/>
              <a:t> also </a:t>
            </a:r>
            <a:r>
              <a:rPr lang="en-US" sz="1400" u="sng" dirty="0" smtClean="0">
                <a:hlinkClick r:id="rId5"/>
              </a:rPr>
              <a:t>http://datatracker.ietf.org/doc/draft-cao-dhc-anqp-option/history/</a:t>
            </a:r>
            <a:r>
              <a:rPr lang="en-US" sz="1400" u="sng" dirty="0" smtClean="0"/>
              <a:t> </a:t>
            </a:r>
          </a:p>
          <a:p>
            <a:pPr lvl="1">
              <a:lnSpc>
                <a:spcPct val="80000"/>
              </a:lnSpc>
            </a:pPr>
            <a:r>
              <a:rPr lang="en-US" sz="1400" dirty="0" smtClean="0"/>
              <a:t>Updated: Access </a:t>
            </a:r>
            <a:r>
              <a:rPr lang="en-US" sz="1400" dirty="0"/>
              <a:t>Network Identifier, see </a:t>
            </a:r>
            <a:r>
              <a:rPr lang="en-US" sz="1400" dirty="0">
                <a:hlinkClick r:id="rId6"/>
              </a:rPr>
              <a:t>http://datatracker.ietf.org/doc/draft-bhandari-dhc-access-network-identifier</a:t>
            </a:r>
            <a:r>
              <a:rPr lang="en-US" sz="1400" dirty="0" smtClean="0">
                <a:hlinkClick r:id="rId6"/>
              </a:rPr>
              <a:t>/</a:t>
            </a:r>
            <a:r>
              <a:rPr lang="en-US" sz="1400" dirty="0" smtClean="0"/>
              <a:t> </a:t>
            </a:r>
          </a:p>
          <a:p>
            <a:pPr marL="457200" lvl="1" indent="0">
              <a:lnSpc>
                <a:spcPct val="80000"/>
              </a:lnSpc>
              <a:buNone/>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229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229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3D4185-53EC-48FD-AB23-AC5BB0384969}" type="slidenum">
              <a:rPr lang="en-US" smtClean="0"/>
              <a:pPr/>
              <a:t>16</a:t>
            </a:fld>
            <a:endParaRPr lang="en-US" smtClean="0"/>
          </a:p>
        </p:txBody>
      </p:sp>
      <p:sp>
        <p:nvSpPr>
          <p:cNvPr id="12293" name="Rectangle 2"/>
          <p:cNvSpPr>
            <a:spLocks noGrp="1" noChangeArrowheads="1"/>
          </p:cNvSpPr>
          <p:nvPr>
            <p:ph type="title"/>
          </p:nvPr>
        </p:nvSpPr>
        <p:spPr>
          <a:xfrm>
            <a:off x="685800" y="838200"/>
            <a:ext cx="7772400" cy="1143000"/>
          </a:xfrm>
          <a:noFill/>
        </p:spPr>
        <p:txBody>
          <a:bodyPr/>
          <a:lstStyle/>
          <a:p>
            <a:r>
              <a:rPr lang="en-US" smtClean="0"/>
              <a:t>6LOWPAN Working Group</a:t>
            </a:r>
          </a:p>
        </p:txBody>
      </p:sp>
      <p:sp>
        <p:nvSpPr>
          <p:cNvPr id="12294" name="Rectangle 3"/>
          <p:cNvSpPr>
            <a:spLocks noGrp="1" noChangeArrowheads="1"/>
          </p:cNvSpPr>
          <p:nvPr>
            <p:ph type="body" idx="1"/>
          </p:nvPr>
        </p:nvSpPr>
        <p:spPr>
          <a:xfrm>
            <a:off x="685800" y="1828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http://datatracker.ietf.org/wg/6lowpan/charter/</a:t>
            </a:r>
            <a:endParaRPr lang="en-GB" sz="1800" b="0" dirty="0" smtClean="0"/>
          </a:p>
          <a:p>
            <a:pPr>
              <a:lnSpc>
                <a:spcPct val="80000"/>
              </a:lnSpc>
            </a:pPr>
            <a:r>
              <a:rPr lang="en-US" sz="1800" dirty="0" smtClean="0"/>
              <a:t>Focus: IPv6 over Low Power PAN: Adaption of IPv6 protocol to operate on constrained nodes and link layers</a:t>
            </a:r>
          </a:p>
          <a:p>
            <a:pPr lvl="1">
              <a:lnSpc>
                <a:spcPct val="80000"/>
              </a:lnSpc>
            </a:pPr>
            <a:r>
              <a:rPr lang="en-US" sz="1400" dirty="0" smtClean="0"/>
              <a:t>RFC 4944: adaption of IPv6 to 802.15.4 link layer</a:t>
            </a:r>
          </a:p>
          <a:p>
            <a:pPr lvl="1">
              <a:lnSpc>
                <a:spcPct val="80000"/>
              </a:lnSpc>
            </a:pPr>
            <a:r>
              <a:rPr lang="en-US" sz="1400" dirty="0" smtClean="0"/>
              <a:t>Improved header compression scheme, see </a:t>
            </a:r>
            <a:r>
              <a:rPr lang="en-US" sz="1400" dirty="0" smtClean="0">
                <a:hlinkClick r:id="rId4"/>
              </a:rPr>
              <a:t>http://datatracker.ietf.org/doc/draft-ietf-6lowpan-hc/</a:t>
            </a:r>
            <a:r>
              <a:rPr lang="en-US" sz="1400" dirty="0" smtClean="0"/>
              <a:t> </a:t>
            </a:r>
          </a:p>
          <a:p>
            <a:pPr lvl="1">
              <a:lnSpc>
                <a:spcPct val="80000"/>
              </a:lnSpc>
            </a:pPr>
            <a:r>
              <a:rPr lang="en-US" sz="1400" dirty="0" smtClean="0"/>
              <a:t>RFC 6282, “Compression Format for IPv6 Datagrams over IEEE 802.15.4-Based Networks” published, see  </a:t>
            </a:r>
            <a:r>
              <a:rPr lang="en-US" sz="1400" dirty="0" smtClean="0">
                <a:hlinkClick r:id="rId5"/>
              </a:rPr>
              <a:t>http://datatracker.ietf.org/doc/rfc6282/</a:t>
            </a:r>
            <a:r>
              <a:rPr lang="en-US" sz="1400" dirty="0" smtClean="0"/>
              <a:t> </a:t>
            </a:r>
          </a:p>
          <a:p>
            <a:pPr lvl="1">
              <a:lnSpc>
                <a:spcPct val="80000"/>
              </a:lnSpc>
            </a:pPr>
            <a:r>
              <a:rPr lang="en-US" sz="1400" dirty="0" smtClean="0"/>
              <a:t>Design and Application Spaces (Use Cases), see </a:t>
            </a:r>
            <a:r>
              <a:rPr lang="en-US" sz="1400" dirty="0" smtClean="0">
                <a:hlinkClick r:id="rId6"/>
              </a:rPr>
              <a:t>http://datatracker.ietf.org/doc/draft-ietf-6lowpan-usecases/</a:t>
            </a:r>
            <a:r>
              <a:rPr lang="en-US" sz="1400" dirty="0" smtClean="0"/>
              <a:t> </a:t>
            </a:r>
          </a:p>
          <a:p>
            <a:pPr lvl="1">
              <a:lnSpc>
                <a:spcPct val="80000"/>
              </a:lnSpc>
            </a:pPr>
            <a:r>
              <a:rPr lang="en-US" sz="1400" dirty="0" smtClean="0"/>
              <a:t>RFC 6066 “Problem Statement and Requirements for IPv6 over Low-Power Wireless Personal Area Network (6LoWPAN) Routing” see </a:t>
            </a:r>
            <a:r>
              <a:rPr lang="en-US" sz="1400" dirty="0" smtClean="0">
                <a:hlinkClick r:id="rId7"/>
              </a:rPr>
              <a:t>http://datatracker.ietf.org/doc/rfc6606/</a:t>
            </a:r>
            <a:r>
              <a:rPr lang="en-US" sz="1400" dirty="0" smtClean="0"/>
              <a:t> </a:t>
            </a:r>
          </a:p>
          <a:p>
            <a:pPr lvl="1">
              <a:lnSpc>
                <a:spcPct val="80000"/>
              </a:lnSpc>
            </a:pPr>
            <a:r>
              <a:rPr lang="en-US" sz="1400" dirty="0" smtClean="0"/>
              <a:t>RFC 6775 - “</a:t>
            </a:r>
            <a:r>
              <a:rPr lang="en-US" sz="1400" dirty="0"/>
              <a:t>Neighbor Discovery Optimization for IPv6 over Low-Power Wireless Personal Area Networks (6LoWPANs)”, see </a:t>
            </a:r>
            <a:r>
              <a:rPr lang="en-US" sz="1400" dirty="0">
                <a:hlinkClick r:id="rId8"/>
              </a:rPr>
              <a:t>https://datatracker.ietf.org/doc/rfc6775/</a:t>
            </a:r>
            <a:r>
              <a:rPr lang="en-US" sz="1400" dirty="0"/>
              <a:t> </a:t>
            </a:r>
            <a:endParaRPr lang="en-US" sz="1400" dirty="0" smtClean="0"/>
          </a:p>
          <a:p>
            <a:pPr>
              <a:lnSpc>
                <a:spcPct val="80000"/>
              </a:lnSpc>
            </a:pPr>
            <a:r>
              <a:rPr lang="en-US" sz="1800" dirty="0" smtClean="0"/>
              <a:t>Updates [May 2013]</a:t>
            </a:r>
          </a:p>
          <a:p>
            <a:pPr lvl="1">
              <a:lnSpc>
                <a:spcPct val="80000"/>
              </a:lnSpc>
            </a:pPr>
            <a:r>
              <a:rPr lang="en-US" sz="1400" dirty="0" smtClean="0"/>
              <a:t>Submitted for publication: Transmission of IPv6 Packets over BLUETOOTH Low Energy: </a:t>
            </a:r>
            <a:r>
              <a:rPr lang="en-US" sz="1400" dirty="0" smtClean="0">
                <a:hlinkClick r:id="rId9"/>
              </a:rPr>
              <a:t>http://datatracker.ietf.org/doc/draft-ietf-6lowpan-btle/</a:t>
            </a:r>
            <a:r>
              <a:rPr lang="en-US" sz="1400" dirty="0" smtClean="0"/>
              <a:t> </a:t>
            </a:r>
          </a:p>
          <a:p>
            <a:pPr lvl="1">
              <a:lnSpc>
                <a:spcPct val="80000"/>
              </a:lnSpc>
            </a:pPr>
            <a:r>
              <a:rPr lang="en-US" sz="1400" dirty="0" smtClean="0"/>
              <a:t>Updated: </a:t>
            </a:r>
            <a:r>
              <a:rPr lang="en-US" sz="1400" dirty="0">
                <a:hlinkClick r:id="rId10"/>
              </a:rPr>
              <a:t>http://datatracker.ietf.org/doc/draft-schoenw-6lowpan-mib</a:t>
            </a:r>
            <a:r>
              <a:rPr lang="en-US" sz="1400" dirty="0" smtClean="0">
                <a:hlinkClick r:id="rId10"/>
              </a:rPr>
              <a:t>/</a:t>
            </a:r>
            <a:r>
              <a:rPr lang="en-US" sz="1400" dirty="0" smtClean="0"/>
              <a:t> </a:t>
            </a:r>
          </a:p>
          <a:p>
            <a:pPr lvl="1">
              <a:lnSpc>
                <a:spcPct val="80000"/>
              </a:lnSpc>
            </a:pPr>
            <a:r>
              <a:rPr lang="en-US" sz="1400" dirty="0" smtClean="0"/>
              <a:t>Of interest: 6LoWPAN Roadmap and Implementation Guide </a:t>
            </a:r>
            <a:r>
              <a:rPr lang="en-US" sz="1400" dirty="0" smtClean="0">
                <a:hlinkClick r:id="rId11"/>
              </a:rPr>
              <a:t>http://datatracker.ietf.org/doc/draft-bormann-6lowpan-roadmap/</a:t>
            </a:r>
            <a:r>
              <a:rPr lang="en-US" sz="1400" dirty="0" smtClean="0"/>
              <a:t> </a:t>
            </a:r>
          </a:p>
          <a:p>
            <a:pPr lvl="1">
              <a:lnSpc>
                <a:spcPct val="80000"/>
              </a:lnSpc>
            </a:pPr>
            <a:endParaRPr lang="en-US" sz="1600" dirty="0" smtClean="0"/>
          </a:p>
          <a:p>
            <a:pPr>
              <a:lnSpc>
                <a:spcPct val="80000"/>
              </a:lnSpc>
            </a:pPr>
            <a:endParaRPr lang="en-US" sz="1800" dirty="0" smtClean="0">
              <a:solidFill>
                <a:srgbClr val="000000"/>
              </a:solidFill>
              <a:cs typeface="Times New Roman" pitchFamily="18" charset="0"/>
            </a:endParaRPr>
          </a:p>
          <a:p>
            <a:pPr lvl="1">
              <a:lnSpc>
                <a:spcPct val="80000"/>
              </a:lnSpc>
            </a:pPr>
            <a:endParaRPr lang="en-US" sz="16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331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331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8723875-EC5F-499B-8A34-FEBA1C04BC2F}" type="slidenum">
              <a:rPr lang="en-US" smtClean="0"/>
              <a:pPr/>
              <a:t>17</a:t>
            </a:fld>
            <a:endParaRPr lang="en-US" smtClean="0"/>
          </a:p>
        </p:txBody>
      </p:sp>
      <p:sp>
        <p:nvSpPr>
          <p:cNvPr id="13317" name="Rectangle 2"/>
          <p:cNvSpPr>
            <a:spLocks noGrp="1" noChangeArrowheads="1"/>
          </p:cNvSpPr>
          <p:nvPr>
            <p:ph type="title"/>
          </p:nvPr>
        </p:nvSpPr>
        <p:spPr>
          <a:xfrm>
            <a:off x="685800" y="609600"/>
            <a:ext cx="7772400" cy="1143000"/>
          </a:xfrm>
          <a:noFill/>
        </p:spPr>
        <p:txBody>
          <a:bodyPr/>
          <a:lstStyle/>
          <a:p>
            <a:r>
              <a:rPr lang="en-US" dirty="0" smtClean="0"/>
              <a:t>ROLL Working Group</a:t>
            </a:r>
          </a:p>
        </p:txBody>
      </p:sp>
      <p:sp>
        <p:nvSpPr>
          <p:cNvPr id="13318" name="Rectangle 3"/>
          <p:cNvSpPr>
            <a:spLocks noGrp="1" noChangeArrowheads="1"/>
          </p:cNvSpPr>
          <p:nvPr>
            <p:ph type="body" idx="1"/>
          </p:nvPr>
        </p:nvSpPr>
        <p:spPr>
          <a:xfrm>
            <a:off x="685800" y="1828800"/>
            <a:ext cx="7772400" cy="4114800"/>
          </a:xfrm>
          <a:noFill/>
        </p:spPr>
        <p:txBody>
          <a:bodyPr/>
          <a:lstStyle/>
          <a:p>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http://datatracker.ietf.org/wg/roll/</a:t>
            </a:r>
            <a:r>
              <a:rPr lang="en-GB" sz="1800" dirty="0" smtClean="0"/>
              <a:t> </a:t>
            </a:r>
          </a:p>
          <a:p>
            <a:r>
              <a:rPr lang="en-US" sz="1800" dirty="0" smtClean="0"/>
              <a:t>Focus: Routing over Low Power and </a:t>
            </a:r>
            <a:r>
              <a:rPr lang="en-US" sz="1800" dirty="0" err="1" smtClean="0"/>
              <a:t>Lossy</a:t>
            </a:r>
            <a:r>
              <a:rPr lang="en-US" sz="1800" dirty="0" smtClean="0"/>
              <a:t> Networks</a:t>
            </a:r>
          </a:p>
          <a:p>
            <a:pPr lvl="1"/>
            <a:r>
              <a:rPr lang="en-US" sz="1600" dirty="0" smtClean="0"/>
              <a:t>Routing Objectives, see </a:t>
            </a:r>
            <a:r>
              <a:rPr lang="en-US" sz="1600" dirty="0" smtClean="0">
                <a:hlinkClick r:id="rId4"/>
              </a:rPr>
              <a:t>http://datatracker.ietf.org/doc/rfc6552/</a:t>
            </a:r>
            <a:r>
              <a:rPr lang="en-US" sz="1600" dirty="0" smtClean="0"/>
              <a:t> </a:t>
            </a:r>
          </a:p>
          <a:p>
            <a:pPr lvl="1"/>
            <a:r>
              <a:rPr lang="en-US" sz="1600" dirty="0" smtClean="0"/>
              <a:t>Routing protocol for efficient operation in low-power, </a:t>
            </a:r>
            <a:r>
              <a:rPr lang="en-US" sz="1600" dirty="0" err="1" smtClean="0"/>
              <a:t>lossy</a:t>
            </a:r>
            <a:r>
              <a:rPr lang="en-US" sz="1600" dirty="0" smtClean="0"/>
              <a:t> networks, see </a:t>
            </a:r>
            <a:r>
              <a:rPr lang="en-US" sz="1600" dirty="0" smtClean="0">
                <a:hlinkClick r:id="rId5"/>
              </a:rPr>
              <a:t>http://datatracker.ietf.org/doc/rfc6550/ </a:t>
            </a:r>
            <a:endParaRPr lang="en-US" sz="1600" dirty="0" smtClean="0"/>
          </a:p>
          <a:p>
            <a:pPr lvl="1"/>
            <a:r>
              <a:rPr lang="en-US" sz="1600" dirty="0" smtClean="0"/>
              <a:t>RFC </a:t>
            </a:r>
            <a:r>
              <a:rPr lang="en-US" sz="1600" dirty="0"/>
              <a:t>6719, “The Minimum Rank with Hysteresis Objective Function“, see </a:t>
            </a:r>
            <a:r>
              <a:rPr lang="en-US" sz="1600" dirty="0">
                <a:hlinkClick r:id="rId6"/>
              </a:rPr>
              <a:t>http://datatracker.ietf.org/doc/rfc6719/</a:t>
            </a:r>
            <a:r>
              <a:rPr lang="en-US" sz="1600" dirty="0"/>
              <a:t> </a:t>
            </a:r>
            <a:endParaRPr lang="en-US" sz="1600" dirty="0" smtClean="0"/>
          </a:p>
          <a:p>
            <a:r>
              <a:rPr lang="en-US" sz="1800" dirty="0" smtClean="0"/>
              <a:t>Updates [May 2013]</a:t>
            </a:r>
          </a:p>
          <a:p>
            <a:pPr lvl="1"/>
            <a:r>
              <a:rPr lang="en-US" sz="1400" dirty="0" smtClean="0"/>
              <a:t>Of Interest: A Security Threat Analysis for Routing over Low Power and </a:t>
            </a:r>
            <a:r>
              <a:rPr lang="en-US" sz="1400" dirty="0" err="1" smtClean="0"/>
              <a:t>Lossy</a:t>
            </a:r>
            <a:r>
              <a:rPr lang="en-US" sz="1400" dirty="0" smtClean="0"/>
              <a:t> Networks, see </a:t>
            </a:r>
            <a:r>
              <a:rPr lang="en-US" sz="1400" dirty="0" smtClean="0">
                <a:hlinkClick r:id="rId7"/>
              </a:rPr>
              <a:t>http://datatracker.ietf.org/doc/draft-ietf-roll-security-threats/</a:t>
            </a:r>
            <a:r>
              <a:rPr lang="en-US" sz="1400" dirty="0" smtClean="0"/>
              <a:t> - In IESG Evaluation</a:t>
            </a:r>
          </a:p>
          <a:p>
            <a:pPr lvl="1"/>
            <a:r>
              <a:rPr lang="en-US" sz="1400" dirty="0" smtClean="0"/>
              <a:t>Of Interest: Lightweight Key Establishment and Management Protocol in Dynamic Sensor Networks (KEMP), see </a:t>
            </a:r>
            <a:r>
              <a:rPr lang="en-US" sz="1400" dirty="0" smtClean="0">
                <a:hlinkClick r:id="rId8"/>
              </a:rPr>
              <a:t>http://datatracker.ietf.org/doc/draft-qiu-roll-kemp/</a:t>
            </a:r>
            <a:r>
              <a:rPr lang="en-US" sz="1400" dirty="0" smtClean="0"/>
              <a:t> </a:t>
            </a:r>
          </a:p>
          <a:p>
            <a:pPr lvl="1"/>
            <a:r>
              <a:rPr lang="en-US" sz="1400" dirty="0"/>
              <a:t>New: Applicability Statement: The use of the RPL protocol set in Home Automation and Building Control, see </a:t>
            </a:r>
            <a:r>
              <a:rPr lang="en-US" sz="1400" dirty="0">
                <a:hlinkClick r:id="rId9"/>
              </a:rPr>
              <a:t>http://datatracker.ietf.org/doc/draft-ietf-roll-applicability-home-building</a:t>
            </a:r>
            <a:r>
              <a:rPr lang="en-US" sz="1400" dirty="0" smtClean="0">
                <a:hlinkClick r:id="rId9"/>
              </a:rPr>
              <a:t>/</a:t>
            </a:r>
            <a:r>
              <a:rPr lang="en-US" sz="1400" dirty="0" smtClean="0"/>
              <a:t> </a:t>
            </a:r>
          </a:p>
          <a:p>
            <a:endParaRPr lang="en-US" dirty="0" smtClean="0">
              <a:solidFill>
                <a:srgbClr val="000000"/>
              </a:solidFill>
              <a:cs typeface="Times New Roman" pitchFamily="18" charset="0"/>
            </a:endParaRP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433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434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DC5BA9E-5B9D-4909-9BAE-7E321D94A2C3}" type="slidenum">
              <a:rPr lang="en-US" smtClean="0"/>
              <a:pPr/>
              <a:t>18</a:t>
            </a:fld>
            <a:endParaRPr lang="en-US" smtClean="0"/>
          </a:p>
        </p:txBody>
      </p:sp>
      <p:sp>
        <p:nvSpPr>
          <p:cNvPr id="14341" name="Rectangle 2"/>
          <p:cNvSpPr>
            <a:spLocks noGrp="1" noChangeArrowheads="1"/>
          </p:cNvSpPr>
          <p:nvPr>
            <p:ph type="title"/>
          </p:nvPr>
        </p:nvSpPr>
        <p:spPr>
          <a:xfrm>
            <a:off x="685800" y="838200"/>
            <a:ext cx="7772400" cy="1143000"/>
          </a:xfrm>
          <a:noFill/>
        </p:spPr>
        <p:txBody>
          <a:bodyPr/>
          <a:lstStyle/>
          <a:p>
            <a:r>
              <a:rPr lang="en-US" dirty="0" smtClean="0"/>
              <a:t>CORE Working Group</a:t>
            </a:r>
          </a:p>
        </p:txBody>
      </p:sp>
      <p:sp>
        <p:nvSpPr>
          <p:cNvPr id="14342" name="Rectangle 3"/>
          <p:cNvSpPr>
            <a:spLocks noGrp="1" noChangeArrowheads="1"/>
          </p:cNvSpPr>
          <p:nvPr>
            <p:ph type="body" idx="1"/>
          </p:nvPr>
        </p:nvSpPr>
        <p:spPr>
          <a:xfrm>
            <a:off x="685800" y="1752600"/>
            <a:ext cx="7772400" cy="4114800"/>
          </a:xfrm>
          <a:noFill/>
        </p:spPr>
        <p:txBody>
          <a:bodyPr/>
          <a:lstStyle/>
          <a:p>
            <a:r>
              <a:rPr lang="en-GB" sz="1800" dirty="0" smtClean="0">
                <a:solidFill>
                  <a:srgbClr val="000000"/>
                </a:solidFill>
                <a:ea typeface="Arial Unicode MS" pitchFamily="34" charset="-128"/>
                <a:cs typeface="Arial Unicode MS" pitchFamily="34" charset="-128"/>
              </a:rPr>
              <a:t>CORE (</a:t>
            </a:r>
            <a:r>
              <a:rPr lang="en-US" sz="2000" dirty="0" smtClean="0"/>
              <a:t>Constrained </a:t>
            </a:r>
            <a:r>
              <a:rPr lang="en-US" sz="2000" dirty="0" err="1" smtClean="0"/>
              <a:t>RESTful</a:t>
            </a:r>
            <a:r>
              <a:rPr lang="en-US" sz="2000" dirty="0" smtClean="0"/>
              <a:t> Environments) </a:t>
            </a: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http://datatracker.ietf.org/wg/core/</a:t>
            </a:r>
            <a:r>
              <a:rPr lang="en-GB" sz="1800" b="0" dirty="0" smtClean="0"/>
              <a:t> </a:t>
            </a:r>
            <a:endParaRPr lang="en-GB" sz="1800" dirty="0" smtClean="0"/>
          </a:p>
          <a:p>
            <a:r>
              <a:rPr lang="en-US" sz="1800" dirty="0" smtClean="0"/>
              <a:t>Focus: framework for resource-oriented applications intended to run on constrained IP networks. </a:t>
            </a:r>
          </a:p>
          <a:p>
            <a:pPr lvl="1"/>
            <a:r>
              <a:rPr lang="en-US" sz="1400" dirty="0" smtClean="0"/>
              <a:t>Constrained networks can occur as part of home and building automation, energy management, and the Internet of Things. </a:t>
            </a:r>
          </a:p>
          <a:p>
            <a:pPr lvl="1"/>
            <a:r>
              <a:rPr lang="en-US" sz="1600" dirty="0" smtClean="0"/>
              <a:t>RFC 6690, Constrained </a:t>
            </a:r>
            <a:r>
              <a:rPr lang="en-US" sz="1600" dirty="0" err="1" smtClean="0"/>
              <a:t>RESTful</a:t>
            </a:r>
            <a:r>
              <a:rPr lang="en-US" sz="1600" dirty="0" smtClean="0"/>
              <a:t> Environments (</a:t>
            </a:r>
            <a:r>
              <a:rPr lang="en-US" sz="1600" dirty="0" err="1" smtClean="0"/>
              <a:t>CoRE</a:t>
            </a:r>
            <a:r>
              <a:rPr lang="en-US" sz="1600" dirty="0" smtClean="0"/>
              <a:t>) Link Format, see </a:t>
            </a:r>
            <a:r>
              <a:rPr lang="en-US" sz="1600" dirty="0" smtClean="0">
                <a:hlinkClick r:id="rId4"/>
              </a:rPr>
              <a:t>http://datatracker.ietf.org/doc/rfc6690/</a:t>
            </a:r>
            <a:r>
              <a:rPr lang="en-US" sz="1600" dirty="0" smtClean="0"/>
              <a:t> </a:t>
            </a:r>
          </a:p>
          <a:p>
            <a:r>
              <a:rPr lang="en-US" sz="1800" dirty="0" smtClean="0"/>
              <a:t>Updates [May 2013]  </a:t>
            </a:r>
          </a:p>
          <a:p>
            <a:pPr lvl="1"/>
            <a:r>
              <a:rPr lang="en-US" sz="1400" dirty="0" smtClean="0"/>
              <a:t>Updated: Constrained Application Protocol, see </a:t>
            </a:r>
            <a:r>
              <a:rPr lang="en-US" sz="1400" dirty="0" smtClean="0">
                <a:hlinkClick r:id="rId5"/>
              </a:rPr>
              <a:t>http://datatracker.ietf.org/doc/draft-ietf-core-coap/</a:t>
            </a:r>
            <a:r>
              <a:rPr lang="en-US" sz="1400" dirty="0" smtClean="0"/>
              <a:t>  Submitted to IESG</a:t>
            </a:r>
          </a:p>
          <a:p>
            <a:pPr lvl="1"/>
            <a:r>
              <a:rPr lang="en-US" sz="1400" dirty="0" smtClean="0"/>
              <a:t>Updated: </a:t>
            </a:r>
            <a:r>
              <a:rPr lang="en-US" sz="1400" dirty="0" err="1" smtClean="0"/>
              <a:t>CoRE</a:t>
            </a:r>
            <a:r>
              <a:rPr lang="en-US" sz="1400" dirty="0" smtClean="0"/>
              <a:t> Roadmap and Implementation Guide, </a:t>
            </a:r>
            <a:r>
              <a:rPr lang="en-US" sz="1400" dirty="0"/>
              <a:t>see </a:t>
            </a:r>
            <a:r>
              <a:rPr lang="en-US" sz="1400" dirty="0">
                <a:hlinkClick r:id="rId6"/>
              </a:rPr>
              <a:t>http://datatracker.ietf.org/doc/draft-bormann-core-roadmap</a:t>
            </a:r>
            <a:r>
              <a:rPr lang="en-US" sz="1400" dirty="0" smtClean="0">
                <a:hlinkClick r:id="rId6"/>
              </a:rPr>
              <a:t>/</a:t>
            </a:r>
            <a:r>
              <a:rPr lang="en-US" sz="1400" dirty="0" smtClean="0"/>
              <a:t> </a:t>
            </a:r>
          </a:p>
          <a:p>
            <a:pPr lvl="1"/>
            <a:r>
              <a:rPr lang="en-US" sz="1400" dirty="0" smtClean="0"/>
              <a:t>Of interest: Security Bootstrapping of Resource-Constrained Devices, see </a:t>
            </a:r>
            <a:r>
              <a:rPr lang="en-US" sz="1400" dirty="0" smtClean="0">
                <a:hlinkClick r:id="rId7"/>
              </a:rPr>
              <a:t>http://datatracker.ietf.org/doc/draft-sarikaya-core-sbootstrapping/</a:t>
            </a:r>
            <a:r>
              <a:rPr lang="en-US" sz="1400" dirty="0" smtClean="0"/>
              <a:t> </a:t>
            </a:r>
          </a:p>
          <a:p>
            <a:pPr lvl="1"/>
            <a:r>
              <a:rPr lang="en-US" sz="1400" dirty="0"/>
              <a:t>O</a:t>
            </a:r>
            <a:r>
              <a:rPr lang="en-US" sz="1400" dirty="0" smtClean="0"/>
              <a:t>f interest: Security Considerations in the IP-based Internet </a:t>
            </a:r>
            <a:r>
              <a:rPr lang="en-US" sz="1400" dirty="0"/>
              <a:t>of Things: </a:t>
            </a:r>
            <a:r>
              <a:rPr lang="en-US" sz="1400" dirty="0">
                <a:hlinkClick r:id="rId8"/>
              </a:rPr>
              <a:t>http://datatracker.ietf.org/doc/draft-garcia-core-security</a:t>
            </a:r>
            <a:r>
              <a:rPr lang="en-US" sz="1400" dirty="0" smtClean="0">
                <a:hlinkClick r:id="rId8"/>
              </a:rPr>
              <a:t>/</a:t>
            </a:r>
            <a:r>
              <a:rPr lang="en-US" sz="1400" dirty="0" smtClean="0"/>
              <a:t> </a:t>
            </a: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19</a:t>
            </a:fld>
            <a:endParaRPr lang="en-US" smtClean="0"/>
          </a:p>
        </p:txBody>
      </p:sp>
      <p:sp>
        <p:nvSpPr>
          <p:cNvPr id="5125" name="Rectangle 2"/>
          <p:cNvSpPr>
            <a:spLocks noGrp="1" noChangeArrowheads="1"/>
          </p:cNvSpPr>
          <p:nvPr>
            <p:ph type="title"/>
          </p:nvPr>
        </p:nvSpPr>
        <p:spPr/>
        <p:txBody>
          <a:bodyPr/>
          <a:lstStyle/>
          <a:p>
            <a:r>
              <a:rPr lang="en-US" dirty="0" smtClean="0"/>
              <a:t>Operations Area Working Group</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lvl="1">
              <a:lnSpc>
                <a:spcPct val="80000"/>
              </a:lnSpc>
              <a:defRPr/>
            </a:pPr>
            <a:endParaRPr lang="en-US" sz="1600" dirty="0" smtClean="0"/>
          </a:p>
          <a:p>
            <a:pPr>
              <a:lnSpc>
                <a:spcPct val="80000"/>
              </a:lnSpc>
              <a:defRPr/>
            </a:pPr>
            <a:r>
              <a:rPr lang="en-US" sz="2000" dirty="0">
                <a:hlinkClick r:id="rId3"/>
              </a:rPr>
              <a:t>http://datatracker.ietf.org/wg/opsawg</a:t>
            </a:r>
            <a:r>
              <a:rPr lang="en-US" sz="2000" dirty="0" smtClean="0">
                <a:hlinkClick r:id="rId3"/>
              </a:rPr>
              <a:t>/</a:t>
            </a:r>
            <a:endParaRPr lang="en-US" sz="2000" dirty="0" smtClean="0"/>
          </a:p>
          <a:p>
            <a:pPr lvl="1">
              <a:lnSpc>
                <a:spcPct val="80000"/>
              </a:lnSpc>
              <a:defRPr/>
            </a:pPr>
            <a:r>
              <a:rPr lang="en-US" sz="1600" dirty="0" smtClean="0"/>
              <a:t>Area WG processes submissions related to Operations Area WGs that have closed</a:t>
            </a:r>
          </a:p>
          <a:p>
            <a:pPr lvl="1">
              <a:lnSpc>
                <a:spcPct val="80000"/>
              </a:lnSpc>
              <a:defRPr/>
            </a:pPr>
            <a:r>
              <a:rPr lang="en-US" sz="1600" dirty="0" smtClean="0"/>
              <a:t>Control and Provisioning of Wireless Access Points (CAPWAP) Working Group closed in 2009</a:t>
            </a:r>
          </a:p>
          <a:p>
            <a:pPr>
              <a:lnSpc>
                <a:spcPct val="80000"/>
              </a:lnSpc>
              <a:defRPr/>
            </a:pPr>
            <a:r>
              <a:rPr lang="en-US" sz="2000" dirty="0" smtClean="0"/>
              <a:t>Recently, individual submissions related to the CAPWAP protocol and 802.11 extensions were submitted</a:t>
            </a:r>
          </a:p>
          <a:p>
            <a:pPr lvl="1">
              <a:lnSpc>
                <a:spcPct val="80000"/>
              </a:lnSpc>
              <a:defRPr/>
            </a:pPr>
            <a:r>
              <a:rPr lang="en-US" sz="1400" u="sng" dirty="0" smtClean="0">
                <a:hlinkClick r:id="rId4"/>
              </a:rPr>
              <a:t>http://www.ietf.org/id/draft-shao-opsawg-capwap-hybridmac-00.txt</a:t>
            </a:r>
            <a:r>
              <a:rPr lang="en-US" sz="1400" dirty="0" smtClean="0"/>
              <a:t/>
            </a:r>
            <a:br>
              <a:rPr lang="en-US" sz="1400" dirty="0" smtClean="0"/>
            </a:br>
            <a:r>
              <a:rPr lang="en-US" sz="1400" u="sng" dirty="0" smtClean="0">
                <a:hlinkClick r:id="rId5"/>
              </a:rPr>
              <a:t>http://www.ietf.org/id/draft-chen-opsawg-capwap-extension-00.txt</a:t>
            </a:r>
            <a:r>
              <a:rPr lang="en-US" sz="1400" dirty="0" smtClean="0"/>
              <a:t/>
            </a:r>
            <a:br>
              <a:rPr lang="en-US" sz="1400" dirty="0" smtClean="0"/>
            </a:br>
            <a:r>
              <a:rPr lang="en-US" sz="1400" u="sng" dirty="0" smtClean="0">
                <a:hlinkClick r:id="rId6"/>
              </a:rPr>
              <a:t>http://www.ietf.org/id/draft-zhang-opsawg-capwap-eap-00.txt</a:t>
            </a:r>
            <a:endParaRPr lang="en-US" sz="1400" u="sng" dirty="0" smtClean="0"/>
          </a:p>
          <a:p>
            <a:pPr marL="0" indent="0">
              <a:lnSpc>
                <a:spcPct val="80000"/>
              </a:lnSpc>
              <a:buNone/>
              <a:defRPr/>
            </a:pPr>
            <a:endParaRPr lang="en-US" sz="1800" dirty="0" smtClean="0"/>
          </a:p>
          <a:p>
            <a:pPr>
              <a:lnSpc>
                <a:spcPct val="80000"/>
              </a:lnSpc>
              <a:defRPr/>
            </a:pPr>
            <a:r>
              <a:rPr lang="en-US" sz="1800" dirty="0" smtClean="0"/>
              <a:t>Operations Area Working Group has agreed to accept the first 2 as work group items</a:t>
            </a:r>
          </a:p>
          <a:p>
            <a:pPr marL="457200" lvl="1" indent="0">
              <a:lnSpc>
                <a:spcPct val="80000"/>
              </a:lnSpc>
              <a:buNone/>
              <a:defRPr/>
            </a:pPr>
            <a:endParaRPr lang="en-US" sz="1400" dirty="0" smtClean="0"/>
          </a:p>
          <a:p>
            <a:pPr>
              <a:lnSpc>
                <a:spcPct val="80000"/>
              </a:lnSpc>
              <a:defRPr/>
            </a:pPr>
            <a:endParaRPr lang="en-US" sz="1800" dirty="0" smtClean="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extLst>
      <p:ext uri="{BB962C8B-B14F-4D97-AF65-F5344CB8AC3E}">
        <p14:creationId xmlns:p14="http://schemas.microsoft.com/office/powerpoint/2010/main" val="2757656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May 2013.</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20</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dirty="0" smtClean="0"/>
              <a:t>RFC 4017 - IEEE 802.11 Requirements on EAP Methods</a:t>
            </a:r>
          </a:p>
          <a:p>
            <a:r>
              <a:rPr lang="en-US" dirty="0" smtClean="0"/>
              <a:t>Jan 2012 report (PAWS, </a:t>
            </a:r>
            <a:r>
              <a:rPr lang="en-US" dirty="0" err="1" smtClean="0"/>
              <a:t>Homenet</a:t>
            </a:r>
            <a:r>
              <a:rPr lang="en-US" dirty="0" smtClean="0"/>
              <a:t> details), </a:t>
            </a:r>
            <a:r>
              <a:rPr lang="en-US" dirty="0" smtClean="0">
                <a:hlinkClick r:id="rId3"/>
              </a:rPr>
              <a:t>https://mentor.ieee.org/802.11/dcn/12/11-12-0122-01-0000-january-2012-liaison-to-ietf.ppt</a:t>
            </a:r>
            <a:r>
              <a:rPr lang="en-US" dirty="0" smtClean="0"/>
              <a:t> </a:t>
            </a:r>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IETF- IEEE 802 Liaison </a:t>
            </a:r>
            <a:r>
              <a:rPr lang="en-US" dirty="0" smtClean="0"/>
              <a:t>Activity - 1 </a:t>
            </a:r>
            <a:endParaRPr lang="en-US" dirty="0" smtClean="0"/>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Meetings, agenda and presentations: </a:t>
            </a:r>
            <a:r>
              <a:rPr lang="en-US" sz="2000" dirty="0" err="1" smtClean="0"/>
              <a:t>Telecon</a:t>
            </a:r>
            <a:r>
              <a:rPr lang="en-US" sz="2000" dirty="0" smtClean="0"/>
              <a:t> Meeting  held </a:t>
            </a:r>
            <a:r>
              <a:rPr lang="en-US" sz="2000" dirty="0"/>
              <a:t>2</a:t>
            </a:r>
            <a:r>
              <a:rPr lang="en-US" sz="2000" dirty="0" smtClean="0"/>
              <a:t> May </a:t>
            </a:r>
          </a:p>
          <a:p>
            <a:pPr lvl="1">
              <a:lnSpc>
                <a:spcPct val="80000"/>
              </a:lnSpc>
              <a:defRPr/>
            </a:pPr>
            <a:r>
              <a:rPr lang="en-US" sz="1800" dirty="0">
                <a:hlinkClick r:id="rId4"/>
              </a:rPr>
              <a:t>http://www.iab.org/activities/joint-activities/iab-ieee-coordination</a:t>
            </a:r>
            <a:r>
              <a:rPr lang="en-US" sz="1800" dirty="0" smtClean="0">
                <a:hlinkClick r:id="rId4"/>
              </a:rPr>
              <a:t>/</a:t>
            </a:r>
            <a:r>
              <a:rPr lang="en-US" sz="1800" dirty="0" smtClean="0"/>
              <a:t> </a:t>
            </a:r>
            <a:endParaRPr lang="en-US" sz="2400" dirty="0"/>
          </a:p>
          <a:p>
            <a:pPr lvl="1">
              <a:lnSpc>
                <a:spcPct val="80000"/>
              </a:lnSpc>
              <a:defRPr/>
            </a:pPr>
            <a:endParaRPr lang="en-US" sz="1600" u="sng" dirty="0" smtClean="0"/>
          </a:p>
          <a:p>
            <a:pPr lvl="1">
              <a:lnSpc>
                <a:spcPct val="80000"/>
              </a:lnSpc>
              <a:defRPr/>
            </a:pPr>
            <a:endParaRPr lang="en-US" sz="1600" dirty="0" smtClean="0"/>
          </a:p>
          <a:p>
            <a:pPr>
              <a:lnSpc>
                <a:spcPct val="80000"/>
              </a:lnSpc>
              <a:defRPr/>
            </a:pPr>
            <a:endParaRPr lang="en-US" sz="1800" dirty="0" smtClean="0"/>
          </a:p>
          <a:p>
            <a:pPr lvl="1">
              <a:lnSpc>
                <a:spcPct val="80000"/>
              </a:lnSpc>
              <a:defRPr/>
            </a:pPr>
            <a:r>
              <a:rPr lang="en-US" sz="1400" dirty="0" smtClean="0"/>
              <a:t>Dual use registry item closed</a:t>
            </a:r>
          </a:p>
          <a:p>
            <a:pPr lvl="1">
              <a:lnSpc>
                <a:spcPct val="80000"/>
              </a:lnSpc>
              <a:defRPr/>
            </a:pPr>
            <a:r>
              <a:rPr lang="en-US" sz="1400" dirty="0" smtClean="0"/>
              <a:t>New tracking item </a:t>
            </a:r>
            <a:r>
              <a:rPr lang="en-US" sz="1400" dirty="0"/>
              <a:t>for 6tsch, see </a:t>
            </a:r>
            <a:r>
              <a:rPr lang="en-US" sz="1400" dirty="0">
                <a:hlinkClick r:id="rId5"/>
              </a:rPr>
              <a:t>https://</a:t>
            </a:r>
            <a:r>
              <a:rPr lang="en-US" sz="1400" dirty="0" smtClean="0">
                <a:hlinkClick r:id="rId5"/>
              </a:rPr>
              <a:t>www.ietf.org/mailman/listinfo/6tsch</a:t>
            </a:r>
            <a:r>
              <a:rPr lang="en-US" sz="1400" dirty="0" smtClean="0"/>
              <a:t> (</a:t>
            </a:r>
            <a:r>
              <a:rPr lang="en-US" sz="1400" dirty="0"/>
              <a:t>IPv6 access and meshing over deterministic (scheduled) MAC with specific interest in IEEE 802.15.4e </a:t>
            </a:r>
            <a:r>
              <a:rPr lang="en-US" sz="1400" dirty="0" smtClean="0"/>
              <a:t>Traffic Aware Scheduling Algorithm)</a:t>
            </a:r>
            <a:r>
              <a:rPr lang="en-US" sz="1400" dirty="0" smtClean="0"/>
              <a:t>  </a:t>
            </a:r>
            <a:r>
              <a:rPr lang="en-US" sz="1400" dirty="0" smtClean="0"/>
              <a:t>– coordination needed with 802.15 Layer 2 Routing (Mesh Under Routing) study group</a:t>
            </a:r>
          </a:p>
          <a:p>
            <a:pPr lvl="1">
              <a:lnSpc>
                <a:spcPct val="80000"/>
              </a:lnSpc>
              <a:defRPr/>
            </a:pPr>
            <a:r>
              <a:rPr lang="en-US" sz="1400" dirty="0" smtClean="0"/>
              <a:t>New tracking item for </a:t>
            </a:r>
            <a:r>
              <a:rPr lang="en-US" sz="1400" dirty="0" err="1" smtClean="0"/>
              <a:t>capwap</a:t>
            </a:r>
            <a:r>
              <a:rPr lang="en-US" sz="1400" dirty="0" smtClean="0"/>
              <a:t> extensions in Operations area working group</a:t>
            </a:r>
          </a:p>
          <a:p>
            <a:pPr marL="457200" lvl="1" indent="0">
              <a:lnSpc>
                <a:spcPct val="80000"/>
              </a:lnSpc>
              <a:buNone/>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841812364"/>
              </p:ext>
            </p:extLst>
          </p:nvPr>
        </p:nvGraphicFramePr>
        <p:xfrm>
          <a:off x="1524000" y="2895600"/>
          <a:ext cx="914400" cy="771525"/>
        </p:xfrm>
        <a:graphic>
          <a:graphicData uri="http://schemas.openxmlformats.org/presentationml/2006/ole">
            <mc:AlternateContent xmlns:mc="http://schemas.openxmlformats.org/markup-compatibility/2006">
              <mc:Choice xmlns:v="urn:schemas-microsoft-com:vml" Requires="v">
                <p:oleObj spid="_x0000_s9233" name="Packager Shell Object" showAsIcon="1" r:id="rId6" imgW="914400" imgH="771480" progId="Package">
                  <p:embed/>
                </p:oleObj>
              </mc:Choice>
              <mc:Fallback>
                <p:oleObj name="Packager Shell Object" showAsIcon="1" r:id="rId6" imgW="914400" imgH="771480" progId="Package">
                  <p:embed/>
                  <p:pic>
                    <p:nvPicPr>
                      <p:cNvPr id="0" name=""/>
                      <p:cNvPicPr/>
                      <p:nvPr/>
                    </p:nvPicPr>
                    <p:blipFill>
                      <a:blip r:embed="rId7"/>
                      <a:stretch>
                        <a:fillRect/>
                      </a:stretch>
                    </p:blipFill>
                    <p:spPr>
                      <a:xfrm>
                        <a:off x="1524000" y="28956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249265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4</a:t>
            </a:fld>
            <a:endParaRPr lang="en-US" smtClean="0"/>
          </a:p>
        </p:txBody>
      </p:sp>
      <p:sp>
        <p:nvSpPr>
          <p:cNvPr id="5125" name="Rectangle 2"/>
          <p:cNvSpPr>
            <a:spLocks noGrp="1" noChangeArrowheads="1"/>
          </p:cNvSpPr>
          <p:nvPr>
            <p:ph type="title"/>
          </p:nvPr>
        </p:nvSpPr>
        <p:spPr/>
        <p:txBody>
          <a:bodyPr/>
          <a:lstStyle/>
          <a:p>
            <a:r>
              <a:rPr lang="en-US" dirty="0" smtClean="0"/>
              <a:t>IETF- IEEE 802 Liaison </a:t>
            </a:r>
            <a:r>
              <a:rPr lang="en-US" dirty="0" smtClean="0"/>
              <a:t>Activity - 2 </a:t>
            </a:r>
            <a:endParaRPr lang="en-US" dirty="0" smtClean="0"/>
          </a:p>
        </p:txBody>
      </p:sp>
      <p:sp>
        <p:nvSpPr>
          <p:cNvPr id="113667" name="Rectangle 3"/>
          <p:cNvSpPr>
            <a:spLocks noGrp="1" noChangeArrowheads="1"/>
          </p:cNvSpPr>
          <p:nvPr>
            <p:ph type="body" idx="1"/>
          </p:nvPr>
        </p:nvSpPr>
        <p:spPr>
          <a:xfrm>
            <a:off x="685800" y="1676400"/>
            <a:ext cx="8153400" cy="4572000"/>
          </a:xfrm>
        </p:spPr>
        <p:txBody>
          <a:bodyPr/>
          <a:lstStyle/>
          <a:p>
            <a:pPr marL="0" indent="0">
              <a:lnSpc>
                <a:spcPct val="80000"/>
              </a:lnSpc>
              <a:buFontTx/>
              <a:buNone/>
              <a:defRPr/>
            </a:pPr>
            <a:endParaRPr lang="en-US" sz="900" dirty="0" smtClean="0"/>
          </a:p>
          <a:p>
            <a:pPr lvl="1">
              <a:lnSpc>
                <a:spcPct val="80000"/>
              </a:lnSpc>
              <a:defRPr/>
            </a:pPr>
            <a:endParaRPr lang="en-US" sz="1400" dirty="0" smtClean="0"/>
          </a:p>
          <a:p>
            <a:pPr>
              <a:lnSpc>
                <a:spcPct val="80000"/>
              </a:lnSpc>
              <a:defRPr/>
            </a:pPr>
            <a:r>
              <a:rPr lang="en-US" sz="1800" dirty="0" smtClean="0"/>
              <a:t>RFC4441bis </a:t>
            </a:r>
            <a:r>
              <a:rPr lang="en-US" sz="1800" dirty="0"/>
              <a:t>update, see </a:t>
            </a:r>
            <a:r>
              <a:rPr lang="en-US" sz="1800" dirty="0">
                <a:hlinkClick r:id="rId3"/>
              </a:rPr>
              <a:t>http://tools.ietf.org/html/draft-iab-rfc4441rev-04</a:t>
            </a:r>
            <a:r>
              <a:rPr lang="en-US" sz="1800" dirty="0"/>
              <a:t> </a:t>
            </a:r>
            <a:r>
              <a:rPr lang="en-US" sz="1800" dirty="0" smtClean="0"/>
              <a:t> </a:t>
            </a:r>
            <a:endParaRPr lang="en-US" sz="1800" dirty="0" smtClean="0"/>
          </a:p>
          <a:p>
            <a:pPr lvl="1">
              <a:lnSpc>
                <a:spcPct val="80000"/>
              </a:lnSpc>
              <a:defRPr/>
            </a:pPr>
            <a:r>
              <a:rPr lang="en-US" sz="1600" dirty="0" smtClean="0"/>
              <a:t>Includes </a:t>
            </a:r>
            <a:r>
              <a:rPr lang="en-US" sz="1600" dirty="0"/>
              <a:t>resolutions </a:t>
            </a:r>
            <a:r>
              <a:rPr lang="en-US" sz="1600" dirty="0" smtClean="0"/>
              <a:t>to collected </a:t>
            </a:r>
            <a:r>
              <a:rPr lang="en-US" sz="1600" dirty="0"/>
              <a:t>IEEE 802.11 </a:t>
            </a:r>
            <a:r>
              <a:rPr lang="en-US" sz="1600" dirty="0"/>
              <a:t>comments in </a:t>
            </a:r>
            <a:r>
              <a:rPr lang="en-US" sz="1600" dirty="0">
                <a:hlinkClick r:id="rId4"/>
              </a:rPr>
              <a:t>https://</a:t>
            </a:r>
            <a:r>
              <a:rPr lang="en-US" sz="1600" dirty="0" smtClean="0">
                <a:hlinkClick r:id="rId4"/>
              </a:rPr>
              <a:t>mentor.ieee.org/802.11/dcn/13/11-13-0227-01-0arc-ietf-rfc4441bis-rev-0-comments-cc6.xlsx</a:t>
            </a:r>
            <a:r>
              <a:rPr lang="en-US" sz="1600" dirty="0" smtClean="0"/>
              <a:t> </a:t>
            </a:r>
          </a:p>
          <a:p>
            <a:pPr marL="457200" lvl="1" indent="0">
              <a:lnSpc>
                <a:spcPct val="80000"/>
              </a:lnSpc>
              <a:buNone/>
              <a:defRPr/>
            </a:pPr>
            <a:endParaRPr lang="en-US" sz="1400" dirty="0" smtClean="0"/>
          </a:p>
          <a:p>
            <a:pPr>
              <a:lnSpc>
                <a:spcPct val="80000"/>
              </a:lnSpc>
              <a:defRPr/>
            </a:pPr>
            <a:r>
              <a:rPr lang="en-US" sz="1800" dirty="0" smtClean="0"/>
              <a:t>Reviewed rfc4441rev-04 in </a:t>
            </a:r>
            <a:r>
              <a:rPr lang="en-US" sz="1800" dirty="0"/>
              <a:t>ARC session (Weds AM</a:t>
            </a:r>
            <a:r>
              <a:rPr lang="en-US" sz="1800" dirty="0" smtClean="0"/>
              <a:t>)</a:t>
            </a:r>
          </a:p>
          <a:p>
            <a:pPr lvl="1">
              <a:lnSpc>
                <a:spcPct val="80000"/>
              </a:lnSpc>
              <a:defRPr/>
            </a:pPr>
            <a:r>
              <a:rPr lang="en-US" sz="1400" dirty="0" smtClean="0"/>
              <a:t>Identified one comment: rfc4441rev-04 Section 3.3.1.2 Page 15, List item 4:</a:t>
            </a:r>
          </a:p>
          <a:p>
            <a:pPr lvl="1"/>
            <a:r>
              <a:rPr lang="en-US" sz="1100" dirty="0" smtClean="0"/>
              <a:t>From</a:t>
            </a:r>
          </a:p>
          <a:p>
            <a:pPr lvl="1"/>
            <a:r>
              <a:rPr lang="en-US" sz="1100" dirty="0" smtClean="0"/>
              <a:t>The </a:t>
            </a:r>
            <a:r>
              <a:rPr lang="en-US" sz="1100" dirty="0"/>
              <a:t>ability to submit documents to Mentor is limited but </a:t>
            </a:r>
            <a:r>
              <a:rPr lang="en-US" sz="1100" dirty="0" smtClean="0"/>
              <a:t>is generally </a:t>
            </a:r>
            <a:r>
              <a:rPr lang="en-US" sz="1100" dirty="0"/>
              <a:t>available to any interested party.  An IEEE web account </a:t>
            </a:r>
            <a:r>
              <a:rPr lang="en-US" sz="1100" dirty="0" smtClean="0"/>
              <a:t> </a:t>
            </a:r>
            <a:r>
              <a:rPr lang="en-US" sz="1100" dirty="0"/>
              <a:t>is required but can be easily and freely established using </a:t>
            </a:r>
            <a:r>
              <a:rPr lang="en-US" sz="1100" dirty="0" smtClean="0"/>
              <a:t>the  </a:t>
            </a:r>
            <a:r>
              <a:rPr lang="en-US" sz="1100" dirty="0"/>
              <a:t>IEEE Account Request page, at &lt;</a:t>
            </a:r>
            <a:r>
              <a:rPr lang="en-US" sz="1100" u="sng" dirty="0">
                <a:hlinkClick r:id="rId5"/>
              </a:rPr>
              <a:t>http://www.ieee.org/go/</a:t>
            </a:r>
            <a:r>
              <a:rPr lang="en-US" sz="1100" dirty="0"/>
              <a:t>       </a:t>
            </a:r>
            <a:r>
              <a:rPr lang="en-US" sz="1100" u="sng" dirty="0" err="1">
                <a:hlinkClick r:id="rId5"/>
              </a:rPr>
              <a:t>create_web_account</a:t>
            </a:r>
            <a:r>
              <a:rPr lang="en-US" sz="1100" dirty="0"/>
              <a:t>&gt;.  If submission is protected, the </a:t>
            </a:r>
            <a:r>
              <a:rPr lang="en-US" sz="1100" dirty="0" smtClean="0"/>
              <a:t>privilege can </a:t>
            </a:r>
            <a:r>
              <a:rPr lang="en-US" sz="1100" dirty="0"/>
              <a:t>be requested via the Mentor system (using the "Join group"       link on each WG Mentor page) and would typically be granted </a:t>
            </a:r>
            <a:r>
              <a:rPr lang="en-US" sz="1100" dirty="0" smtClean="0"/>
              <a:t>by </a:t>
            </a:r>
            <a:r>
              <a:rPr lang="en-US" sz="1100" dirty="0"/>
              <a:t>the WG documentation manager in a manual approval. </a:t>
            </a:r>
            <a:endParaRPr lang="en-US" sz="1100" dirty="0" smtClean="0"/>
          </a:p>
          <a:p>
            <a:pPr lvl="1"/>
            <a:r>
              <a:rPr lang="en-US" sz="1100" dirty="0" smtClean="0"/>
              <a:t>To</a:t>
            </a:r>
          </a:p>
          <a:p>
            <a:pPr lvl="1"/>
            <a:r>
              <a:rPr lang="en-US" sz="1100" dirty="0" smtClean="0"/>
              <a:t>“To </a:t>
            </a:r>
            <a:r>
              <a:rPr lang="en-US" sz="1100" dirty="0"/>
              <a:t>submit documents to Mentor, a free IEEE web </a:t>
            </a:r>
            <a:r>
              <a:rPr lang="en-US" sz="1100" dirty="0" smtClean="0"/>
              <a:t>account is </a:t>
            </a:r>
            <a:r>
              <a:rPr lang="en-US" sz="1100" dirty="0"/>
              <a:t>required and can be established using </a:t>
            </a:r>
            <a:r>
              <a:rPr lang="en-US" sz="1100" dirty="0" smtClean="0"/>
              <a:t>the IEEE </a:t>
            </a:r>
            <a:r>
              <a:rPr lang="en-US" sz="1100" dirty="0"/>
              <a:t>Account Request page, at &lt;</a:t>
            </a:r>
            <a:r>
              <a:rPr lang="en-US" sz="1100" u="sng" dirty="0">
                <a:hlinkClick r:id="rId5"/>
              </a:rPr>
              <a:t>http://</a:t>
            </a:r>
            <a:r>
              <a:rPr lang="en-US" sz="1100" u="sng" dirty="0" smtClean="0">
                <a:hlinkClick r:id="rId5"/>
              </a:rPr>
              <a:t>www.ieee.org/go/create_web_account</a:t>
            </a:r>
            <a:r>
              <a:rPr lang="en-US" sz="1100" dirty="0"/>
              <a:t>&gt;. </a:t>
            </a:r>
            <a:r>
              <a:rPr lang="en-US" sz="1100" dirty="0" smtClean="0"/>
              <a:t>“ </a:t>
            </a:r>
          </a:p>
          <a:p>
            <a:pPr marL="457200" lvl="1" indent="0">
              <a:buNone/>
            </a:pPr>
            <a:endParaRPr lang="en-US" sz="1100" dirty="0" smtClean="0"/>
          </a:p>
          <a:p>
            <a:r>
              <a:rPr lang="en-US" sz="1800" dirty="0" smtClean="0"/>
              <a:t>Status of IEEE 802.11 review of RFC4441rev-04</a:t>
            </a:r>
          </a:p>
          <a:p>
            <a:pPr lvl="1"/>
            <a:r>
              <a:rPr lang="en-US" sz="1400" dirty="0" smtClean="0"/>
              <a:t>IEEE 802.11 WG has completed review of RFC4441rev-04, and</a:t>
            </a:r>
          </a:p>
          <a:p>
            <a:pPr lvl="1"/>
            <a:r>
              <a:rPr lang="en-US" sz="1400" dirty="0" smtClean="0"/>
              <a:t>The identified comment will be forwarded to the IETF/IEEE 802 RFC4441bis editing team </a:t>
            </a:r>
            <a:endParaRPr lang="en-US" sz="1400" dirty="0"/>
          </a:p>
          <a:p>
            <a:pPr lvl="1"/>
            <a:endParaRPr lang="en-US" sz="1400" dirty="0"/>
          </a:p>
          <a:p>
            <a:pPr lvl="1">
              <a:lnSpc>
                <a:spcPct val="80000"/>
              </a:lnSpc>
              <a:defRPr/>
            </a:pPr>
            <a:endParaRPr lang="en-US" sz="1100" dirty="0"/>
          </a:p>
          <a:p>
            <a:pPr lvl="1">
              <a:lnSpc>
                <a:spcPct val="80000"/>
              </a:lnSpc>
              <a:defRPr/>
            </a:pPr>
            <a:endParaRPr lang="en-US" sz="1100" dirty="0" smtClean="0"/>
          </a:p>
          <a:p>
            <a:pPr>
              <a:lnSpc>
                <a:spcPct val="80000"/>
              </a:lnSpc>
              <a:defRPr/>
            </a:pPr>
            <a:endParaRPr lang="en-US" sz="1100" dirty="0" smtClean="0"/>
          </a:p>
          <a:p>
            <a:pPr lvl="1">
              <a:lnSpc>
                <a:spcPct val="80000"/>
              </a:lnSpc>
              <a:defRPr/>
            </a:pPr>
            <a:endParaRPr lang="en-US" sz="1100" dirty="0" smtClean="0"/>
          </a:p>
          <a:p>
            <a:pPr lvl="1">
              <a:lnSpc>
                <a:spcPct val="80000"/>
              </a:lnSpc>
              <a:buFontTx/>
              <a:buNone/>
              <a:defRPr/>
            </a:pPr>
            <a:endParaRPr lang="en-US" sz="1100" dirty="0" smtClean="0"/>
          </a:p>
        </p:txBody>
      </p:sp>
    </p:spTree>
    <p:extLst>
      <p:ext uri="{BB962C8B-B14F-4D97-AF65-F5344CB8AC3E}">
        <p14:creationId xmlns:p14="http://schemas.microsoft.com/office/powerpoint/2010/main" val="3698560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5</a:t>
            </a:fld>
            <a:endParaRPr lang="en-US" smtClean="0"/>
          </a:p>
        </p:txBody>
      </p:sp>
      <p:sp>
        <p:nvSpPr>
          <p:cNvPr id="7173" name="Rectangle 2"/>
          <p:cNvSpPr>
            <a:spLocks noGrp="1" noChangeArrowheads="1"/>
          </p:cNvSpPr>
          <p:nvPr>
            <p:ph type="title"/>
          </p:nvPr>
        </p:nvSpPr>
        <p:spPr/>
        <p:txBody>
          <a:bodyPr/>
          <a:lstStyle/>
          <a:p>
            <a:r>
              <a:rPr lang="en-US" dirty="0"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4"/>
              </a:rPr>
              <a:t>http://tools.ietf.org/html/rfc4441</a:t>
            </a:r>
            <a:endParaRPr lang="en-US" sz="1600" dirty="0"/>
          </a:p>
          <a:p>
            <a:pPr lvl="1">
              <a:lnSpc>
                <a:spcPct val="80000"/>
              </a:lnSpc>
              <a:defRPr/>
            </a:pPr>
            <a:r>
              <a:rPr lang="en-US" sz="1600" dirty="0"/>
              <a:t>Liaison info: </a:t>
            </a:r>
            <a:r>
              <a:rPr lang="en-US" sz="1600" dirty="0">
                <a:hlinkClick r:id="rId5"/>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6"/>
              </a:rPr>
              <a:t>https://datatracker.ietf.org/liaison/</a:t>
            </a:r>
            <a:r>
              <a:rPr lang="en-US" sz="1600" dirty="0"/>
              <a:t> </a:t>
            </a:r>
            <a:endParaRPr lang="en-US" sz="1600" dirty="0" smtClean="0"/>
          </a:p>
          <a:p>
            <a:pPr>
              <a:lnSpc>
                <a:spcPct val="80000"/>
              </a:lnSpc>
              <a:defRPr/>
            </a:pPr>
            <a:endParaRPr lang="en-US" sz="2000" dirty="0" smtClean="0"/>
          </a:p>
          <a:p>
            <a:pPr>
              <a:lnSpc>
                <a:spcPct val="80000"/>
              </a:lnSpc>
              <a:defRPr/>
            </a:pPr>
            <a:r>
              <a:rPr lang="en-US" sz="2000" dirty="0" smtClean="0"/>
              <a:t>IEEE 802 Liaisons link and list now available</a:t>
            </a:r>
          </a:p>
          <a:p>
            <a:pPr lvl="1">
              <a:lnSpc>
                <a:spcPct val="80000"/>
              </a:lnSpc>
              <a:defRPr/>
            </a:pPr>
            <a:r>
              <a:rPr lang="en-US" sz="1600" u="sng" dirty="0">
                <a:hlinkClick r:id="rId7"/>
              </a:rPr>
              <a:t>http://</a:t>
            </a:r>
            <a:r>
              <a:rPr lang="en-US" sz="1600" u="sng" dirty="0" smtClean="0">
                <a:hlinkClick r:id="rId7"/>
              </a:rPr>
              <a:t>www.ieee802.org/liaisons.shtml</a:t>
            </a:r>
            <a:r>
              <a:rPr lang="en-US" sz="1600" u="sng" dirty="0" smtClean="0"/>
              <a:t> </a:t>
            </a:r>
          </a:p>
          <a:p>
            <a:pPr lvl="1">
              <a:lnSpc>
                <a:spcPct val="80000"/>
              </a:lnSpc>
              <a:defRPr/>
            </a:pPr>
            <a:r>
              <a:rPr lang="en-US" sz="1600" dirty="0">
                <a:hlinkClick r:id="rId8"/>
              </a:rPr>
              <a:t>http://</a:t>
            </a:r>
            <a:r>
              <a:rPr lang="en-US" sz="1600" dirty="0" smtClean="0">
                <a:hlinkClick r:id="rId8"/>
              </a:rPr>
              <a:t>www.ieee802.org/draft%20802-liaison-list%20revision%2005MAR2013.pdf</a:t>
            </a:r>
            <a:r>
              <a:rPr lang="en-US" sz="1600" dirty="0" smtClean="0"/>
              <a:t> </a:t>
            </a:r>
            <a:endParaRPr lang="en-US" sz="1600" dirty="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110790430"/>
              </p:ext>
            </p:extLst>
          </p:nvPr>
        </p:nvGraphicFramePr>
        <p:xfrm>
          <a:off x="6858000" y="5410200"/>
          <a:ext cx="914400" cy="771525"/>
        </p:xfrm>
        <a:graphic>
          <a:graphicData uri="http://schemas.openxmlformats.org/presentationml/2006/ole">
            <mc:AlternateContent xmlns:mc="http://schemas.openxmlformats.org/markup-compatibility/2006">
              <mc:Choice xmlns:v="urn:schemas-microsoft-com:vml" Requires="v">
                <p:oleObj spid="_x0000_s7210" name="Acrobat Document" showAsIcon="1" r:id="rId9" imgW="914400" imgH="771480" progId="AcroExch.Document.7">
                  <p:embed/>
                </p:oleObj>
              </mc:Choice>
              <mc:Fallback>
                <p:oleObj name="Acrobat Document" showAsIcon="1" r:id="rId9" imgW="914400" imgH="771480" progId="AcroExch.Document.7">
                  <p:embed/>
                  <p:pic>
                    <p:nvPicPr>
                      <p:cNvPr id="0" name=""/>
                      <p:cNvPicPr/>
                      <p:nvPr/>
                    </p:nvPicPr>
                    <p:blipFill>
                      <a:blip r:embed="rId10"/>
                      <a:stretch>
                        <a:fillRect/>
                      </a:stretch>
                    </p:blipFill>
                    <p:spPr>
                      <a:xfrm>
                        <a:off x="6858000" y="54102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6</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848600" cy="4114800"/>
          </a:xfrm>
          <a:noFill/>
        </p:spPr>
        <p:txBody>
          <a:bodyPr/>
          <a:lstStyle/>
          <a:p>
            <a:r>
              <a:rPr lang="en-US" dirty="0" smtClean="0"/>
              <a:t>Meetings:</a:t>
            </a:r>
          </a:p>
          <a:p>
            <a:pPr lvl="1"/>
            <a:r>
              <a:rPr lang="en-US" dirty="0" smtClean="0"/>
              <a:t>July 28 – August 2, 2013 – Berlin</a:t>
            </a:r>
          </a:p>
          <a:p>
            <a:pPr lvl="1"/>
            <a:r>
              <a:rPr lang="en-US" dirty="0" smtClean="0"/>
              <a:t>November 3-8, 2013 – Vancouver</a:t>
            </a:r>
          </a:p>
          <a:p>
            <a:pPr lvl="1"/>
            <a:r>
              <a:rPr lang="en-US" dirty="0" smtClean="0"/>
              <a:t>March 2-5, 2014 – London </a:t>
            </a:r>
          </a:p>
          <a:p>
            <a:pPr lvl="1"/>
            <a:r>
              <a:rPr lang="en-US" dirty="0" smtClean="0"/>
              <a:t>July 20-25, 2014 – Toronto</a:t>
            </a:r>
          </a:p>
          <a:p>
            <a:pPr lvl="1"/>
            <a:r>
              <a:rPr lang="en-US" dirty="0" smtClean="0"/>
              <a:t>November 9-14, 2014 - Honolulu</a:t>
            </a:r>
          </a:p>
          <a:p>
            <a:r>
              <a:rPr lang="en-US" dirty="0" smtClean="0">
                <a:hlinkClick r:id="rId3"/>
              </a:rPr>
              <a:t>http://www.ietf.org</a:t>
            </a:r>
            <a:endParaRPr lang="en-US" dirty="0" smtClean="0"/>
          </a:p>
          <a:p>
            <a:pPr lvl="1"/>
            <a:r>
              <a:rPr lang="en-US" dirty="0" smtClean="0"/>
              <a:t>Newcomer training: </a:t>
            </a:r>
            <a:r>
              <a:rPr lang="en-US" u="sng" dirty="0">
                <a:hlinkClick r:id="rId4"/>
              </a:rPr>
              <a:t>https://www.ietf.org/edu/process-oriented-tutorials.html#newcomers</a:t>
            </a:r>
            <a:r>
              <a:rPr lang="en-US" dirty="0"/>
              <a:t> </a:t>
            </a:r>
          </a:p>
          <a:p>
            <a:pPr lvl="1"/>
            <a:r>
              <a:rPr lang="en-US" dirty="0" smtClean="0"/>
              <a:t>Tutorials (process and technical); 802.1Q tutorial presented last week: </a:t>
            </a:r>
            <a:r>
              <a:rPr lang="en-US" dirty="0">
                <a:hlinkClick r:id="rId5"/>
              </a:rPr>
              <a:t>https://</a:t>
            </a:r>
            <a:r>
              <a:rPr lang="en-US" dirty="0" smtClean="0">
                <a:hlinkClick r:id="rId5"/>
              </a:rPr>
              <a:t>www.ietf.org/edu/tutorials.html</a:t>
            </a:r>
            <a:r>
              <a:rPr lang="en-US"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7</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http://datatracker.ietf.org/wg/radext/</a:t>
            </a:r>
            <a:r>
              <a:rPr lang="en-US" sz="1600" dirty="0" smtClean="0"/>
              <a:t> </a:t>
            </a:r>
          </a:p>
          <a:p>
            <a:pPr>
              <a:lnSpc>
                <a:spcPct val="80000"/>
              </a:lnSpc>
            </a:pPr>
            <a:r>
              <a:rPr lang="en-US" sz="1600" dirty="0" smtClean="0"/>
              <a:t>RADIUS Extensions</a:t>
            </a:r>
          </a:p>
          <a:p>
            <a:pPr lvl="1">
              <a:lnSpc>
                <a:spcPct val="80000"/>
              </a:lnSpc>
            </a:pPr>
            <a:r>
              <a:rPr lang="en-US" sz="1400" dirty="0" smtClean="0"/>
              <a:t>The RADIUS Extensions Working Group will focus on extensions to the</a:t>
            </a:r>
            <a:br>
              <a:rPr lang="en-US" sz="1400" dirty="0" smtClean="0"/>
            </a:br>
            <a:r>
              <a:rPr lang="en-US" sz="1400" dirty="0" smtClean="0"/>
              <a:t>RADIUS protocol required to define extensions to the standard</a:t>
            </a:r>
            <a:br>
              <a:rPr lang="en-US" sz="1400" dirty="0" smtClean="0"/>
            </a:br>
            <a:r>
              <a:rPr lang="en-US" sz="1400" dirty="0" smtClean="0"/>
              <a:t>attribute space as well as to address cryptographic algorithm</a:t>
            </a:r>
            <a:br>
              <a:rPr lang="en-US" sz="1400" dirty="0" smtClean="0"/>
            </a:br>
            <a:r>
              <a:rPr lang="en-US" sz="1400" dirty="0" smtClean="0"/>
              <a:t>agility and use over new transports. </a:t>
            </a:r>
          </a:p>
          <a:p>
            <a:pPr lvl="1">
              <a:lnSpc>
                <a:spcPct val="80000"/>
              </a:lnSpc>
            </a:pPr>
            <a:r>
              <a:rPr lang="en-US" sz="1400" dirty="0" smtClean="0"/>
              <a:t>In addition, RADEXT will work on RADIUS Design Guidelines and define new attributes for</a:t>
            </a:r>
            <a:br>
              <a:rPr lang="en-US" sz="1400" dirty="0" smtClean="0"/>
            </a:br>
            <a:r>
              <a:rPr lang="en-US" sz="1400" dirty="0" smtClean="0"/>
              <a:t>particular applications of authentication, authorization and</a:t>
            </a:r>
            <a:br>
              <a:rPr lang="en-US" sz="1400" dirty="0" smtClean="0"/>
            </a:br>
            <a:r>
              <a:rPr lang="en-US" sz="1400" dirty="0" smtClean="0"/>
              <a:t>accounting such as NAS management and local area network (LAN) usage. </a:t>
            </a:r>
            <a:endParaRPr lang="en-US" sz="1600" dirty="0" smtClean="0"/>
          </a:p>
          <a:p>
            <a:pPr>
              <a:lnSpc>
                <a:spcPct val="80000"/>
              </a:lnSpc>
            </a:pPr>
            <a:r>
              <a:rPr lang="en-US" sz="1600" dirty="0" smtClean="0"/>
              <a:t>Updates [May 2013]</a:t>
            </a:r>
          </a:p>
          <a:p>
            <a:pPr lvl="1">
              <a:lnSpc>
                <a:spcPct val="80000"/>
              </a:lnSpc>
            </a:pPr>
            <a:r>
              <a:rPr lang="en-US" sz="1400" dirty="0" smtClean="0"/>
              <a:t>Of interest: RADIUS Attributes for IEEE 802 Networks, see </a:t>
            </a:r>
            <a:r>
              <a:rPr lang="en-US" sz="1400" dirty="0">
                <a:hlinkClick r:id="rId4"/>
              </a:rPr>
              <a:t>http://datatracker.ietf.org/doc/draft-ietf-radext-ieee802ext</a:t>
            </a:r>
            <a:r>
              <a:rPr lang="en-US" sz="1400" dirty="0" smtClean="0">
                <a:hlinkClick r:id="rId4"/>
              </a:rPr>
              <a:t>/  </a:t>
            </a:r>
            <a:endParaRPr lang="en-US" sz="1400" dirty="0" smtClean="0"/>
          </a:p>
          <a:p>
            <a:pPr marL="457200" lvl="1" indent="0">
              <a:lnSpc>
                <a:spcPct val="80000"/>
              </a:lnSpc>
              <a:buNone/>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819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819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B8E640-5D9A-4DB4-82DD-8F8BCCFDBF2E}" type="slidenum">
              <a:rPr lang="en-US" smtClean="0"/>
              <a:pPr/>
              <a:t>8</a:t>
            </a:fld>
            <a:endParaRPr lang="en-US" smtClean="0"/>
          </a:p>
        </p:txBody>
      </p:sp>
      <p:sp>
        <p:nvSpPr>
          <p:cNvPr id="8197" name="Rectangle 2"/>
          <p:cNvSpPr>
            <a:spLocks noGrp="1" noChangeArrowheads="1"/>
          </p:cNvSpPr>
          <p:nvPr>
            <p:ph type="title"/>
          </p:nvPr>
        </p:nvSpPr>
        <p:spPr/>
        <p:txBody>
          <a:bodyPr/>
          <a:lstStyle/>
          <a:p>
            <a:r>
              <a:rPr lang="en-GB" smtClean="0"/>
              <a:t>Diffie-Hellman Group Repository</a:t>
            </a:r>
            <a:br>
              <a:rPr lang="en-GB" smtClean="0"/>
            </a:br>
            <a:r>
              <a:rPr lang="en-US" smtClean="0"/>
              <a:t> Liaison Request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Liaison request from July 2012 meeting</a:t>
            </a:r>
            <a:endParaRPr lang="en-US" sz="2000" dirty="0"/>
          </a:p>
          <a:p>
            <a:pPr lvl="1">
              <a:lnSpc>
                <a:spcPct val="80000"/>
              </a:lnSpc>
              <a:defRPr/>
            </a:pPr>
            <a:r>
              <a:rPr lang="en-US" sz="1600" dirty="0" smtClean="0"/>
              <a:t>See </a:t>
            </a:r>
            <a:r>
              <a:rPr lang="en-US" sz="1600" dirty="0">
                <a:hlinkClick r:id="rId3"/>
              </a:rPr>
              <a:t>https://</a:t>
            </a:r>
            <a:r>
              <a:rPr lang="en-US" sz="1600" dirty="0" smtClean="0">
                <a:hlinkClick r:id="rId3"/>
              </a:rPr>
              <a:t>mentor.ieee.org/802.11/dcn/12/11-12-0977-00-0000-liaison-to-ietf-group-repository.doc</a:t>
            </a:r>
            <a:r>
              <a:rPr lang="en-US" sz="1600" dirty="0" smtClean="0"/>
              <a:t> </a:t>
            </a:r>
            <a:endParaRPr lang="en-US" sz="1600" dirty="0"/>
          </a:p>
          <a:p>
            <a:pPr lvl="1">
              <a:lnSpc>
                <a:spcPct val="80000"/>
              </a:lnSpc>
              <a:defRPr/>
            </a:pPr>
            <a:r>
              <a:rPr lang="en-US" sz="1600" dirty="0" smtClean="0"/>
              <a:t>Liaison was discussed at IETF July Vancouver meeting, at Security Area Directorate</a:t>
            </a:r>
            <a:endParaRPr lang="en-US" sz="1400" b="1" dirty="0"/>
          </a:p>
          <a:p>
            <a:pPr lvl="1">
              <a:lnSpc>
                <a:spcPct val="80000"/>
              </a:lnSpc>
              <a:defRPr/>
            </a:pPr>
            <a:r>
              <a:rPr lang="en-US" sz="1600" dirty="0" smtClean="0"/>
              <a:t>Agreed way forward	</a:t>
            </a:r>
          </a:p>
          <a:p>
            <a:pPr lvl="2">
              <a:lnSpc>
                <a:spcPct val="80000"/>
              </a:lnSpc>
              <a:defRPr/>
            </a:pPr>
            <a:r>
              <a:rPr lang="en-US" sz="1400" dirty="0" smtClean="0"/>
              <a:t>Registry update by IANA is “RFC required”</a:t>
            </a:r>
          </a:p>
          <a:p>
            <a:pPr lvl="2">
              <a:lnSpc>
                <a:spcPct val="80000"/>
              </a:lnSpc>
              <a:defRPr/>
            </a:pPr>
            <a:r>
              <a:rPr lang="en-US" sz="1400" dirty="0" smtClean="0"/>
              <a:t>RFC being written to define requested updates</a:t>
            </a:r>
          </a:p>
          <a:p>
            <a:pPr>
              <a:lnSpc>
                <a:spcPct val="80000"/>
              </a:lnSpc>
              <a:defRPr/>
            </a:pPr>
            <a:r>
              <a:rPr lang="en-US" sz="2000" dirty="0"/>
              <a:t>Updates </a:t>
            </a:r>
            <a:r>
              <a:rPr lang="en-US" sz="2000" dirty="0" smtClean="0"/>
              <a:t>[May </a:t>
            </a:r>
            <a:r>
              <a:rPr lang="en-US" sz="2000" dirty="0"/>
              <a:t>2013]</a:t>
            </a:r>
          </a:p>
          <a:p>
            <a:pPr lvl="1">
              <a:lnSpc>
                <a:spcPct val="80000"/>
              </a:lnSpc>
              <a:defRPr/>
            </a:pPr>
            <a:r>
              <a:rPr lang="en-US" sz="1600" dirty="0" smtClean="0"/>
              <a:t>IKE Group Registry update RFC – </a:t>
            </a:r>
            <a:r>
              <a:rPr lang="en-US" sz="1600" dirty="0" smtClean="0">
                <a:hlinkClick r:id="rId4"/>
              </a:rPr>
              <a:t>https</a:t>
            </a:r>
            <a:r>
              <a:rPr lang="en-US" sz="1600" dirty="0">
                <a:hlinkClick r:id="rId4"/>
              </a:rPr>
              <a:t>://datatracker.ietf.org/doc/draft-harkins-brainpool-ike-groups</a:t>
            </a:r>
            <a:r>
              <a:rPr lang="en-US" sz="1600" dirty="0" smtClean="0">
                <a:hlinkClick r:id="rId4"/>
              </a:rPr>
              <a:t>/</a:t>
            </a:r>
            <a:r>
              <a:rPr lang="en-US" sz="1600" dirty="0" smtClean="0"/>
              <a:t> </a:t>
            </a:r>
          </a:p>
          <a:p>
            <a:pPr lvl="1">
              <a:lnSpc>
                <a:spcPct val="80000"/>
              </a:lnSpc>
              <a:defRPr/>
            </a:pPr>
            <a:r>
              <a:rPr lang="en-US" sz="1600" dirty="0" smtClean="0"/>
              <a:t>Document approved; RFC </a:t>
            </a:r>
            <a:r>
              <a:rPr lang="en-US" sz="1600" dirty="0"/>
              <a:t>6932 </a:t>
            </a:r>
            <a:r>
              <a:rPr lang="en-US" sz="1600" dirty="0" smtClean="0"/>
              <a:t>awaiting publication</a:t>
            </a:r>
          </a:p>
          <a:p>
            <a:pPr lvl="1">
              <a:lnSpc>
                <a:spcPct val="80000"/>
              </a:lnSpc>
              <a:defRPr/>
            </a:pPr>
            <a:r>
              <a:rPr lang="en-US" sz="1600" dirty="0" smtClean="0"/>
              <a:t>The curves </a:t>
            </a:r>
            <a:r>
              <a:rPr lang="en-US" sz="1600" dirty="0"/>
              <a:t>have been assigned values in the IANA </a:t>
            </a:r>
            <a:r>
              <a:rPr lang="en-US" sz="1600" dirty="0" smtClean="0"/>
              <a:t>registry: </a:t>
            </a:r>
          </a:p>
          <a:p>
            <a:pPr lvl="2">
              <a:lnSpc>
                <a:spcPct val="80000"/>
              </a:lnSpc>
              <a:defRPr/>
            </a:pPr>
            <a:r>
              <a:rPr lang="en-US" sz="1400" dirty="0" smtClean="0"/>
              <a:t>Value 27 </a:t>
            </a:r>
            <a:r>
              <a:rPr lang="en-US" sz="1400" dirty="0"/>
              <a:t>for the 224-bit curve, </a:t>
            </a:r>
            <a:endParaRPr lang="en-US" sz="1400" dirty="0" smtClean="0"/>
          </a:p>
          <a:p>
            <a:pPr lvl="2">
              <a:lnSpc>
                <a:spcPct val="80000"/>
              </a:lnSpc>
              <a:defRPr/>
            </a:pPr>
            <a:r>
              <a:rPr lang="en-US" sz="1400" dirty="0" smtClean="0"/>
              <a:t>Value 28 </a:t>
            </a:r>
            <a:r>
              <a:rPr lang="en-US" sz="1400" dirty="0"/>
              <a:t>for the 256-bit curve, </a:t>
            </a:r>
            <a:endParaRPr lang="en-US" sz="1400" dirty="0" smtClean="0"/>
          </a:p>
          <a:p>
            <a:pPr lvl="2">
              <a:lnSpc>
                <a:spcPct val="80000"/>
              </a:lnSpc>
              <a:defRPr/>
            </a:pPr>
            <a:r>
              <a:rPr lang="en-US" sz="1400" dirty="0" smtClean="0"/>
              <a:t>Value 29 </a:t>
            </a:r>
            <a:r>
              <a:rPr lang="en-US" sz="1400" dirty="0"/>
              <a:t>for the 384-bit curve, and </a:t>
            </a:r>
            <a:endParaRPr lang="en-US" sz="1400" dirty="0" smtClean="0"/>
          </a:p>
          <a:p>
            <a:pPr lvl="2">
              <a:lnSpc>
                <a:spcPct val="80000"/>
              </a:lnSpc>
              <a:defRPr/>
            </a:pPr>
            <a:r>
              <a:rPr lang="en-US" sz="1400" dirty="0" smtClean="0"/>
              <a:t>Value 30 </a:t>
            </a:r>
            <a:r>
              <a:rPr lang="en-US" sz="1400" dirty="0"/>
              <a:t>for the 512-bit </a:t>
            </a:r>
            <a:r>
              <a:rPr lang="en-US" sz="1400" dirty="0" smtClean="0"/>
              <a:t>curve</a:t>
            </a:r>
          </a:p>
          <a:p>
            <a:pPr>
              <a:lnSpc>
                <a:spcPct val="80000"/>
              </a:lnSpc>
              <a:defRPr/>
            </a:pPr>
            <a:r>
              <a:rPr lang="en-US" sz="2000" dirty="0" smtClean="0"/>
              <a:t>Item is now closed</a:t>
            </a:r>
            <a:endParaRPr lang="en-US" sz="20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May 2013</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9</a:t>
            </a:fld>
            <a:endParaRPr lang="en-US" smtClean="0"/>
          </a:p>
        </p:txBody>
      </p:sp>
      <p:sp>
        <p:nvSpPr>
          <p:cNvPr id="9221" name="Rectangle 2"/>
          <p:cNvSpPr>
            <a:spLocks noGrp="1" noChangeArrowheads="1"/>
          </p:cNvSpPr>
          <p:nvPr>
            <p:ph type="title"/>
          </p:nvPr>
        </p:nvSpPr>
        <p:spPr/>
        <p:txBody>
          <a:bodyPr/>
          <a:lstStyle/>
          <a:p>
            <a:r>
              <a:rPr lang="en-US" smtClean="0"/>
              <a:t>Protocol to Access White Space database (paws) WG</a:t>
            </a:r>
          </a:p>
        </p:txBody>
      </p:sp>
      <p:sp>
        <p:nvSpPr>
          <p:cNvPr id="113667" name="Rectangle 3"/>
          <p:cNvSpPr>
            <a:spLocks noGrp="1" noChangeArrowheads="1"/>
          </p:cNvSpPr>
          <p:nvPr>
            <p:ph type="body" idx="1"/>
          </p:nvPr>
        </p:nvSpPr>
        <p:spPr>
          <a:xfrm>
            <a:off x="685800" y="1981200"/>
            <a:ext cx="8001000" cy="4114800"/>
          </a:xfrm>
        </p:spPr>
        <p:txBody>
          <a:bodyPr/>
          <a:lstStyle/>
          <a:p>
            <a:pPr marL="0" indent="0">
              <a:lnSpc>
                <a:spcPct val="80000"/>
              </a:lnSpc>
              <a:buFontTx/>
              <a:buNone/>
              <a:defRPr/>
            </a:pPr>
            <a:endParaRPr lang="en-US" sz="900" dirty="0" smtClean="0"/>
          </a:p>
          <a:p>
            <a:pPr>
              <a:lnSpc>
                <a:spcPct val="80000"/>
              </a:lnSpc>
              <a:defRPr/>
            </a:pPr>
            <a:r>
              <a:rPr lang="en-US" sz="1600" dirty="0" smtClean="0"/>
              <a:t>paws Working Group was formed June </a:t>
            </a:r>
            <a:r>
              <a:rPr lang="en-US" sz="1600" dirty="0"/>
              <a:t>2011, see </a:t>
            </a:r>
            <a:r>
              <a:rPr lang="en-US" sz="1600" dirty="0">
                <a:hlinkClick r:id="rId3"/>
              </a:rPr>
              <a:t>http://datatracker.ietf.org/wg/paws</a:t>
            </a:r>
            <a:r>
              <a:rPr lang="en-US" sz="1600" dirty="0" smtClean="0">
                <a:hlinkClick r:id="rId3"/>
              </a:rPr>
              <a:t>/</a:t>
            </a:r>
            <a:r>
              <a:rPr lang="en-US" sz="1600" dirty="0" smtClean="0"/>
              <a:t> </a:t>
            </a:r>
            <a:endParaRPr lang="en-US" sz="1200" dirty="0" smtClean="0"/>
          </a:p>
          <a:p>
            <a:pPr>
              <a:lnSpc>
                <a:spcPct val="80000"/>
              </a:lnSpc>
              <a:defRPr/>
            </a:pPr>
            <a:r>
              <a:rPr lang="en-US" sz="1600" dirty="0"/>
              <a:t>C</a:t>
            </a:r>
            <a:r>
              <a:rPr lang="en-US" sz="1600" dirty="0" smtClean="0"/>
              <a:t>harter and problem statement documents:</a:t>
            </a:r>
          </a:p>
          <a:p>
            <a:pPr lvl="1">
              <a:lnSpc>
                <a:spcPct val="80000"/>
              </a:lnSpc>
              <a:defRPr/>
            </a:pPr>
            <a:r>
              <a:rPr lang="en-US" sz="1400" dirty="0" smtClean="0"/>
              <a:t>Charter, see </a:t>
            </a:r>
            <a:r>
              <a:rPr lang="en-US" sz="1400" dirty="0" smtClean="0">
                <a:hlinkClick r:id="rId4"/>
              </a:rPr>
              <a:t>https://datatracker.ietf.org/wg/paws/charter/</a:t>
            </a:r>
            <a:r>
              <a:rPr lang="en-US" sz="1400" dirty="0" smtClean="0"/>
              <a:t> </a:t>
            </a:r>
          </a:p>
          <a:p>
            <a:pPr lvl="1">
              <a:lnSpc>
                <a:spcPct val="80000"/>
              </a:lnSpc>
              <a:defRPr/>
            </a:pPr>
            <a:r>
              <a:rPr lang="en-US" sz="1400" dirty="0" smtClean="0"/>
              <a:t>Problem Statement, see </a:t>
            </a:r>
            <a:r>
              <a:rPr lang="en-US" sz="1400" dirty="0">
                <a:hlinkClick r:id="rId5"/>
              </a:rPr>
              <a:t>https://datatracker.ietf.org/doc/draft-patil-paws-problem-stmt</a:t>
            </a:r>
            <a:r>
              <a:rPr lang="en-US" sz="1400" dirty="0" smtClean="0">
                <a:hlinkClick r:id="rId5"/>
              </a:rPr>
              <a:t>/</a:t>
            </a:r>
            <a:r>
              <a:rPr lang="en-US" sz="1400" dirty="0" smtClean="0"/>
              <a:t> </a:t>
            </a:r>
          </a:p>
          <a:p>
            <a:pPr>
              <a:lnSpc>
                <a:spcPct val="80000"/>
              </a:lnSpc>
              <a:defRPr/>
            </a:pPr>
            <a:r>
              <a:rPr lang="en-US" sz="1600" dirty="0" smtClean="0"/>
              <a:t>Goals and Milestones </a:t>
            </a:r>
          </a:p>
          <a:p>
            <a:pPr lvl="1">
              <a:lnSpc>
                <a:spcPct val="80000"/>
              </a:lnSpc>
              <a:defRPr/>
            </a:pPr>
            <a:r>
              <a:rPr lang="en-US" sz="1400" dirty="0" smtClean="0"/>
              <a:t>Aug 2012 - Submit 'Use Cases and Requirements for Accessing a Radio White Space Database' to the IESG for publication as Informational </a:t>
            </a:r>
          </a:p>
          <a:p>
            <a:pPr lvl="1">
              <a:lnSpc>
                <a:spcPct val="80000"/>
              </a:lnSpc>
              <a:defRPr/>
            </a:pPr>
            <a:r>
              <a:rPr lang="en-US" sz="1400" dirty="0" smtClean="0"/>
              <a:t>April 2013 </a:t>
            </a:r>
            <a:r>
              <a:rPr lang="en-US" sz="1400" dirty="0"/>
              <a:t>- Submit 'Accessing a Radio White Space Database' to the IESG for publication as Proposed Standard </a:t>
            </a:r>
            <a:endParaRPr lang="en-US" sz="1400" dirty="0" smtClean="0"/>
          </a:p>
          <a:p>
            <a:pPr>
              <a:lnSpc>
                <a:spcPct val="80000"/>
              </a:lnSpc>
              <a:defRPr/>
            </a:pPr>
            <a:r>
              <a:rPr lang="en-US" sz="1600" dirty="0" smtClean="0"/>
              <a:t>Updates [May 2013]</a:t>
            </a:r>
          </a:p>
          <a:p>
            <a:pPr lvl="1">
              <a:lnSpc>
                <a:spcPct val="80000"/>
              </a:lnSpc>
              <a:defRPr/>
            </a:pPr>
            <a:r>
              <a:rPr lang="en-US" sz="1400" dirty="0" smtClean="0"/>
              <a:t>Updated Use Cases and requirements, see </a:t>
            </a:r>
            <a:r>
              <a:rPr lang="en-US" sz="1400" dirty="0">
                <a:hlinkClick r:id="rId6"/>
              </a:rPr>
              <a:t>http://datatracker.ietf.org/doc/draft-ietf-paws-problem-stmt-usecases-rqmts</a:t>
            </a:r>
            <a:r>
              <a:rPr lang="en-US" sz="1400" dirty="0" smtClean="0">
                <a:hlinkClick r:id="rId6"/>
              </a:rPr>
              <a:t>/</a:t>
            </a:r>
            <a:r>
              <a:rPr lang="en-US" sz="1400" dirty="0" smtClean="0"/>
              <a:t> - in RFC Editor Queue</a:t>
            </a:r>
          </a:p>
          <a:p>
            <a:pPr lvl="1">
              <a:lnSpc>
                <a:spcPct val="80000"/>
              </a:lnSpc>
              <a:defRPr/>
            </a:pPr>
            <a:r>
              <a:rPr lang="en-US" sz="1400" dirty="0" smtClean="0"/>
              <a:t>Updated: Paws protocol </a:t>
            </a:r>
            <a:r>
              <a:rPr lang="en-US" sz="1400" dirty="0"/>
              <a:t>draft document: </a:t>
            </a:r>
            <a:r>
              <a:rPr lang="en-US" sz="1400" dirty="0">
                <a:hlinkClick r:id="rId7"/>
              </a:rPr>
              <a:t>https://datatracker.ietf.org/doc/draft-ietf-paws-protocol</a:t>
            </a:r>
            <a:r>
              <a:rPr lang="en-US" sz="1400" dirty="0" smtClean="0">
                <a:hlinkClick r:id="rId7"/>
              </a:rPr>
              <a:t>/</a:t>
            </a:r>
            <a:r>
              <a:rPr lang="en-US" sz="1400" dirty="0" smtClean="0"/>
              <a:t> </a:t>
            </a:r>
          </a:p>
          <a:p>
            <a:pPr lvl="1">
              <a:lnSpc>
                <a:spcPct val="80000"/>
              </a:lnSpc>
              <a:defRPr/>
            </a:pPr>
            <a:r>
              <a:rPr lang="en-US" sz="1400" dirty="0" smtClean="0"/>
              <a:t>Potential future request for P802.11af draft</a:t>
            </a:r>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53295</TotalTime>
  <Words>1996</Words>
  <Application>Microsoft Office PowerPoint</Application>
  <PresentationFormat>On-screen Show (4:3)</PresentationFormat>
  <Paragraphs>386</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20</vt:i4>
      </vt:variant>
    </vt:vector>
  </HeadingPairs>
  <TitlesOfParts>
    <vt:vector size="24" baseType="lpstr">
      <vt:lpstr>802-11-Submission</vt:lpstr>
      <vt:lpstr>Document</vt:lpstr>
      <vt:lpstr>Packager Shell Object</vt:lpstr>
      <vt:lpstr>Acrobat Document</vt:lpstr>
      <vt:lpstr>IEEE 802.11-IETF Liaison Report</vt:lpstr>
      <vt:lpstr>Abstract</vt:lpstr>
      <vt:lpstr>IETF- IEEE 802 Liaison Activity - 1 </vt:lpstr>
      <vt:lpstr>IETF- IEEE 802 Liaison Activity - 2 </vt:lpstr>
      <vt:lpstr>About RFC 4441 &amp; IETF liaisons</vt:lpstr>
      <vt:lpstr>IETF Meetings</vt:lpstr>
      <vt:lpstr>RADEXT WG</vt:lpstr>
      <vt:lpstr>Diffie-Hellman Group Repository  Liaison Request</vt:lpstr>
      <vt:lpstr>Protocol to Access White Space database (paws) WG</vt:lpstr>
      <vt:lpstr>EAP Method Update (EMU) </vt:lpstr>
      <vt:lpstr>Public-Key Infrastructure (X.509) (pkix)</vt:lpstr>
      <vt:lpstr>IETF Geographic Location and Privacy (Geopriv) WG</vt:lpstr>
      <vt:lpstr>Emergency Context Resolution with Internet Technologies (ECRIT) </vt:lpstr>
      <vt:lpstr>Home Networking (homenet) WG</vt:lpstr>
      <vt:lpstr>Dynamic Host Configuration (dhc) WG</vt:lpstr>
      <vt:lpstr>6LOWPAN Working Group</vt:lpstr>
      <vt:lpstr>ROLL Working Group</vt:lpstr>
      <vt:lpstr>CORE Working Group</vt:lpstr>
      <vt:lpstr>Operations Area Working Group</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330</cp:revision>
  <cp:lastPrinted>1998-02-10T13:28:06Z</cp:lastPrinted>
  <dcterms:created xsi:type="dcterms:W3CDTF">2005-01-04T21:26:55Z</dcterms:created>
  <dcterms:modified xsi:type="dcterms:W3CDTF">2013-05-15T19:09:04Z</dcterms:modified>
</cp:coreProperties>
</file>